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1pPr>
    <a:lvl2pPr marL="0" marR="0" indent="2286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2pPr>
    <a:lvl3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3pPr>
    <a:lvl4pPr marL="0" marR="0" indent="6858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4pPr>
    <a:lvl5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5pPr>
    <a:lvl6pPr marL="0" marR="0" indent="11430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6pPr>
    <a:lvl7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7pPr>
    <a:lvl8pPr marL="0" marR="0" indent="16002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8pPr>
    <a:lvl9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7" name="Shape 77"/>
          <p:cNvSpPr/>
          <p:nvPr>
            <p:ph type="sldImg"/>
          </p:nvPr>
        </p:nvSpPr>
        <p:spPr>
          <a:xfrm>
            <a:off x="1143000" y="685800"/>
            <a:ext cx="4572000" cy="3429000"/>
          </a:xfrm>
          <a:prstGeom prst="rect">
            <a:avLst/>
          </a:prstGeom>
        </p:spPr>
        <p:txBody>
          <a:bodyPr/>
          <a:lstStyle/>
          <a:p>
            <a:pPr/>
          </a:p>
        </p:txBody>
      </p:sp>
      <p:sp>
        <p:nvSpPr>
          <p:cNvPr id="78" name="Shape 7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 name="Shape 89"/>
          <p:cNvSpPr/>
          <p:nvPr>
            <p:ph type="sldImg"/>
          </p:nvPr>
        </p:nvSpPr>
        <p:spPr>
          <a:prstGeom prst="rect">
            <a:avLst/>
          </a:prstGeom>
        </p:spPr>
        <p:txBody>
          <a:bodyPr/>
          <a:lstStyle/>
          <a:p>
            <a:pPr/>
          </a:p>
        </p:txBody>
      </p:sp>
      <p:sp>
        <p:nvSpPr>
          <p:cNvPr id="90" name="Shape 90"/>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latin typeface="Helvetica"/>
                <a:ea typeface="Helvetica"/>
                <a:cs typeface="Helvetica"/>
                <a:sym typeface="Helvetica"/>
              </a:defRPr>
            </a:pPr>
            <a:r>
              <a:t>Session #4</a:t>
            </a:r>
          </a:p>
          <a:p>
            <a:pPr>
              <a:lnSpc>
                <a:spcPts val="2100"/>
              </a:lnSpc>
              <a:defRPr b="1" sz="1800">
                <a:latin typeface="Helvetica"/>
                <a:ea typeface="Helvetica"/>
                <a:cs typeface="Helvetica"/>
                <a:sym typeface="Helvetica"/>
              </a:defRPr>
            </a:pPr>
            <a:r>
              <a:t>Life Principle #3: Oneness Forever</a:t>
            </a:r>
            <a:endParaRPr sz="1000"/>
          </a:p>
          <a:p>
            <a:pPr>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r>
              <a:t>Purpose: To reveal and explain how the Lord’s statement “the two shall become one flesh” is a foundational truth for great marriages.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a:p>
        </p:txBody>
      </p:sp>
      <p:sp>
        <p:nvSpPr>
          <p:cNvPr id="168" name="Shape 168"/>
          <p:cNvSpPr/>
          <p:nvPr>
            <p:ph type="body" sz="quarter" idx="1"/>
          </p:nvPr>
        </p:nvSpPr>
        <p:spPr>
          <a:prstGeom prst="rect">
            <a:avLst/>
          </a:prstGeom>
        </p:spPr>
        <p:txBody>
          <a:bodyPr/>
          <a:lstStyle/>
          <a:p>
            <a:pPr algn="just">
              <a:lnSpc>
                <a:spcPts val="1200"/>
              </a:lnSpc>
              <a:defRPr i="1" sz="1000">
                <a:latin typeface="Helvetica"/>
                <a:ea typeface="Helvetica"/>
                <a:cs typeface="Helvetica"/>
                <a:sym typeface="Helvetica"/>
              </a:defRPr>
            </a:pPr>
            <a:r>
              <a:t>“Consequently they are no longer two, but one flesh. What therefore God has joined together, let no man separate” (Matthew 19:6).</a:t>
            </a:r>
          </a:p>
          <a:p>
            <a:pPr algn="just">
              <a:lnSpc>
                <a:spcPts val="1200"/>
              </a:lnSpc>
              <a:defRPr sz="1000">
                <a:solidFill>
                  <a:srgbClr val="444444"/>
                </a:solidFill>
                <a:latin typeface="Times New Roman"/>
                <a:ea typeface="Times New Roman"/>
                <a:cs typeface="Times New Roman"/>
                <a:sym typeface="Times New Roman"/>
              </a:defRPr>
            </a:pPr>
          </a:p>
          <a:p>
            <a:pPr>
              <a:lnSpc>
                <a:spcPts val="1200"/>
              </a:lnSpc>
              <a:tabLst>
                <a:tab pos="279400" algn="l"/>
              </a:tabLst>
              <a:defRPr sz="1000">
                <a:solidFill>
                  <a:srgbClr val="444444"/>
                </a:solidFill>
                <a:latin typeface="Times New Roman"/>
                <a:ea typeface="Times New Roman"/>
                <a:cs typeface="Times New Roman"/>
                <a:sym typeface="Times New Roman"/>
              </a:defRPr>
            </a:pPr>
            <a:r>
              <a:t>God’s design and proclamation</a:t>
            </a:r>
          </a:p>
          <a:p>
            <a:pPr>
              <a:lnSpc>
                <a:spcPts val="1200"/>
              </a:lnSpc>
              <a:tabLst>
                <a:tab pos="279400" algn="l"/>
              </a:tabLst>
              <a:defRPr sz="1000">
                <a:solidFill>
                  <a:srgbClr val="444444"/>
                </a:solidFill>
                <a:latin typeface="Times New Roman"/>
                <a:ea typeface="Times New Roman"/>
                <a:cs typeface="Times New Roman"/>
                <a:sym typeface="Times New Roman"/>
              </a:defRPr>
            </a:pPr>
            <a:r>
              <a:t>Solid</a:t>
            </a:r>
          </a:p>
          <a:p>
            <a:pPr>
              <a:lnSpc>
                <a:spcPts val="1200"/>
              </a:lnSpc>
              <a:tabLst>
                <a:tab pos="279400" algn="l"/>
              </a:tabLst>
              <a:defRPr sz="1000">
                <a:solidFill>
                  <a:srgbClr val="444444"/>
                </a:solidFill>
                <a:latin typeface="Times New Roman"/>
                <a:ea typeface="Times New Roman"/>
                <a:cs typeface="Times New Roman"/>
                <a:sym typeface="Times New Roman"/>
              </a:defRPr>
            </a:pPr>
            <a:r>
              <a:t>Shaky?How can I strengthen?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4" name="Shape 174"/>
          <p:cNvSpPr/>
          <p:nvPr>
            <p:ph type="sldImg"/>
          </p:nvPr>
        </p:nvSpPr>
        <p:spPr>
          <a:prstGeom prst="rect">
            <a:avLst/>
          </a:prstGeom>
        </p:spPr>
        <p:txBody>
          <a:bodyPr/>
          <a:lstStyle/>
          <a:p>
            <a:pPr/>
          </a:p>
        </p:txBody>
      </p:sp>
      <p:sp>
        <p:nvSpPr>
          <p:cNvPr id="175" name="Shape 175"/>
          <p:cNvSpPr/>
          <p:nvPr>
            <p:ph type="body" sz="quarter" idx="1"/>
          </p:nvPr>
        </p:nvSpPr>
        <p:spPr>
          <a:prstGeom prst="rect">
            <a:avLst/>
          </a:prstGeom>
        </p:spPr>
        <p:txBody>
          <a:bodyPr/>
          <a:lstStyle/>
          <a:p>
            <a:pPr marL="372745" algn="just">
              <a:lnSpc>
                <a:spcPts val="1200"/>
              </a:lnSpc>
              <a:defRPr i="1" sz="1000">
                <a:solidFill>
                  <a:srgbClr val="941100"/>
                </a:solidFill>
                <a:latin typeface="Helvetica"/>
                <a:ea typeface="Helvetica"/>
                <a:cs typeface="Helvetica"/>
                <a:sym typeface="Helvetica"/>
              </a:defRPr>
            </a:pPr>
            <a:r>
              <a:t>Remarriage anyone?</a:t>
            </a:r>
          </a:p>
          <a:p>
            <a:pPr marL="372745" algn="just">
              <a:lnSpc>
                <a:spcPts val="1200"/>
              </a:lnSpc>
              <a:defRPr i="1" sz="1000">
                <a:solidFill>
                  <a:srgbClr val="941100"/>
                </a:solidFill>
                <a:latin typeface="Helvetica"/>
                <a:ea typeface="Helvetica"/>
                <a:cs typeface="Helvetica"/>
                <a:sym typeface="Helvetica"/>
              </a:defRPr>
            </a:pPr>
          </a:p>
          <a:p>
            <a:pPr marL="372745" algn="just">
              <a:lnSpc>
                <a:spcPts val="1200"/>
              </a:lnSpc>
              <a:defRPr i="1" sz="1000">
                <a:solidFill>
                  <a:srgbClr val="941100"/>
                </a:solidFill>
                <a:latin typeface="Helvetica"/>
                <a:ea typeface="Helvetica"/>
                <a:cs typeface="Helvetica"/>
                <a:sym typeface="Helvetica"/>
              </a:defRPr>
            </a:pPr>
            <a:r>
              <a:t>“And He (Jesus) said to them, “Whoever </a:t>
            </a:r>
            <a:r>
              <a:rPr b="1">
                <a:latin typeface="Times New Roman"/>
                <a:ea typeface="Times New Roman"/>
                <a:cs typeface="Times New Roman"/>
                <a:sym typeface="Times New Roman"/>
              </a:rPr>
              <a:t>divorces</a:t>
            </a:r>
            <a:r>
              <a:t> his wife and marries another woman commits </a:t>
            </a:r>
            <a:r>
              <a:rPr b="1">
                <a:latin typeface="Times New Roman"/>
                <a:ea typeface="Times New Roman"/>
                <a:cs typeface="Times New Roman"/>
                <a:sym typeface="Times New Roman"/>
              </a:rPr>
              <a:t>adultery</a:t>
            </a:r>
            <a:r>
              <a:t> against her” (Mark 10:11).</a:t>
            </a:r>
          </a:p>
          <a:p>
            <a:pPr algn="just">
              <a:lnSpc>
                <a:spcPts val="1200"/>
              </a:lnSpc>
              <a:defRPr b="1" sz="1000">
                <a:latin typeface="Helvetica"/>
                <a:ea typeface="Helvetica"/>
                <a:cs typeface="Helvetica"/>
                <a:sym typeface="Helvetica"/>
              </a:defRPr>
            </a:pPr>
            <a:r>
              <a:t>Divorce and remarriage is in fact adultery.</a:t>
            </a:r>
          </a:p>
          <a:p>
            <a:pPr algn="just">
              <a:lnSpc>
                <a:spcPts val="1200"/>
              </a:lnSpc>
              <a:defRPr sz="1000">
                <a:latin typeface="Times New Roman"/>
                <a:ea typeface="Times New Roman"/>
                <a:cs typeface="Times New Roman"/>
                <a:sym typeface="Times New Roman"/>
              </a:defRPr>
            </a:pPr>
            <a:r>
              <a:t>“A wife is bound as long as her husband lives; but if her husband is dead, she is free to be married to whom she wishes, only in the Lord” (1 Corinthians 7:39).</a:t>
            </a:r>
            <a:endParaRPr i="1">
              <a:solidFill>
                <a:srgbClr val="941100"/>
              </a:solidFill>
              <a:latin typeface="Helvetica"/>
              <a:ea typeface="Helvetica"/>
              <a:cs typeface="Helvetica"/>
              <a:sym typeface="Helvetica"/>
            </a:endParaRPr>
          </a:p>
          <a:p>
            <a:pPr algn="just">
              <a:lnSpc>
                <a:spcPts val="1200"/>
              </a:lnSpc>
              <a:defRPr b="1" sz="1000">
                <a:latin typeface="Helvetica"/>
                <a:ea typeface="Helvetica"/>
                <a:cs typeface="Helvetica"/>
                <a:sym typeface="Helvetica"/>
              </a:defRPr>
            </a:pPr>
            <a:r>
              <a:t>The marriage bond is broken through death.</a:t>
            </a:r>
          </a:p>
          <a:p>
            <a:pPr algn="just">
              <a:lnSpc>
                <a:spcPts val="1200"/>
              </a:lnSpc>
              <a:defRPr b="1" sz="1000">
                <a:latin typeface="Helvetica"/>
                <a:ea typeface="Helvetica"/>
                <a:cs typeface="Helvetica"/>
                <a:sym typeface="Helvetica"/>
              </a:defRPr>
            </a:pPr>
            <a:r>
              <a:t>Remarriage is permissible after this.</a:t>
            </a:r>
          </a:p>
          <a:p>
            <a:pPr algn="just">
              <a:lnSpc>
                <a:spcPts val="1200"/>
              </a:lnSpc>
              <a:defRPr b="1" sz="1000">
                <a:latin typeface="Helvetica"/>
                <a:ea typeface="Helvetica"/>
                <a:cs typeface="Helvetica"/>
                <a:sym typeface="Helvetica"/>
              </a:defRPr>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a:p>
        </p:txBody>
      </p:sp>
      <p:sp>
        <p:nvSpPr>
          <p:cNvPr id="181" name="Shape 181"/>
          <p:cNvSpPr/>
          <p:nvPr>
            <p:ph type="body" sz="quarter" idx="1"/>
          </p:nvPr>
        </p:nvSpPr>
        <p:spPr>
          <a:prstGeom prst="rect">
            <a:avLst/>
          </a:prstGeom>
        </p:spPr>
        <p:txBody>
          <a:bodyPr/>
          <a:lstStyle/>
          <a:p>
            <a:pPr marL="186689" algn="just">
              <a:lnSpc>
                <a:spcPts val="1300"/>
              </a:lnSpc>
              <a:spcBef>
                <a:spcPts val="600"/>
              </a:spcBef>
              <a:defRPr sz="1100"/>
            </a:pPr>
          </a:p>
          <a:p>
            <a:pPr marL="186689" algn="just">
              <a:lnSpc>
                <a:spcPts val="1300"/>
              </a:lnSpc>
              <a:spcBef>
                <a:spcPts val="600"/>
              </a:spcBef>
              <a:defRPr sz="1100"/>
            </a:pPr>
          </a:p>
          <a:p>
            <a:pPr marL="186689" algn="just">
              <a:lnSpc>
                <a:spcPts val="1300"/>
              </a:lnSpc>
              <a:spcBef>
                <a:spcPts val="600"/>
              </a:spcBef>
              <a:defRPr b="1" sz="1100">
                <a:latin typeface="Helvetica"/>
                <a:ea typeface="Helvetica"/>
                <a:cs typeface="Helvetica"/>
                <a:sym typeface="Helvetica"/>
              </a:defRPr>
            </a:pPr>
            <a:r>
              <a:t>The Ranch</a:t>
            </a:r>
          </a:p>
          <a:p>
            <a:pPr algn="just">
              <a:lnSpc>
                <a:spcPts val="1300"/>
              </a:lnSpc>
              <a:defRPr sz="1100">
                <a:latin typeface="Times New Roman"/>
                <a:ea typeface="Times New Roman"/>
                <a:cs typeface="Times New Roman"/>
                <a:sym typeface="Times New Roman"/>
              </a:defRPr>
            </a:pPr>
            <a:r>
              <a:t> This ‘oneness’ life principle might sound rather vague. It is hard to understand. Let’s try to get a better handle on its meaning. </a:t>
            </a:r>
          </a:p>
          <a:p>
            <a:pPr algn="just">
              <a:lnSpc>
                <a:spcPts val="1300"/>
              </a:lnSpc>
              <a:defRPr sz="1100">
                <a:latin typeface="Times New Roman"/>
                <a:ea typeface="Times New Roman"/>
                <a:cs typeface="Times New Roman"/>
                <a:sym typeface="Times New Roman"/>
              </a:defRPr>
            </a:pPr>
            <a:r>
              <a:t>When a person walks around his thousand-acre ranch, which is enclosed by a fence, he will rarely run into the fence. He can walk and walk and never meet up with the defining edge of his property. Good marriages are similar. The husband might work in the city, fly to visit his father, or take a bus back home all in the confines of oneness. The husband and wife are one even though they are separate. </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However, if an attractive young lady walks alluringly by the husband, then that fence will suddenly appear. He knows he needs to delight only in the wife of his youth. He turns his mind and eyes away from her. What is he doing? He is affirming the oneness of his marriage. He accepts the fence. The fence reminds him of this oneness. He then affirms the pledge to desire only his wife. He stays within the fence. </a:t>
            </a:r>
          </a:p>
          <a:p>
            <a:pPr algn="just">
              <a:lnSpc>
                <a:spcPts val="1300"/>
              </a:lnSpc>
              <a:defRPr sz="1100">
                <a:latin typeface="Times New Roman"/>
                <a:ea typeface="Times New Roman"/>
                <a:cs typeface="Times New Roman"/>
                <a:sym typeface="Times New Roman"/>
              </a:defRPr>
            </a:pPr>
            <a:r>
              <a:t>The wife might be reading a romance novel. She starts identifying herself with the woman in the story and begins to want such a romantic man as in the story. Her husband is completely dull! The fence arises. She is starting to covet someone else’s man (even though in this case he might be imaginary). She remembers her pledge to support and love her unromantic (up to now – always keep hoping) husband. She refuses to entertain that anyone else could be better for her than who she now has. She follows through her commitment by instantly returning the book to the library. She furthermore thanks the Lord for her husband and in her heart affirms her pledge to him alone.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Shape 192"/>
          <p:cNvSpPr/>
          <p:nvPr>
            <p:ph type="sldImg"/>
          </p:nvPr>
        </p:nvSpPr>
        <p:spPr>
          <a:prstGeom prst="rect">
            <a:avLst/>
          </a:prstGeom>
        </p:spPr>
        <p:txBody>
          <a:bodyPr/>
          <a:lstStyle/>
          <a:p>
            <a:pPr/>
          </a:p>
        </p:txBody>
      </p:sp>
      <p:sp>
        <p:nvSpPr>
          <p:cNvPr id="193" name="Shape 193"/>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This oneness principle is written throughout the scriptures including the Old Testament. This is because salvation is built upon the concept of the covenant between God and man. We will concentrate on the New Testament teaching. In the New Testament we have the basic truth that teaches us that Christians are part of a covenant with God through Christ. They are in Christ. They are one with Christ. They are joined to Christ</a:t>
            </a:r>
          </a:p>
          <a:p>
            <a:pPr algn="just">
              <a:lnSpc>
                <a:spcPts val="1300"/>
              </a:lnSpc>
              <a:defRPr sz="1100">
                <a:latin typeface="Times New Roman"/>
                <a:ea typeface="Times New Roman"/>
                <a:cs typeface="Times New Roman"/>
                <a:sym typeface="Times New Roman"/>
              </a:defRPr>
            </a:pPr>
          </a:p>
          <a:p>
            <a:pPr marL="372745" algn="just">
              <a:lnSpc>
                <a:spcPts val="1300"/>
              </a:lnSpc>
              <a:defRPr i="1" sz="1100">
                <a:solidFill>
                  <a:srgbClr val="941100"/>
                </a:solidFill>
                <a:latin typeface="Helvetica"/>
                <a:ea typeface="Helvetica"/>
                <a:cs typeface="Helvetica"/>
                <a:sym typeface="Helvetica"/>
              </a:defRPr>
            </a:pPr>
            <a:r>
              <a:t>“Blessed </a:t>
            </a:r>
            <a:r>
              <a:rPr i="0">
                <a:latin typeface="Times New Roman"/>
                <a:ea typeface="Times New Roman"/>
                <a:cs typeface="Times New Roman"/>
                <a:sym typeface="Times New Roman"/>
              </a:rPr>
              <a:t>be</a:t>
            </a:r>
            <a:r>
              <a:t> the God and Father of our Lord Jesus Christ, who has blessed us with every spiritual blessing in the heavenly </a:t>
            </a:r>
            <a:r>
              <a:rPr i="0">
                <a:latin typeface="Times New Roman"/>
                <a:ea typeface="Times New Roman"/>
                <a:cs typeface="Times New Roman"/>
                <a:sym typeface="Times New Roman"/>
              </a:rPr>
              <a:t>places</a:t>
            </a:r>
            <a:r>
              <a:t> </a:t>
            </a:r>
            <a:r>
              <a:rPr b="1">
                <a:solidFill>
                  <a:srgbClr val="FF2600"/>
                </a:solidFill>
                <a:latin typeface="Times New Roman"/>
                <a:ea typeface="Times New Roman"/>
                <a:cs typeface="Times New Roman"/>
                <a:sym typeface="Times New Roman"/>
              </a:rPr>
              <a:t>in Christ</a:t>
            </a:r>
            <a:r>
              <a:t>” (Ephesians 1:3).</a:t>
            </a:r>
          </a:p>
          <a:p>
            <a:pPr marL="372745" algn="just">
              <a:lnSpc>
                <a:spcPts val="1300"/>
              </a:lnSpc>
              <a:defRPr i="1" sz="1100">
                <a:solidFill>
                  <a:srgbClr val="941100"/>
                </a:solidFill>
                <a:latin typeface="Helvetica"/>
                <a:ea typeface="Helvetica"/>
                <a:cs typeface="Helvetica"/>
                <a:sym typeface="Helvetica"/>
              </a:defRPr>
            </a:pPr>
            <a:r>
              <a:t>“Just as He chose us </a:t>
            </a:r>
            <a:r>
              <a:rPr b="1">
                <a:solidFill>
                  <a:srgbClr val="FF2600"/>
                </a:solidFill>
                <a:latin typeface="Times New Roman"/>
                <a:ea typeface="Times New Roman"/>
                <a:cs typeface="Times New Roman"/>
                <a:sym typeface="Times New Roman"/>
              </a:rPr>
              <a:t>in Him</a:t>
            </a:r>
            <a:r>
              <a:t> before the foundation of the world, that we should be holy and blameless before Him. In love” (Ephesians 1:4).</a:t>
            </a:r>
          </a:p>
          <a:p>
            <a:pPr algn="just">
              <a:lnSpc>
                <a:spcPts val="1300"/>
              </a:lnSpc>
              <a:defRPr sz="1100">
                <a:latin typeface="Times New Roman"/>
                <a:ea typeface="Times New Roman"/>
                <a:cs typeface="Times New Roman"/>
                <a:sym typeface="Times New Roman"/>
              </a:defRPr>
            </a:pPr>
            <a:r>
              <a:t>“</a:t>
            </a:r>
            <a:r>
              <a:rPr b="1">
                <a:solidFill>
                  <a:srgbClr val="FF2600"/>
                </a:solidFill>
                <a:latin typeface="Helvetica"/>
                <a:ea typeface="Helvetica"/>
                <a:cs typeface="Helvetica"/>
                <a:sym typeface="Helvetica"/>
              </a:rPr>
              <a:t>In Him</a:t>
            </a:r>
            <a:r>
              <a:t> we have redemption through His blood, the forgiveness of our trespasses, according to the riches of His grace” (Ephesians 1:7).</a:t>
            </a:r>
          </a:p>
          <a:p>
            <a:pPr algn="just">
              <a:lnSpc>
                <a:spcPts val="1300"/>
              </a:lnSpc>
              <a:defRPr sz="1100">
                <a:latin typeface="Times New Roman"/>
                <a:ea typeface="Times New Roman"/>
                <a:cs typeface="Times New Roman"/>
                <a:sym typeface="Times New Roman"/>
              </a:defRPr>
            </a:pPr>
          </a:p>
          <a:p>
            <a:pPr marL="372745" algn="just">
              <a:lnSpc>
                <a:spcPts val="1300"/>
              </a:lnSpc>
              <a:defRPr i="1" sz="1100">
                <a:solidFill>
                  <a:srgbClr val="941100"/>
                </a:solidFill>
                <a:latin typeface="Helvetica"/>
                <a:ea typeface="Helvetica"/>
                <a:cs typeface="Helvetica"/>
                <a:sym typeface="Helvetica"/>
              </a:defRPr>
            </a:pPr>
            <a:r>
              <a:t>“Or do you not know that all of us who have been baptized </a:t>
            </a:r>
            <a:r>
              <a:rPr b="1">
                <a:latin typeface="Times New Roman"/>
                <a:ea typeface="Times New Roman"/>
                <a:cs typeface="Times New Roman"/>
                <a:sym typeface="Times New Roman"/>
              </a:rPr>
              <a:t>into Christ Jesus</a:t>
            </a:r>
            <a:r>
              <a:t> have been baptized </a:t>
            </a:r>
            <a:r>
              <a:rPr b="1">
                <a:latin typeface="Times New Roman"/>
                <a:ea typeface="Times New Roman"/>
                <a:cs typeface="Times New Roman"/>
                <a:sym typeface="Times New Roman"/>
              </a:rPr>
              <a:t>into His death</a:t>
            </a:r>
            <a:r>
              <a:t>? Therefore we have </a:t>
            </a:r>
            <a:r>
              <a:rPr b="1">
                <a:latin typeface="Times New Roman"/>
                <a:ea typeface="Times New Roman"/>
                <a:cs typeface="Times New Roman"/>
                <a:sym typeface="Times New Roman"/>
              </a:rPr>
              <a:t>been buried with Him</a:t>
            </a:r>
            <a:r>
              <a:t> through baptism into death, in order that as Christ was raised from the dead through the glory of the Father, so we too might walk in newness of life. For if we have become united with </a:t>
            </a:r>
            <a:r>
              <a:rPr b="1">
                <a:latin typeface="Times New Roman"/>
                <a:ea typeface="Times New Roman"/>
                <a:cs typeface="Times New Roman"/>
                <a:sym typeface="Times New Roman"/>
              </a:rPr>
              <a:t>Him in the likeness of His death, certainly we shall be also in the likeness of His resurrection</a:t>
            </a:r>
            <a:r>
              <a:t>, knowing this, that our old self was crucified with Him, that our body of sin might be done away with, that we should no longer be slaves to sin; for he who has died is freed from sin. Now if we have </a:t>
            </a:r>
            <a:r>
              <a:rPr b="1">
                <a:latin typeface="Times New Roman"/>
                <a:ea typeface="Times New Roman"/>
                <a:cs typeface="Times New Roman"/>
                <a:sym typeface="Times New Roman"/>
              </a:rPr>
              <a:t>died with Christ</a:t>
            </a:r>
            <a:r>
              <a:t>, we believe that we shall also </a:t>
            </a:r>
            <a:r>
              <a:rPr b="1">
                <a:latin typeface="Times New Roman"/>
                <a:ea typeface="Times New Roman"/>
                <a:cs typeface="Times New Roman"/>
                <a:sym typeface="Times New Roman"/>
              </a:rPr>
              <a:t>live with Him</a:t>
            </a:r>
            <a:r>
              <a:t>” (Romans 6:3-8).</a:t>
            </a:r>
          </a:p>
          <a:p>
            <a:pPr algn="just">
              <a:lnSpc>
                <a:spcPts val="1300"/>
              </a:lnSpc>
              <a:defRPr sz="1100">
                <a:latin typeface="Times New Roman"/>
                <a:ea typeface="Times New Roman"/>
                <a:cs typeface="Times New Roman"/>
                <a:sym typeface="Times New Roman"/>
              </a:defRPr>
            </a:pPr>
            <a:r>
              <a:t>Baptism is a physical ceremony that displays our oneness with Christ. This is like the bride walking up the center aisle to be wed. She leaves her family to join the bridegroom in making a new family. She loses her old identity (last name) and becomes part of a new identity by adopting his last name. Together they begin a new life.</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“Only conduct yourselves in a manner worthy of the gospel of Christ; so that whether I come and see you or remain absent, I may hear of you that you are standing firm in </a:t>
            </a:r>
            <a:r>
              <a:rPr b="1">
                <a:latin typeface="Helvetica"/>
                <a:ea typeface="Helvetica"/>
                <a:cs typeface="Helvetica"/>
                <a:sym typeface="Helvetica"/>
              </a:rPr>
              <a:t>one spirit</a:t>
            </a:r>
            <a:r>
              <a:t>, </a:t>
            </a:r>
            <a:r>
              <a:rPr b="1">
                <a:latin typeface="Helvetica"/>
                <a:ea typeface="Helvetica"/>
                <a:cs typeface="Helvetica"/>
                <a:sym typeface="Helvetica"/>
              </a:rPr>
              <a:t>with one mind</a:t>
            </a:r>
            <a:r>
              <a:t> </a:t>
            </a:r>
            <a:r>
              <a:rPr b="1">
                <a:latin typeface="Helvetica"/>
                <a:ea typeface="Helvetica"/>
                <a:cs typeface="Helvetica"/>
                <a:sym typeface="Helvetica"/>
              </a:rPr>
              <a:t>striving together</a:t>
            </a:r>
            <a:r>
              <a:t> for the faith of the gospel; in no way alarmed by </a:t>
            </a:r>
            <a:r>
              <a:rPr i="1">
                <a:latin typeface="Helvetica"/>
                <a:ea typeface="Helvetica"/>
                <a:cs typeface="Helvetica"/>
                <a:sym typeface="Helvetica"/>
              </a:rPr>
              <a:t>your</a:t>
            </a:r>
            <a:r>
              <a:t> opponents--which is a sign of destruction for them, but of salvation for you, and that </a:t>
            </a:r>
            <a:r>
              <a:rPr i="1">
                <a:latin typeface="Helvetica"/>
                <a:ea typeface="Helvetica"/>
                <a:cs typeface="Helvetica"/>
                <a:sym typeface="Helvetica"/>
              </a:rPr>
              <a:t>too,</a:t>
            </a:r>
            <a:r>
              <a:t> from God” (Philippians 1:27-28).</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7" name="Shape 197"/>
          <p:cNvSpPr/>
          <p:nvPr>
            <p:ph type="sldImg"/>
          </p:nvPr>
        </p:nvSpPr>
        <p:spPr>
          <a:prstGeom prst="rect">
            <a:avLst/>
          </a:prstGeom>
        </p:spPr>
        <p:txBody>
          <a:bodyPr/>
          <a:lstStyle/>
          <a:p>
            <a:pPr/>
          </a:p>
        </p:txBody>
      </p:sp>
      <p:sp>
        <p:nvSpPr>
          <p:cNvPr id="198" name="Shape 198"/>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Marriage temptation</a:t>
            </a:r>
          </a:p>
          <a:p>
            <a:pPr algn="just">
              <a:lnSpc>
                <a:spcPts val="1300"/>
              </a:lnSpc>
              <a:defRPr sz="1100">
                <a:latin typeface="Times New Roman"/>
                <a:ea typeface="Times New Roman"/>
                <a:cs typeface="Times New Roman"/>
                <a:sym typeface="Times New Roman"/>
              </a:defRPr>
            </a:pPr>
            <a:r>
              <a:t>We see a spirit of rejection; treachery. </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1) Spirit of adultery (sensuality, immorality, porn)</a:t>
            </a:r>
          </a:p>
          <a:p>
            <a:pPr algn="just">
              <a:lnSpc>
                <a:spcPts val="1300"/>
              </a:lnSpc>
              <a:defRPr sz="1100">
                <a:latin typeface="Times New Roman"/>
                <a:ea typeface="Times New Roman"/>
                <a:cs typeface="Times New Roman"/>
                <a:sym typeface="Times New Roman"/>
              </a:defRPr>
            </a:pPr>
            <a:r>
              <a:t>I allow my heart to be delighted in another and thus leave my devotion to the one  I have pledged.</a:t>
            </a:r>
          </a:p>
          <a:p>
            <a:pPr algn="just">
              <a:lnSpc>
                <a:spcPts val="1300"/>
              </a:lnSpc>
              <a:defRPr sz="1100">
                <a:latin typeface="Times New Roman"/>
                <a:ea typeface="Times New Roman"/>
                <a:cs typeface="Times New Roman"/>
                <a:sym typeface="Times New Roman"/>
              </a:defRPr>
            </a:pPr>
          </a:p>
          <a:p>
            <a:pPr algn="just">
              <a:lnSpc>
                <a:spcPts val="1300"/>
              </a:lnSpc>
              <a:defRPr sz="1100">
                <a:latin typeface="Times New Roman"/>
                <a:ea typeface="Times New Roman"/>
                <a:cs typeface="Times New Roman"/>
                <a:sym typeface="Times New Roman"/>
              </a:defRPr>
            </a:pPr>
            <a:r>
              <a:t>2) Spirit of Criticism</a:t>
            </a:r>
          </a:p>
          <a:p>
            <a:pPr algn="just">
              <a:lnSpc>
                <a:spcPts val="1300"/>
              </a:lnSpc>
              <a:defRPr sz="1100">
                <a:latin typeface="Times New Roman"/>
                <a:ea typeface="Times New Roman"/>
                <a:cs typeface="Times New Roman"/>
                <a:sym typeface="Times New Roman"/>
              </a:defRPr>
            </a:pPr>
            <a:r>
              <a:t>I disdain or  even hate my  spouse  so  I am critical and easily angered.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Shape 202"/>
          <p:cNvSpPr/>
          <p:nvPr>
            <p:ph type="sldImg"/>
          </p:nvPr>
        </p:nvSpPr>
        <p:spPr>
          <a:prstGeom prst="rect">
            <a:avLst/>
          </a:prstGeom>
        </p:spPr>
        <p:txBody>
          <a:bodyPr/>
          <a:lstStyle/>
          <a:p>
            <a:pPr/>
          </a:p>
        </p:txBody>
      </p:sp>
      <p:sp>
        <p:nvSpPr>
          <p:cNvPr id="203" name="Shape 203"/>
          <p:cNvSpPr/>
          <p:nvPr>
            <p:ph type="body" sz="quarter" idx="1"/>
          </p:nvPr>
        </p:nvSpPr>
        <p:spPr>
          <a:prstGeom prst="rect">
            <a:avLst/>
          </a:prstGeom>
        </p:spPr>
        <p:txBody>
          <a:bodyPr/>
          <a:lstStyle/>
          <a:p>
            <a:pPr>
              <a:lnSpc>
                <a:spcPts val="1200"/>
              </a:lnSpc>
              <a:defRPr sz="1000"/>
            </a:pPr>
            <a:r>
              <a:t>This is not a list of things to do.  You hopefully do alot of these things already . If you do-great! you are already expressing the oneness God declared you are. The list is also a good check list to keep you focused.</a:t>
            </a:r>
          </a:p>
          <a:p>
            <a:pPr>
              <a:lnSpc>
                <a:spcPts val="1200"/>
              </a:lnSpc>
              <a:defRPr sz="1000"/>
            </a:pPr>
            <a:r>
              <a:t>1.) Commit yourself to never mention or even entertain the thought of divorce or separation of any kind as a possible way out. </a:t>
            </a:r>
          </a:p>
          <a:p>
            <a:pPr>
              <a:lnSpc>
                <a:spcPts val="1200"/>
              </a:lnSpc>
              <a:defRPr sz="1000"/>
            </a:pPr>
            <a:r>
              <a:t>2.) Spend time together. Have a ‘date’ once a week.</a:t>
            </a:r>
          </a:p>
          <a:p>
            <a:pPr>
              <a:lnSpc>
                <a:spcPts val="1200"/>
              </a:lnSpc>
              <a:defRPr sz="1000"/>
            </a:pPr>
            <a:r>
              <a:t>3.) Completely forgive the other for their sins. Don’t harbor bitterness. “Love covers a multitude of sins.”</a:t>
            </a:r>
          </a:p>
          <a:p>
            <a:pPr>
              <a:lnSpc>
                <a:spcPts val="1200"/>
              </a:lnSpc>
              <a:defRPr sz="1000"/>
            </a:pPr>
            <a:r>
              <a:t>4.) Express affection and desire for each other beyond the bedroom.</a:t>
            </a:r>
          </a:p>
          <a:p>
            <a:pPr>
              <a:lnSpc>
                <a:spcPts val="1200"/>
              </a:lnSpc>
              <a:defRPr sz="1000"/>
            </a:pPr>
            <a:r>
              <a:t>5.) Talk together about issues, children and other needs.</a:t>
            </a:r>
          </a:p>
          <a:p>
            <a:pPr>
              <a:lnSpc>
                <a:spcPts val="1200"/>
              </a:lnSpc>
              <a:defRPr sz="1000"/>
            </a:pPr>
            <a:r>
              <a:t>6.) Think through and discuss how you two complement each other.</a:t>
            </a:r>
          </a:p>
          <a:p>
            <a:pPr>
              <a:lnSpc>
                <a:spcPts val="1200"/>
              </a:lnSpc>
              <a:defRPr sz="1000"/>
            </a:pPr>
            <a:r>
              <a:t>7.) Refuse to argue together. Acknowledge differences but then solve problems. </a:t>
            </a:r>
          </a:p>
          <a:p>
            <a:pPr>
              <a:lnSpc>
                <a:spcPts val="1200"/>
              </a:lnSpc>
              <a:defRPr sz="1000"/>
            </a:pPr>
            <a:r>
              <a:t>8.) Pray together regularly. (More than at meal time!)</a:t>
            </a:r>
          </a:p>
          <a:p>
            <a:pPr>
              <a:lnSpc>
                <a:spcPts val="1200"/>
              </a:lnSpc>
              <a:defRPr sz="1000"/>
            </a:pPr>
            <a:r>
              <a:t>9.) Study God’s Word together.</a:t>
            </a:r>
          </a:p>
          <a:p>
            <a:pPr>
              <a:lnSpc>
                <a:spcPts val="1200"/>
              </a:lnSpc>
              <a:defRPr sz="1000"/>
            </a:pPr>
            <a:r>
              <a:t>10.) Develop a family vision. (How does God want you as a family to minister in this world?)</a:t>
            </a:r>
            <a: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a:p>
        </p:txBody>
      </p:sp>
      <p:sp>
        <p:nvSpPr>
          <p:cNvPr id="208" name="Shape 208"/>
          <p:cNvSpPr/>
          <p:nvPr>
            <p:ph type="body" sz="quarter" idx="1"/>
          </p:nvPr>
        </p:nvSpPr>
        <p:spPr>
          <a:prstGeom prst="rect">
            <a:avLst/>
          </a:prstGeom>
        </p:spPr>
        <p:txBody>
          <a:bodyPr/>
          <a:lstStyle/>
          <a:p>
            <a:pPr algn="just">
              <a:lnSpc>
                <a:spcPts val="1200"/>
              </a:lnSpc>
              <a:defRPr sz="1000">
                <a:latin typeface="Times New Roman"/>
                <a:ea typeface="Times New Roman"/>
                <a:cs typeface="Times New Roman"/>
                <a:sym typeface="Times New Roman"/>
              </a:defRPr>
            </a:pPr>
            <a:r>
              <a:t>Attitude of Oneness</a:t>
            </a:r>
          </a:p>
          <a:p>
            <a:pPr algn="just">
              <a:lnSpc>
                <a:spcPts val="1200"/>
              </a:lnSpc>
              <a:defRPr sz="1000">
                <a:latin typeface="Times New Roman"/>
                <a:ea typeface="Times New Roman"/>
                <a:cs typeface="Times New Roman"/>
                <a:sym typeface="Times New Roman"/>
              </a:defRPr>
            </a:pPr>
          </a:p>
          <a:p>
            <a:pPr algn="just">
              <a:lnSpc>
                <a:spcPts val="1200"/>
              </a:lnSpc>
              <a:defRPr sz="1000">
                <a:latin typeface="Times New Roman"/>
                <a:ea typeface="Times New Roman"/>
                <a:cs typeface="Times New Roman"/>
                <a:sym typeface="Times New Roman"/>
              </a:defRPr>
            </a:pPr>
            <a:r>
              <a:t>Determine to only love my wife. </a:t>
            </a:r>
          </a:p>
          <a:p>
            <a:pPr algn="just">
              <a:lnSpc>
                <a:spcPts val="1200"/>
              </a:lnSpc>
              <a:defRPr sz="1000">
                <a:latin typeface="Times New Roman"/>
                <a:ea typeface="Times New Roman"/>
                <a:cs typeface="Times New Roman"/>
                <a:sym typeface="Times New Roman"/>
              </a:defRPr>
            </a:pPr>
            <a:r>
              <a:t>Fight temptation by affirming my love for my wife. </a:t>
            </a:r>
          </a:p>
          <a:p>
            <a:pPr algn="just">
              <a:lnSpc>
                <a:spcPts val="1200"/>
              </a:lnSpc>
              <a:defRPr sz="1000">
                <a:latin typeface="Times New Roman"/>
                <a:ea typeface="Times New Roman"/>
                <a:cs typeface="Times New Roman"/>
                <a:sym typeface="Times New Roman"/>
              </a:defRPr>
            </a:pPr>
            <a:r>
              <a:t>Trust God’s timing to fulfill my own desires and needs. </a:t>
            </a:r>
          </a:p>
          <a:p>
            <a:pPr algn="just">
              <a:lnSpc>
                <a:spcPts val="1200"/>
              </a:lnSpc>
              <a:defRPr sz="1000">
                <a:latin typeface="Times New Roman"/>
                <a:ea typeface="Times New Roman"/>
                <a:cs typeface="Times New Roman"/>
                <a:sym typeface="Times New Roman"/>
              </a:defRPr>
            </a:pPr>
            <a:r>
              <a:t>Decide not to get bitter. Wait for the mood to pass.</a:t>
            </a:r>
          </a:p>
          <a:p>
            <a:pPr algn="just">
              <a:lnSpc>
                <a:spcPts val="1200"/>
              </a:lnSpc>
              <a:defRPr sz="1000">
                <a:latin typeface="Times New Roman"/>
                <a:ea typeface="Times New Roman"/>
                <a:cs typeface="Times New Roman"/>
                <a:sym typeface="Times New Roman"/>
              </a:defRPr>
            </a:pPr>
            <a:r>
              <a:t>Quickly apologize for my wrongs. </a:t>
            </a:r>
          </a:p>
          <a:p>
            <a:pPr algn="just">
              <a:lnSpc>
                <a:spcPts val="1200"/>
              </a:lnSpc>
              <a:defRPr sz="1000">
                <a:latin typeface="Times New Roman"/>
                <a:ea typeface="Times New Roman"/>
                <a:cs typeface="Times New Roman"/>
                <a:sym typeface="Times New Roman"/>
              </a:defRPr>
            </a:pPr>
            <a:r>
              <a:t>Remember God’s desire to work through both of us united.</a:t>
            </a:r>
          </a:p>
          <a:p>
            <a:pPr algn="just">
              <a:lnSpc>
                <a:spcPts val="1200"/>
              </a:lnSpc>
              <a:defRPr sz="1000">
                <a:latin typeface="Times New Roman"/>
                <a:ea typeface="Times New Roman"/>
                <a:cs typeface="Times New Roman"/>
                <a:sym typeface="Times New Roman"/>
              </a:defRPr>
            </a:pPr>
            <a:r>
              <a:t>Prayers without peace with her are not heard.</a:t>
            </a:r>
          </a:p>
          <a:p>
            <a:pPr algn="just">
              <a:lnSpc>
                <a:spcPts val="1200"/>
              </a:lnSpc>
              <a:defRPr sz="1000">
                <a:latin typeface="Times New Roman"/>
                <a:ea typeface="Times New Roman"/>
                <a:cs typeface="Times New Roman"/>
                <a:sym typeface="Times New Roman"/>
              </a:defRPr>
            </a:pPr>
            <a:r>
              <a:t>Greatest joys are when in harmony with her.</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Shape 219"/>
          <p:cNvSpPr/>
          <p:nvPr>
            <p:ph type="sldImg"/>
          </p:nvPr>
        </p:nvSpPr>
        <p:spPr>
          <a:prstGeom prst="rect">
            <a:avLst/>
          </a:prstGeom>
        </p:spPr>
        <p:txBody>
          <a:bodyPr/>
          <a:lstStyle/>
          <a:p>
            <a:pPr/>
          </a:p>
        </p:txBody>
      </p:sp>
      <p:sp>
        <p:nvSpPr>
          <p:cNvPr id="220" name="Shape 220"/>
          <p:cNvSpPr/>
          <p:nvPr>
            <p:ph type="body" sz="quarter" idx="1"/>
          </p:nvPr>
        </p:nvSpPr>
        <p:spPr>
          <a:prstGeom prst="rect">
            <a:avLst/>
          </a:prstGeom>
        </p:spPr>
        <p:txBody>
          <a:bodyPr/>
          <a:lstStyle/>
          <a:p>
            <a:pPr algn="just">
              <a:lnSpc>
                <a:spcPts val="1200"/>
              </a:lnSpc>
              <a:spcBef>
                <a:spcPts val="1200"/>
              </a:spcBef>
              <a:defRPr sz="1000">
                <a:solidFill>
                  <a:srgbClr val="07304C"/>
                </a:solidFill>
                <a:latin typeface="Times New Roman"/>
                <a:ea typeface="Times New Roman"/>
                <a:cs typeface="Times New Roman"/>
                <a:sym typeface="Times New Roman"/>
              </a:defRPr>
            </a:pPr>
            <a:r>
              <a:t>Take Home Project</a:t>
            </a:r>
          </a:p>
          <a:p>
            <a:pPr>
              <a:lnSpc>
                <a:spcPts val="1200"/>
              </a:lnSpc>
              <a:defRPr sz="1000">
                <a:solidFill>
                  <a:srgbClr val="07304C"/>
                </a:solidFill>
                <a:latin typeface="Times New Roman"/>
                <a:ea typeface="Times New Roman"/>
                <a:cs typeface="Times New Roman"/>
                <a:sym typeface="Times New Roman"/>
              </a:defRPr>
            </a:pPr>
            <a:r>
              <a:t>Express your desire for oneness each day to God.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latin typeface="Times New Roman"/>
                <a:ea typeface="Times New Roman"/>
                <a:cs typeface="Times New Roman"/>
                <a:sym typeface="Times New Roman"/>
              </a:defRPr>
            </a:pPr>
            <a:r>
              <a:t>	Repent from a ‘two-ness’ marriage.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latin typeface="Times New Roman"/>
                <a:ea typeface="Times New Roman"/>
                <a:cs typeface="Times New Roman"/>
                <a:sym typeface="Times New Roman"/>
              </a:defRPr>
            </a:pPr>
            <a:r>
              <a:t>	Destroy any pornography and sensual things from your home.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latin typeface="Times New Roman"/>
                <a:ea typeface="Times New Roman"/>
                <a:cs typeface="Times New Roman"/>
                <a:sym typeface="Times New Roman"/>
              </a:defRPr>
            </a:pPr>
            <a:r>
              <a:t>	As a couple go out on a ‘date’ this week.</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latin typeface="Times New Roman"/>
                <a:ea typeface="Times New Roman"/>
                <a:cs typeface="Times New Roman"/>
                <a:sym typeface="Times New Roman"/>
              </a:defRPr>
            </a:pPr>
            <a:r>
              <a:t>	Commit to not arguing.</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7304C"/>
                </a:solidFill>
                <a:latin typeface="Times New Roman"/>
                <a:ea typeface="Times New Roman"/>
                <a:cs typeface="Times New Roman"/>
                <a:sym typeface="Times New Roman"/>
              </a:defRPr>
            </a:pPr>
            <a:r>
              <a:t>	Find a practical way to affirm your oneness every day.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1" name="Shape 231"/>
          <p:cNvSpPr/>
          <p:nvPr>
            <p:ph type="sldImg"/>
          </p:nvPr>
        </p:nvSpPr>
        <p:spPr>
          <a:prstGeom prst="rect">
            <a:avLst/>
          </a:prstGeom>
        </p:spPr>
        <p:txBody>
          <a:bodyPr/>
          <a:lstStyle/>
          <a:p>
            <a:pPr/>
          </a:p>
        </p:txBody>
      </p:sp>
      <p:sp>
        <p:nvSpPr>
          <p:cNvPr id="232" name="Shape 232"/>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latin typeface="Helvetica"/>
                <a:ea typeface="Helvetica"/>
                <a:cs typeface="Helvetica"/>
                <a:sym typeface="Helvetica"/>
              </a:defRPr>
            </a:pPr>
            <a:r>
              <a:t>Session #4</a:t>
            </a:r>
          </a:p>
          <a:p>
            <a:pPr>
              <a:lnSpc>
                <a:spcPts val="2100"/>
              </a:lnSpc>
              <a:defRPr b="1" sz="1800">
                <a:latin typeface="Helvetica"/>
                <a:ea typeface="Helvetica"/>
                <a:cs typeface="Helvetica"/>
                <a:sym typeface="Helvetica"/>
              </a:defRPr>
            </a:pPr>
            <a:r>
              <a:t>Life Principle #3: Oneness Forever</a:t>
            </a:r>
            <a:endParaRPr sz="1000"/>
          </a:p>
          <a:p>
            <a:pPr>
              <a:lnSpc>
                <a:spcPts val="1200"/>
              </a:lnSpc>
              <a:defRPr b="1" sz="1000">
                <a:latin typeface="Helvetica"/>
                <a:ea typeface="Helvetica"/>
                <a:cs typeface="Helvetica"/>
                <a:sym typeface="Helvetica"/>
              </a:defRPr>
            </a:pPr>
          </a:p>
          <a:p>
            <a:pPr>
              <a:lnSpc>
                <a:spcPts val="1200"/>
              </a:lnSpc>
              <a:defRPr b="1" sz="1000">
                <a:latin typeface="Helvetica"/>
                <a:ea typeface="Helvetica"/>
                <a:cs typeface="Helvetica"/>
                <a:sym typeface="Helvetica"/>
              </a:defRPr>
            </a:pPr>
            <a:r>
              <a:t>Purpose: To reveal and explain how the Lord’s statement “the two shall become one flesh” is a foundational truth for great marriages.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Shape 95"/>
          <p:cNvSpPr/>
          <p:nvPr>
            <p:ph type="sldImg"/>
          </p:nvPr>
        </p:nvSpPr>
        <p:spPr>
          <a:prstGeom prst="rect">
            <a:avLst/>
          </a:prstGeom>
        </p:spPr>
        <p:txBody>
          <a:bodyPr/>
          <a:lstStyle/>
          <a:p>
            <a:pPr/>
          </a:p>
        </p:txBody>
      </p:sp>
      <p:sp>
        <p:nvSpPr>
          <p:cNvPr id="96" name="Shape 96"/>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a:p>
        </p:txBody>
      </p:sp>
      <p:sp>
        <p:nvSpPr>
          <p:cNvPr id="105" name="Shape 105"/>
          <p:cNvSpPr/>
          <p:nvPr>
            <p:ph type="body" sz="quarter" idx="1"/>
          </p:nvPr>
        </p:nvSpPr>
        <p:spPr>
          <a:prstGeom prst="rect">
            <a:avLst/>
          </a:prstGeom>
        </p:spPr>
        <p:txBody>
          <a:bodyPr/>
          <a:lstStyle/>
          <a:p>
            <a:pPr algn="just">
              <a:lnSpc>
                <a:spcPts val="1600"/>
              </a:lnSpc>
              <a:spcBef>
                <a:spcPts val="1200"/>
              </a:spcBef>
              <a:defRPr b="1" sz="1400">
                <a:latin typeface="Helvetica"/>
                <a:ea typeface="Helvetica"/>
                <a:cs typeface="Helvetica"/>
                <a:sym typeface="Helvetica"/>
              </a:defRPr>
            </a:pPr>
            <a:r>
              <a:t>Review Session #2-3</a:t>
            </a:r>
          </a:p>
          <a:p>
            <a:pPr algn="just">
              <a:lnSpc>
                <a:spcPts val="1600"/>
              </a:lnSpc>
              <a:defRPr sz="1400"/>
            </a:pPr>
            <a:r>
              <a:t>These two commands stand out as flashes in the sky to help keep the husband and wife not only from danger but are the basis of keeping  a harmonious and happy marriage. They remind  us of God’s wonderful design of marriage..</a:t>
            </a:r>
          </a:p>
          <a:p>
            <a:pPr algn="just">
              <a:lnSpc>
                <a:spcPts val="1600"/>
              </a:lnSpc>
              <a:defRPr sz="1400"/>
            </a:pPr>
          </a:p>
          <a:p>
            <a:pPr algn="just">
              <a:lnSpc>
                <a:spcPts val="1600"/>
              </a:lnSpc>
              <a:defRPr sz="1400"/>
            </a:pPr>
            <a:r>
              <a:t>• Testimonies?</a:t>
            </a:r>
          </a:p>
          <a:p>
            <a:pPr algn="just">
              <a:lnSpc>
                <a:spcPts val="1600"/>
              </a:lnSpc>
              <a:defRPr sz="1400"/>
            </a:pPr>
            <a:r>
              <a:t>• Ideal?</a:t>
            </a:r>
          </a:p>
          <a:p>
            <a:pPr algn="just">
              <a:lnSpc>
                <a:spcPts val="1600"/>
              </a:lnSpc>
              <a:defRPr sz="1400"/>
            </a:pPr>
            <a:r>
              <a:t>Some have asserted that these husband and wife roles are too ideal.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3" name="Shape 123"/>
          <p:cNvSpPr/>
          <p:nvPr>
            <p:ph type="sldImg"/>
          </p:nvPr>
        </p:nvSpPr>
        <p:spPr>
          <a:prstGeom prst="rect">
            <a:avLst/>
          </a:prstGeom>
        </p:spPr>
        <p:txBody>
          <a:bodyPr/>
          <a:lstStyle/>
          <a:p>
            <a:pPr/>
          </a:p>
        </p:txBody>
      </p:sp>
      <p:sp>
        <p:nvSpPr>
          <p:cNvPr id="124" name="Shape 124"/>
          <p:cNvSpPr/>
          <p:nvPr>
            <p:ph type="body" sz="quarter" idx="1"/>
          </p:nvPr>
        </p:nvSpPr>
        <p:spPr>
          <a:prstGeom prst="rect">
            <a:avLst/>
          </a:prstGeom>
        </p:spPr>
        <p:txBody>
          <a:bodyPr/>
          <a:lstStyle/>
          <a:p>
            <a:pPr algn="just">
              <a:lnSpc>
                <a:spcPts val="2800"/>
              </a:lnSpc>
              <a:defRPr sz="1100">
                <a:latin typeface="Times New Roman"/>
                <a:ea typeface="Times New Roman"/>
                <a:cs typeface="Times New Roman"/>
                <a:sym typeface="Times New Roman"/>
              </a:defRPr>
            </a:pPr>
            <a:r>
              <a:t>There are three life principles that make great marriages: (1) Unconditional love, (2) Humble Submission and (3) Oneness Forever. Each is distinct but fully integrated with the others. The deeper we look into these truths, we see the beauty of God’s redemptive plan working out their grace and goodness in our marriages. </a:t>
            </a:r>
            <a:r>
              <a:rPr b="1" i="1" sz="240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 name="Shape 130"/>
          <p:cNvSpPr/>
          <p:nvPr>
            <p:ph type="sldImg"/>
          </p:nvPr>
        </p:nvSpPr>
        <p:spPr>
          <a:prstGeom prst="rect">
            <a:avLst/>
          </a:prstGeom>
        </p:spPr>
        <p:txBody>
          <a:bodyPr/>
          <a:lstStyle/>
          <a:p>
            <a:pPr/>
          </a:p>
        </p:txBody>
      </p:sp>
      <p:sp>
        <p:nvSpPr>
          <p:cNvPr id="131" name="Shape 131"/>
          <p:cNvSpPr/>
          <p:nvPr>
            <p:ph type="body" sz="quarter" idx="1"/>
          </p:nvPr>
        </p:nvSpPr>
        <p:spPr>
          <a:prstGeom prst="rect">
            <a:avLst/>
          </a:prstGeom>
        </p:spPr>
        <p:txBody>
          <a:bodyPr/>
          <a:lstStyle/>
          <a:p>
            <a:pPr>
              <a:lnSpc>
                <a:spcPts val="3400"/>
              </a:lnSpc>
              <a:defRPr b="1" sz="1000">
                <a:solidFill>
                  <a:srgbClr val="0F476B"/>
                </a:solidFill>
              </a:defRPr>
            </a:pPr>
            <a:r>
              <a:t>Mystery of Marriage</a:t>
            </a:r>
          </a:p>
          <a:p>
            <a:pPr>
              <a:lnSpc>
                <a:spcPts val="3400"/>
              </a:lnSpc>
              <a:defRPr b="1" sz="1000">
                <a:solidFill>
                  <a:srgbClr val="0F476B"/>
                </a:solidFill>
              </a:defRPr>
            </a:pPr>
            <a:r>
              <a:t>"And the two shall become one flesh. This mystery is great; but I am speaking with reference to Christ and the church." (Ephesians 5:31,32)</a:t>
            </a:r>
          </a:p>
          <a:p>
            <a:pPr>
              <a:lnSpc>
                <a:spcPts val="3400"/>
              </a:lnSpc>
              <a:defRPr b="1" sz="1000">
                <a:solidFill>
                  <a:srgbClr val="0F476B"/>
                </a:solidFill>
              </a:defRPr>
            </a:pPr>
            <a:r>
              <a:t>We must note the parallels for both positive modeling as well as in error detection and problem solving.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Shape 136"/>
          <p:cNvSpPr/>
          <p:nvPr>
            <p:ph type="sldImg"/>
          </p:nvPr>
        </p:nvSpPr>
        <p:spPr>
          <a:prstGeom prst="rect">
            <a:avLst/>
          </a:prstGeom>
        </p:spPr>
        <p:txBody>
          <a:bodyPr/>
          <a:lstStyle/>
          <a:p>
            <a:pPr/>
          </a:p>
        </p:txBody>
      </p:sp>
      <p:sp>
        <p:nvSpPr>
          <p:cNvPr id="137" name="Shape 137"/>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marL="373379" algn="just">
              <a:lnSpc>
                <a:spcPts val="1200"/>
              </a:lnSpc>
              <a:defRPr b="1" i="1" sz="1000">
                <a:solidFill>
                  <a:srgbClr val="941100"/>
                </a:solidFill>
                <a:latin typeface="Times New Roman"/>
                <a:ea typeface="Times New Roman"/>
                <a:cs typeface="Times New Roman"/>
                <a:sym typeface="Times New Roman"/>
              </a:defRPr>
            </a:pPr>
            <a:r>
              <a:t>The two shall become one flesh</a:t>
            </a:r>
            <a:r>
              <a:rPr b="0">
                <a:latin typeface="Helvetica"/>
                <a:ea typeface="Helvetica"/>
                <a:cs typeface="Helvetica"/>
                <a:sym typeface="Helvetica"/>
              </a:rPr>
              <a:t>.” (Ephesians 5:31; Matthew 19:5)</a:t>
            </a:r>
            <a:endParaRPr b="0">
              <a:solidFill>
                <a:srgbClr val="000000"/>
              </a:solidFill>
              <a:latin typeface="Helvetica"/>
              <a:ea typeface="Helvetica"/>
              <a:cs typeface="Helvetica"/>
              <a:sym typeface="Helvetica"/>
            </a:endParaRPr>
          </a:p>
          <a:p>
            <a:pPr>
              <a:lnSpc>
                <a:spcPts val="1200"/>
              </a:lnSpc>
              <a:tabLst>
                <a:tab pos="279400" algn="l"/>
              </a:tabLst>
              <a:defRPr b="1" sz="1000">
                <a:solidFill>
                  <a:srgbClr val="444444"/>
                </a:solidFill>
              </a:defRPr>
            </a:pPr>
            <a:r>
              <a:t>Difficulty understanding</a:t>
            </a:r>
          </a:p>
          <a:p>
            <a:pPr>
              <a:lnSpc>
                <a:spcPts val="1200"/>
              </a:lnSpc>
              <a:tabLst>
                <a:tab pos="279400" algn="l"/>
              </a:tabLst>
              <a:defRPr b="1" sz="1000">
                <a:solidFill>
                  <a:srgbClr val="444444"/>
                </a:solidFill>
              </a:defRPr>
            </a:pPr>
            <a:r>
              <a:t>Marriage &amp; redemptive</a:t>
            </a:r>
          </a:p>
          <a:p>
            <a:pPr>
              <a:lnSpc>
                <a:spcPts val="1200"/>
              </a:lnSpc>
              <a:tabLst>
                <a:tab pos="279400" algn="l"/>
              </a:tabLst>
              <a:defRPr b="1" sz="1000">
                <a:solidFill>
                  <a:srgbClr val="444444"/>
                </a:solidFill>
              </a:defRPr>
            </a:pPr>
            <a:r>
              <a:t>Amazing transformation</a:t>
            </a:r>
          </a:p>
          <a:p>
            <a:pPr>
              <a:lnSpc>
                <a:spcPts val="1200"/>
              </a:lnSpc>
              <a:tabLst>
                <a:tab pos="279400" algn="l"/>
              </a:tabLst>
              <a:defRPr b="1" sz="1000">
                <a:solidFill>
                  <a:srgbClr val="444444"/>
                </a:solidFill>
              </a:defRPr>
            </a:pPr>
            <a:r>
              <a:t>God proclaimed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 name="Shape 145"/>
          <p:cNvSpPr/>
          <p:nvPr>
            <p:ph type="sldImg"/>
          </p:nvPr>
        </p:nvSpPr>
        <p:spPr>
          <a:prstGeom prst="rect">
            <a:avLst/>
          </a:prstGeom>
        </p:spPr>
        <p:txBody>
          <a:bodyPr/>
          <a:lstStyle/>
          <a:p>
            <a:pPr/>
          </a:p>
        </p:txBody>
      </p:sp>
      <p:sp>
        <p:nvSpPr>
          <p:cNvPr id="146" name="Shape 146"/>
          <p:cNvSpPr/>
          <p:nvPr>
            <p:ph type="body" sz="quarter" idx="1"/>
          </p:nvPr>
        </p:nvSpPr>
        <p:spPr>
          <a:prstGeom prst="rect">
            <a:avLst/>
          </a:prstGeom>
        </p:spPr>
        <p:txBody>
          <a:bodyPr/>
          <a:lstStyle/>
          <a:p>
            <a:pPr>
              <a:lnSpc>
                <a:spcPts val="1200"/>
              </a:lnSpc>
              <a:tabLst>
                <a:tab pos="279400" algn="l"/>
              </a:tabLst>
              <a:defRPr sz="1000">
                <a:solidFill>
                  <a:srgbClr val="444444"/>
                </a:solidFill>
                <a:latin typeface="Times New Roman"/>
                <a:ea typeface="Times New Roman"/>
                <a:cs typeface="Times New Roman"/>
                <a:sym typeface="Times New Roman"/>
              </a:defRPr>
            </a:pPr>
            <a:r>
              <a:t>The Whole </a:t>
            </a:r>
          </a:p>
          <a:p>
            <a:pPr>
              <a:lnSpc>
                <a:spcPts val="1200"/>
              </a:lnSpc>
              <a:tabLst>
                <a:tab pos="279400" algn="l"/>
              </a:tabLst>
              <a:defRPr sz="1000">
                <a:solidFill>
                  <a:srgbClr val="444444"/>
                </a:solidFill>
                <a:latin typeface="Times New Roman"/>
                <a:ea typeface="Times New Roman"/>
                <a:cs typeface="Times New Roman"/>
                <a:sym typeface="Times New Roman"/>
              </a:defRPr>
            </a:pPr>
            <a:r>
              <a:t>The Parts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444444"/>
                </a:solidFill>
                <a:latin typeface="Times New Roman"/>
                <a:ea typeface="Times New Roman"/>
                <a:cs typeface="Times New Roman"/>
                <a:sym typeface="Times New Roman"/>
              </a:defRPr>
            </a:pPr>
            <a:r>
              <a:t>	</a:t>
            </a:r>
            <a:r>
              <a:rPr>
                <a:solidFill>
                  <a:srgbClr val="01178D"/>
                </a:solidFill>
              </a:rPr>
              <a:t>Nucleus</a:t>
            </a:r>
            <a:endParaRPr>
              <a:solidFill>
                <a:srgbClr val="01178D"/>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78D"/>
                </a:solidFill>
                <a:latin typeface="Times New Roman"/>
                <a:ea typeface="Times New Roman"/>
                <a:cs typeface="Times New Roman"/>
                <a:sym typeface="Times New Roman"/>
              </a:defRPr>
            </a:pPr>
            <a:r>
              <a:t>	</a:t>
            </a:r>
            <a:r>
              <a:t>Electrons</a:t>
            </a:r>
          </a:p>
          <a:p>
            <a:pPr>
              <a:lnSpc>
                <a:spcPts val="1200"/>
              </a:lnSpc>
              <a:tabLst>
                <a:tab pos="279400" algn="l"/>
              </a:tabLst>
              <a:defRPr sz="1000">
                <a:solidFill>
                  <a:srgbClr val="444444"/>
                </a:solidFill>
                <a:latin typeface="Times New Roman"/>
                <a:ea typeface="Times New Roman"/>
                <a:cs typeface="Times New Roman"/>
                <a:sym typeface="Times New Roman"/>
              </a:defRPr>
            </a:pPr>
            <a:r>
              <a:t>Mysterious  Force</a:t>
            </a:r>
          </a:p>
          <a:p>
            <a:pPr>
              <a:lnSpc>
                <a:spcPts val="1200"/>
              </a:lnSpc>
              <a:tabLst>
                <a:tab pos="279400" algn="l"/>
              </a:tabLst>
              <a:defRPr sz="1000">
                <a:solidFill>
                  <a:srgbClr val="444444"/>
                </a:solidFill>
                <a:latin typeface="Times New Roman"/>
                <a:ea typeface="Times New Roman"/>
                <a:cs typeface="Times New Roman"/>
                <a:sym typeface="Times New Roman"/>
              </a:defRPr>
            </a:pPr>
            <a:r>
              <a:t>Marriage and atoms are held together by mystery forces.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Shape 152"/>
          <p:cNvSpPr/>
          <p:nvPr>
            <p:ph type="sldImg"/>
          </p:nvPr>
        </p:nvSpPr>
        <p:spPr>
          <a:prstGeom prst="rect">
            <a:avLst/>
          </a:prstGeom>
        </p:spPr>
        <p:txBody>
          <a:bodyPr/>
          <a:lstStyle/>
          <a:p>
            <a:pPr/>
          </a:p>
        </p:txBody>
      </p:sp>
      <p:sp>
        <p:nvSpPr>
          <p:cNvPr id="153" name="Shape 153"/>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gn="just">
              <a:lnSpc>
                <a:spcPts val="1200"/>
              </a:lnSpc>
              <a:defRPr sz="1000">
                <a:latin typeface="Times New Roman"/>
                <a:ea typeface="Times New Roman"/>
                <a:cs typeface="Times New Roman"/>
                <a:sym typeface="Times New Roman"/>
              </a:defRPr>
            </a:pPr>
            <a:r>
              <a:t>“For this cause a man shall leave his father and his mother, and shall cleave to His wife; </a:t>
            </a:r>
            <a:r>
              <a:rPr b="1">
                <a:latin typeface="Helvetica"/>
                <a:ea typeface="Helvetica"/>
                <a:cs typeface="Helvetica"/>
                <a:sym typeface="Helvetica"/>
              </a:rPr>
              <a:t>and they shall become one flesh</a:t>
            </a:r>
            <a:r>
              <a:t>” (Genesis 2:24).</a:t>
            </a:r>
          </a:p>
          <a:p>
            <a:pPr algn="just">
              <a:lnSpc>
                <a:spcPts val="1200"/>
              </a:lnSpc>
              <a:defRPr sz="1000">
                <a:latin typeface="Times New Roman"/>
                <a:ea typeface="Times New Roman"/>
                <a:cs typeface="Times New Roman"/>
                <a:sym typeface="Times New Roman"/>
              </a:defRPr>
            </a:pPr>
          </a:p>
          <a:p>
            <a:pPr>
              <a:lnSpc>
                <a:spcPts val="1200"/>
              </a:lnSpc>
              <a:tabLst>
                <a:tab pos="279400" algn="l"/>
              </a:tabLst>
              <a:defRPr b="1" sz="1000">
                <a:solidFill>
                  <a:srgbClr val="444444"/>
                </a:solidFill>
              </a:defRPr>
            </a:pPr>
            <a:r>
              <a:t>Husband leaves</a:t>
            </a:r>
          </a:p>
          <a:p>
            <a:pPr>
              <a:lnSpc>
                <a:spcPts val="1200"/>
              </a:lnSpc>
              <a:tabLst>
                <a:tab pos="279400" algn="l"/>
              </a:tabLst>
              <a:defRPr b="1" sz="1000">
                <a:solidFill>
                  <a:srgbClr val="444444"/>
                </a:solidFill>
              </a:defRPr>
            </a:pPr>
            <a:r>
              <a:t>Husband Clings</a:t>
            </a:r>
          </a:p>
          <a:p>
            <a:pPr>
              <a:lnSpc>
                <a:spcPts val="1200"/>
              </a:lnSpc>
              <a:tabLst>
                <a:tab pos="279400" algn="l"/>
              </a:tabLst>
              <a:defRPr b="1" sz="1000">
                <a:solidFill>
                  <a:srgbClr val="444444"/>
                </a:solidFill>
              </a:defRPr>
            </a:pPr>
            <a:r>
              <a:t> Marital Union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a:t>
            </a:r>
            <a:r>
              <a:rPr>
                <a:solidFill>
                  <a:srgbClr val="2C1400"/>
                </a:solidFill>
              </a:rPr>
              <a:t>Physical oneness</a:t>
            </a:r>
            <a:endParaRPr>
              <a:solidFill>
                <a:srgbClr val="2C14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2C1400"/>
                </a:solidFill>
              </a:defRPr>
            </a:pPr>
            <a:r>
              <a:t>	</a:t>
            </a:r>
            <a:r>
              <a:t>Soul oneness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2C1400"/>
                </a:solidFill>
              </a:defRPr>
            </a:pPr>
            <a:r>
              <a:t>	Spiritual oneness</a:t>
            </a:r>
            <a:endParaRPr b="0" i="1">
              <a:solidFill>
                <a:srgbClr val="000000"/>
              </a:solidFill>
              <a:latin typeface="Helvetica"/>
              <a:ea typeface="Helvetica"/>
              <a:cs typeface="Helvetica"/>
              <a:sym typeface="Helvetic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Shape 159"/>
          <p:cNvSpPr/>
          <p:nvPr>
            <p:ph type="sldImg"/>
          </p:nvPr>
        </p:nvSpPr>
        <p:spPr>
          <a:prstGeom prst="rect">
            <a:avLst/>
          </a:prstGeom>
        </p:spPr>
        <p:txBody>
          <a:bodyPr/>
          <a:lstStyle/>
          <a:p>
            <a:pPr/>
          </a:p>
        </p:txBody>
      </p:sp>
      <p:sp>
        <p:nvSpPr>
          <p:cNvPr id="160" name="Shape 160"/>
          <p:cNvSpPr/>
          <p:nvPr>
            <p:ph type="body" sz="quarter" idx="1"/>
          </p:nvPr>
        </p:nvSpPr>
        <p:spPr>
          <a:prstGeom prst="rect">
            <a:avLst/>
          </a:prstGeom>
        </p:spPr>
        <p:txBody>
          <a:bodyPr/>
          <a:lstStyle/>
          <a:p>
            <a:pPr>
              <a:lnSpc>
                <a:spcPts val="1200"/>
              </a:lnSpc>
              <a:tabLst>
                <a:tab pos="279400" algn="l"/>
              </a:tabLst>
              <a:defRPr sz="1000">
                <a:solidFill>
                  <a:srgbClr val="444444"/>
                </a:solidFill>
              </a:defRPr>
            </a:pPr>
            <a:r>
              <a:t>The Steps to Divorce</a:t>
            </a:r>
          </a:p>
          <a:p>
            <a:pPr>
              <a:lnSpc>
                <a:spcPts val="1200"/>
              </a:lnSpc>
              <a:tabLst>
                <a:tab pos="279400" algn="l"/>
              </a:tabLst>
              <a:defRPr sz="1000">
                <a:solidFill>
                  <a:srgbClr val="444444"/>
                </a:solidFill>
              </a:defRPr>
            </a:pPr>
          </a:p>
          <a:p>
            <a:pPr>
              <a:lnSpc>
                <a:spcPts val="1200"/>
              </a:lnSpc>
              <a:tabLst>
                <a:tab pos="279400" algn="l"/>
              </a:tabLst>
              <a:defRPr sz="1000">
                <a:solidFill>
                  <a:srgbClr val="444444"/>
                </a:solidFill>
              </a:defRPr>
            </a:pPr>
            <a:r>
              <a:t>Divorce is built upon a lie</a:t>
            </a:r>
          </a:p>
          <a:p>
            <a:pPr>
              <a:lnSpc>
                <a:spcPts val="1200"/>
              </a:lnSpc>
              <a:tabLst>
                <a:tab pos="279400" algn="l"/>
              </a:tabLst>
              <a:defRPr sz="1000">
                <a:solidFill>
                  <a:srgbClr val="444444"/>
                </a:solidFill>
              </a:defRPr>
            </a:pPr>
            <a:r>
              <a:t>Acceptance of lie furthers waywardness</a:t>
            </a:r>
          </a:p>
          <a:p>
            <a:pPr>
              <a:lnSpc>
                <a:spcPts val="1200"/>
              </a:lnSpc>
              <a:tabLst>
                <a:tab pos="279400" algn="l"/>
              </a:tabLst>
              <a:defRPr sz="1000">
                <a:solidFill>
                  <a:srgbClr val="444444"/>
                </a:solidFill>
              </a:defRPr>
            </a:pPr>
            <a:r>
              <a:t>Relationship further deteriorates</a:t>
            </a:r>
          </a:p>
          <a:p>
            <a:pPr>
              <a:lnSpc>
                <a:spcPts val="1200"/>
              </a:lnSpc>
              <a:tabLst>
                <a:tab pos="279400" algn="l"/>
              </a:tabLst>
              <a:defRPr sz="1000">
                <a:solidFill>
                  <a:srgbClr val="444444"/>
                </a:solidFill>
              </a:defRPr>
            </a:pPr>
            <a:r>
              <a:t>Live as if divorced</a:t>
            </a:r>
          </a:p>
          <a:p>
            <a:pPr>
              <a:lnSpc>
                <a:spcPts val="1200"/>
              </a:lnSpc>
              <a:tabLst>
                <a:tab pos="279400" algn="l"/>
              </a:tabLst>
              <a:defRPr sz="1000">
                <a:solidFill>
                  <a:srgbClr val="444444"/>
                </a:solidFill>
              </a:defRPr>
            </a:pPr>
            <a:r>
              <a:t>Divorce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5" name="Title Text"/>
          <p:cNvSpPr txBox="1"/>
          <p:nvPr>
            <p:ph type="title"/>
          </p:nvPr>
        </p:nvSpPr>
        <p:spPr>
          <a:xfrm>
            <a:off x="1409700" y="1574800"/>
            <a:ext cx="10160000" cy="3556000"/>
          </a:xfrm>
          <a:prstGeom prst="rect">
            <a:avLst/>
          </a:prstGeom>
          <a:effectLst>
            <a:outerShdw sx="100000" sy="100000" kx="0" ky="0" algn="b" rotWithShape="0" blurRad="50800" dist="38100" dir="2700000">
              <a:srgbClr val="000000">
                <a:alpha val="75000"/>
              </a:srgbClr>
            </a:outerShdw>
          </a:effectLst>
        </p:spPr>
        <p:txBody>
          <a:bodyPr anchor="b"/>
          <a:lstStyle>
            <a:lvl1pPr algn="ctr">
              <a:lnSpc>
                <a:spcPts val="11200"/>
              </a:lnSpc>
              <a:defRPr sz="9400">
                <a:solidFill>
                  <a:srgbClr val="FFFFFF"/>
                </a:solidFill>
              </a:defRPr>
            </a:lvl1pPr>
          </a:lstStyle>
          <a:p>
            <a:pPr/>
            <a:r>
              <a:t>Title Text</a:t>
            </a:r>
          </a:p>
        </p:txBody>
      </p:sp>
      <p:sp>
        <p:nvSpPr>
          <p:cNvPr id="16" name="Body Level One…"/>
          <p:cNvSpPr txBox="1"/>
          <p:nvPr>
            <p:ph type="body" sz="half" idx="1"/>
          </p:nvPr>
        </p:nvSpPr>
        <p:spPr>
          <a:xfrm>
            <a:off x="1409700" y="5232400"/>
            <a:ext cx="10160000" cy="3136900"/>
          </a:xfrm>
          <a:prstGeom prst="rect">
            <a:avLst/>
          </a:prstGeom>
          <a:effectLst>
            <a:outerShdw sx="100000" sy="100000" kx="0" ky="0" algn="b" rotWithShape="0" blurRad="50800" dist="38100" dir="2700000">
              <a:srgbClr val="000000">
                <a:alpha val="75000"/>
              </a:srgbClr>
            </a:outerShdw>
          </a:effectLst>
        </p:spPr>
        <p:txBody>
          <a:bodyPr anchor="t"/>
          <a:lstStyle>
            <a:lvl1pPr marL="0" indent="0" algn="ctr">
              <a:lnSpc>
                <a:spcPts val="4000"/>
              </a:lnSpc>
              <a:spcBef>
                <a:spcPts val="300"/>
              </a:spcBef>
              <a:buClrTx/>
              <a:buSzTx/>
              <a:buNone/>
              <a:tabLst>
                <a:tab pos="1219200" algn="l"/>
              </a:tabLst>
              <a:defRPr sz="3400">
                <a:solidFill>
                  <a:srgbClr val="FFFFFF"/>
                </a:solidFill>
              </a:defRPr>
            </a:lvl1pPr>
            <a:lvl2pPr marL="0" indent="0" algn="ctr">
              <a:lnSpc>
                <a:spcPts val="4000"/>
              </a:lnSpc>
              <a:spcBef>
                <a:spcPts val="300"/>
              </a:spcBef>
              <a:buClrTx/>
              <a:buSzTx/>
              <a:buNone/>
              <a:tabLst>
                <a:tab pos="1219200" algn="l"/>
              </a:tabLst>
              <a:defRPr sz="3400">
                <a:solidFill>
                  <a:srgbClr val="FFFFFF"/>
                </a:solidFill>
              </a:defRPr>
            </a:lvl2pPr>
            <a:lvl3pPr marL="0" indent="0" algn="ctr">
              <a:lnSpc>
                <a:spcPts val="4000"/>
              </a:lnSpc>
              <a:spcBef>
                <a:spcPts val="300"/>
              </a:spcBef>
              <a:buClrTx/>
              <a:buSzTx/>
              <a:buNone/>
              <a:tabLst>
                <a:tab pos="1219200" algn="l"/>
              </a:tabLst>
              <a:defRPr sz="3400">
                <a:solidFill>
                  <a:srgbClr val="FFFFFF"/>
                </a:solidFill>
              </a:defRPr>
            </a:lvl3pPr>
            <a:lvl4pPr marL="0" indent="0" algn="ctr">
              <a:lnSpc>
                <a:spcPts val="4000"/>
              </a:lnSpc>
              <a:spcBef>
                <a:spcPts val="300"/>
              </a:spcBef>
              <a:buClrTx/>
              <a:buSzTx/>
              <a:buNone/>
              <a:tabLst>
                <a:tab pos="1219200" algn="l"/>
              </a:tabLst>
              <a:defRPr sz="3400">
                <a:solidFill>
                  <a:srgbClr val="FFFFFF"/>
                </a:solidFill>
              </a:defRPr>
            </a:lvl4pPr>
            <a:lvl5pPr marL="0" indent="0" algn="ctr">
              <a:lnSpc>
                <a:spcPts val="4000"/>
              </a:lnSpc>
              <a:spcBef>
                <a:spcPts val="300"/>
              </a:spcBef>
              <a:buClrTx/>
              <a:buSzTx/>
              <a:buNone/>
              <a:tabLst>
                <a:tab pos="1219200" algn="l"/>
              </a:tabLst>
              <a:defRPr sz="34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17"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24"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25" name="Paul J. Bucknell"/>
          <p:cNvSpPr txBox="1"/>
          <p:nvPr/>
        </p:nvSpPr>
        <p:spPr>
          <a:xfrm>
            <a:off x="6400800" y="3886200"/>
            <a:ext cx="5092700" cy="709165"/>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mn-lt"/>
                <a:ea typeface="+mn-ea"/>
                <a:cs typeface="+mn-cs"/>
                <a:sym typeface="Helvetica Neue"/>
              </a:defRPr>
            </a:lvl1pPr>
          </a:lstStyle>
          <a:p>
            <a:pPr/>
            <a:r>
              <a:t>Paul J. Bucknell</a:t>
            </a:r>
          </a:p>
        </p:txBody>
      </p:sp>
      <p:pic>
        <p:nvPicPr>
          <p:cNvPr id="26" name="logo.gif" descr="logo.gif"/>
          <p:cNvPicPr>
            <a:picLocks noChangeAspect="1"/>
          </p:cNvPicPr>
          <p:nvPr/>
        </p:nvPicPr>
        <p:blipFill>
          <a:blip r:embed="rId3">
            <a:extLst/>
          </a:blip>
          <a:srcRect l="3136" t="0" r="3367" b="5491"/>
          <a:stretch>
            <a:fillRect/>
          </a:stretch>
        </p:blipFill>
        <p:spPr>
          <a:xfrm>
            <a:off x="1917744" y="84836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27" name="Biblical Foundations for Freedom"/>
          <p:cNvSpPr txBox="1"/>
          <p:nvPr/>
        </p:nvSpPr>
        <p:spPr>
          <a:xfrm>
            <a:off x="2527300" y="84836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3600"/>
              </a:lnSpc>
              <a:tabLst>
                <a:tab pos="1270000" algn="l"/>
                <a:tab pos="8953500" algn="l"/>
              </a:tabLst>
              <a:defRPr sz="3000"/>
            </a:lvl1pPr>
          </a:lstStyle>
          <a:p>
            <a:pPr/>
            <a:r>
              <a:t>Biblical Foundations for Freedom</a:t>
            </a:r>
          </a:p>
        </p:txBody>
      </p:sp>
      <p:sp>
        <p:nvSpPr>
          <p:cNvPr id="28" name="www.foundationsforfreedom.net"/>
          <p:cNvSpPr txBox="1"/>
          <p:nvPr/>
        </p:nvSpPr>
        <p:spPr>
          <a:xfrm>
            <a:off x="2908300" y="90424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3600"/>
              </a:lnSpc>
              <a:tabLst>
                <a:tab pos="1270000" algn="l"/>
                <a:tab pos="8953500" algn="l"/>
              </a:tabLst>
              <a:defRPr spc="570" sz="3000" u="sng">
                <a:hlinkClick r:id="rId4" invalidUrl="" action="" tgtFrame="" tooltip="" history="1" highlightClick="0" endSnd="0"/>
              </a:defRPr>
            </a:lvl1pPr>
          </a:lstStyle>
          <a:p>
            <a:pPr>
              <a:defRPr u="none"/>
            </a:pPr>
            <a:r>
              <a:rPr u="sng">
                <a:hlinkClick r:id="rId4" invalidUrl="" action="" tgtFrame="" tooltip="" history="1" highlightClick="0" endSnd="0"/>
              </a:rPr>
              <a:t>www.foundationsforfreedom.net</a:t>
            </a:r>
          </a:p>
        </p:txBody>
      </p:sp>
      <p:sp>
        <p:nvSpPr>
          <p:cNvPr id="29" name="Line"/>
          <p:cNvSpPr/>
          <p:nvPr/>
        </p:nvSpPr>
        <p:spPr>
          <a:xfrm>
            <a:off x="-558800" y="8305800"/>
            <a:ext cx="14094385" cy="0"/>
          </a:xfrm>
          <a:prstGeom prst="line">
            <a:avLst/>
          </a:prstGeom>
          <a:ln w="127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p>
        </p:txBody>
      </p:sp>
      <p:sp>
        <p:nvSpPr>
          <p:cNvPr id="30"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ctr" defTabSz="584200">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31"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47" name="BGM_Leaf.png" descr="BGM_Leaf.png"/>
          <p:cNvPicPr>
            <a:picLocks noChangeAspect="1"/>
          </p:cNvPicPr>
          <p:nvPr/>
        </p:nvPicPr>
        <p:blipFill>
          <a:blip r:embed="rId2">
            <a:extLst/>
          </a:blip>
          <a:srcRect l="3791" t="0" r="7973" b="0"/>
          <a:stretch>
            <a:fillRect/>
          </a:stretch>
        </p:blipFill>
        <p:spPr>
          <a:xfrm>
            <a:off x="0" y="-1511300"/>
            <a:ext cx="13004801" cy="11054077"/>
          </a:xfrm>
          <a:prstGeom prst="rect">
            <a:avLst/>
          </a:prstGeom>
          <a:ln w="12700">
            <a:miter lim="400000"/>
          </a:ln>
        </p:spPr>
      </p:pic>
      <p:sp>
        <p:nvSpPr>
          <p:cNvPr id="48" name="Paul J. Bucknell"/>
          <p:cNvSpPr txBox="1"/>
          <p:nvPr/>
        </p:nvSpPr>
        <p:spPr>
          <a:xfrm>
            <a:off x="7121265" y="4572000"/>
            <a:ext cx="5092701" cy="709165"/>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mn-lt"/>
                <a:ea typeface="+mn-ea"/>
                <a:cs typeface="+mn-cs"/>
                <a:sym typeface="Helvetica Neue"/>
              </a:defRPr>
            </a:lvl1pPr>
          </a:lstStyle>
          <a:p>
            <a:pPr/>
            <a:r>
              <a:t>Paul J. Bucknell</a:t>
            </a:r>
          </a:p>
        </p:txBody>
      </p:sp>
      <p:sp>
        <p:nvSpPr>
          <p:cNvPr id="49" name="Line"/>
          <p:cNvSpPr/>
          <p:nvPr/>
        </p:nvSpPr>
        <p:spPr>
          <a:xfrm>
            <a:off x="-1" y="8305800"/>
            <a:ext cx="13004802"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p>
        </p:txBody>
      </p:sp>
      <p:sp>
        <p:nvSpPr>
          <p:cNvPr id="50"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ctr" defTabSz="584200">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51"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sp>
        <p:nvSpPr>
          <p:cNvPr id="58"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copy 2">
    <p:spTree>
      <p:nvGrpSpPr>
        <p:cNvPr id="1" name=""/>
        <p:cNvGrpSpPr/>
        <p:nvPr/>
      </p:nvGrpSpPr>
      <p:grpSpPr>
        <a:xfrm>
          <a:off x="0" y="0"/>
          <a:ext cx="0" cy="0"/>
          <a:chOff x="0" y="0"/>
          <a:chExt cx="0" cy="0"/>
        </a:xfrm>
      </p:grpSpPr>
      <p:pic>
        <p:nvPicPr>
          <p:cNvPr id="65"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66" name="永遠的合一"/>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FFFF"/>
                </a:solidFill>
                <a:latin typeface="Times New Roman"/>
                <a:ea typeface="Times New Roman"/>
                <a:cs typeface="Times New Roman"/>
                <a:sym typeface="Times New Roman"/>
              </a:defRPr>
            </a:lvl1pPr>
          </a:lstStyle>
          <a:p>
            <a:pPr/>
            <a:r>
              <a:t>永遠的合一</a:t>
            </a:r>
          </a:p>
        </p:txBody>
      </p:sp>
      <p:sp>
        <p:nvSpPr>
          <p:cNvPr id="67" name="第四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solidFill>
                  <a:srgbClr val="FFFFFF"/>
                </a:solidFill>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第四課</a:t>
            </a:r>
          </a:p>
        </p:txBody>
      </p:sp>
      <p:sp>
        <p:nvSpPr>
          <p:cNvPr id="68"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9" name="Title Text"/>
          <p:cNvSpPr txBox="1"/>
          <p:nvPr>
            <p:ph type="title"/>
          </p:nvPr>
        </p:nvSpPr>
        <p:spPr>
          <a:xfrm>
            <a:off x="1409700" y="12700"/>
            <a:ext cx="8166100" cy="1333500"/>
          </a:xfrm>
          <a:prstGeom prst="rect">
            <a:avLst/>
          </a:prstGeom>
        </p:spPr>
        <p:txBody>
          <a:bodyPr/>
          <a:lstStyle>
            <a:lvl1pPr>
              <a:lnSpc>
                <a:spcPts val="6700"/>
              </a:lnSpc>
              <a:defRPr b="1" sz="5600">
                <a:latin typeface="Times New Roman"/>
                <a:ea typeface="Times New Roman"/>
                <a:cs typeface="Times New Roman"/>
                <a:sym typeface="Times New Roman"/>
              </a:defRPr>
            </a:lvl1pPr>
          </a:lstStyle>
          <a:p>
            <a:pPr/>
            <a:r>
              <a:t>Title Text</a:t>
            </a:r>
          </a:p>
        </p:txBody>
      </p:sp>
      <p:sp>
        <p:nvSpPr>
          <p:cNvPr id="70"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71"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tretch>
            <a:fillRect/>
          </a:stretch>
        </p:blipFill>
        <p:spPr>
          <a:xfrm rot="16200000">
            <a:off x="-5464537" y="4486636"/>
            <a:ext cx="12187898" cy="1284225"/>
          </a:xfrm>
          <a:prstGeom prst="rect">
            <a:avLst/>
          </a:prstGeom>
          <a:ln w="12700">
            <a:miter lim="400000"/>
          </a:ln>
        </p:spPr>
      </p:pic>
      <p:sp>
        <p:nvSpPr>
          <p:cNvPr id="3" name="Oneness Forever"/>
          <p:cNvSpPr/>
          <p:nvPr/>
        </p:nvSpPr>
        <p:spPr>
          <a:xfrm>
            <a:off x="-76200" y="121919"/>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solidFill>
                  <a:srgbClr val="FFFFFF"/>
                </a:solidFill>
                <a:latin typeface="Brush Script MT"/>
                <a:ea typeface="Brush Script MT"/>
                <a:cs typeface="Brush Script MT"/>
                <a:sym typeface="Brush Script MT"/>
              </a:defRPr>
            </a:lvl1pPr>
          </a:lstStyle>
          <a:p>
            <a:pPr/>
            <a:r>
              <a:t>Oneness Forever</a:t>
            </a:r>
          </a:p>
        </p:txBody>
      </p:sp>
      <p:sp>
        <p:nvSpPr>
          <p:cNvPr id="4" name="Session 4"/>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solidFill>
                  <a:srgbClr val="FFFFFF"/>
                </a:solidFill>
                <a:latin typeface="Brush Script MT"/>
                <a:ea typeface="Brush Script MT"/>
                <a:cs typeface="Brush Script MT"/>
                <a:sym typeface="Brush Script MT"/>
              </a:defRPr>
            </a:lvl1pPr>
          </a:lstStyle>
          <a:p>
            <a:pPr/>
            <a:r>
              <a:t>Session 4</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gn="ctr" defTabSz="584200">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solidFill>
                  <a:srgbClr val="FFFFFF"/>
                </a:solidFill>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11544300" cy="1333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gn="ctr" defTabSz="584200">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latin typeface="+mn-lt"/>
                <a:ea typeface="+mn-ea"/>
                <a:cs typeface="+mn-cs"/>
                <a:sym typeface="Helvetica Neu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Lst>
  <p:transition xmlns:p14="http://schemas.microsoft.com/office/powerpoint/2010/main" spd="med" advClick="1"/>
  <p:txStyles>
    <p:titleStyle>
      <a:lvl1pPr marL="0" marR="0" indent="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1pPr>
      <a:lvl2pPr marL="0" marR="0" indent="2286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2pPr>
      <a:lvl3pPr marL="0" marR="0" indent="4572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3pPr>
      <a:lvl4pPr marL="0" marR="0" indent="6858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4pPr>
      <a:lvl5pPr marL="0" marR="0" indent="9144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5pPr>
      <a:lvl6pPr marL="0" marR="0" indent="11430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6pPr>
      <a:lvl7pPr marL="0" marR="0" indent="13716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7pPr>
      <a:lvl8pPr marL="0" marR="0" indent="16002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8pPr>
      <a:lvl9pPr marL="0" marR="0" indent="1828800" algn="l" defTabSz="584200" rtl="0" latinLnBrk="0">
        <a:lnSpc>
          <a:spcPts val="7200"/>
        </a:lnSpc>
        <a:spcBef>
          <a:spcPts val="300"/>
        </a:spcBef>
        <a:spcAft>
          <a:spcPts val="0"/>
        </a:spcAft>
        <a:buClrTx/>
        <a:buSzTx/>
        <a:buFontTx/>
        <a:buNone/>
        <a:tabLst>
          <a:tab pos="1219200" algn="l"/>
        </a:tabLst>
        <a:defRPr b="0" baseline="0" cap="none" i="0" spc="0" strike="noStrike" sz="6000" u="none">
          <a:ln>
            <a:noFill/>
          </a:ln>
          <a:solidFill>
            <a:srgbClr val="000000"/>
          </a:solidFill>
          <a:uFillTx/>
          <a:latin typeface="+mn-lt"/>
          <a:ea typeface="+mn-ea"/>
          <a:cs typeface="+mn-cs"/>
          <a:sym typeface="Helvetica Neue"/>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6.g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gif"/><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gif"/></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1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4.gif"/></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80"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81"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584200">
              <a:lnSpc>
                <a:spcPts val="5200"/>
              </a:lnSpc>
              <a:tabLst>
                <a:tab pos="1270000" algn="l"/>
                <a:tab pos="8953500" algn="l"/>
              </a:tabLst>
              <a:defRPr sz="4400">
                <a:latin typeface="Georgia"/>
                <a:ea typeface="Georgia"/>
                <a:cs typeface="Georgia"/>
                <a:sym typeface="Georgia"/>
              </a:defRPr>
            </a:lvl1pPr>
          </a:lstStyle>
          <a:p>
            <a:pPr/>
            <a:r>
              <a:t>聖經實用的真理</a:t>
            </a:r>
          </a:p>
        </p:txBody>
      </p:sp>
      <p:sp>
        <p:nvSpPr>
          <p:cNvPr id="82"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3600"/>
              </a:lnSpc>
              <a:tabLst>
                <a:tab pos="1270000" algn="l"/>
                <a:tab pos="8953500" algn="l"/>
              </a:tabLst>
              <a:defRPr spc="449" sz="3000">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83"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84" name="第四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第四課</a:t>
            </a:r>
          </a:p>
        </p:txBody>
      </p:sp>
      <p:sp>
        <p:nvSpPr>
          <p:cNvPr id="85" name="永遠的合一"/>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永遠的合一</a:t>
            </a:r>
          </a:p>
        </p:txBody>
      </p:sp>
      <p:sp>
        <p:nvSpPr>
          <p:cNvPr id="86" name="包恩富牧師 Paul J. Bucknell"/>
          <p:cNvSpPr txBox="1"/>
          <p:nvPr/>
        </p:nvSpPr>
        <p:spPr>
          <a:xfrm>
            <a:off x="7121265" y="6495051"/>
            <a:ext cx="5092701" cy="1574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ctr" defTabSz="584200">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mn-lt"/>
                <a:ea typeface="+mn-ea"/>
                <a:cs typeface="+mn-cs"/>
                <a:sym typeface="Helvetica Neue"/>
              </a:defRPr>
            </a:pPr>
            <a:r>
              <a:rPr sz="4800"/>
              <a:t>包恩富牧師</a:t>
            </a:r>
            <a:br/>
            <a:r>
              <a:t>Paul J. Bucknell</a:t>
            </a:r>
          </a:p>
        </p:txBody>
      </p:sp>
      <p:sp>
        <p:nvSpPr>
          <p:cNvPr id="87"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
        <p:nvSpPr>
          <p:cNvPr id="88" name="Life Principle #3"/>
          <p:cNvSpPr/>
          <p:nvPr/>
        </p:nvSpPr>
        <p:spPr>
          <a:xfrm>
            <a:off x="7537004" y="5003394"/>
            <a:ext cx="4622801" cy="1193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defTabSz="584200">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p>
          <a:p>
            <a:pPr defTabSz="584200">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r>
              <a:t>Life Principle #3</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God’s design and proclamation"/>
          <p:cNvSpPr txBox="1"/>
          <p:nvPr/>
        </p:nvSpPr>
        <p:spPr>
          <a:xfrm>
            <a:off x="1462047" y="6824656"/>
            <a:ext cx="9232901" cy="622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lvl="1" marL="329307" indent="-329307" defTabSz="584200">
              <a:lnSpc>
                <a:spcPts val="4000"/>
              </a:lnSpc>
              <a:spcBef>
                <a:spcPts val="3700"/>
              </a:spcBef>
              <a:buClr>
                <a:srgbClr val="39575F"/>
              </a:buClr>
              <a:buSzPct val="75000"/>
              <a:buChar char="•"/>
              <a:tabLst>
                <a:tab pos="774700" algn="l"/>
              </a:tabLst>
              <a:defRPr b="1" sz="3400">
                <a:solidFill>
                  <a:srgbClr val="444444"/>
                </a:solidFill>
                <a:latin typeface="+mn-lt"/>
                <a:ea typeface="+mn-ea"/>
                <a:cs typeface="+mn-cs"/>
                <a:sym typeface="Helvetica Neue"/>
              </a:defRPr>
            </a:pPr>
            <a:r>
              <a:t>God’s design and </a:t>
            </a:r>
            <a:r>
              <a:rPr>
                <a:solidFill>
                  <a:schemeClr val="accent5"/>
                </a:solidFill>
              </a:rPr>
              <a:t>proclamation</a:t>
            </a:r>
          </a:p>
        </p:txBody>
      </p:sp>
      <p:sp>
        <p:nvSpPr>
          <p:cNvPr id="163" name="Solid…"/>
          <p:cNvSpPr txBox="1"/>
          <p:nvPr/>
        </p:nvSpPr>
        <p:spPr>
          <a:xfrm>
            <a:off x="1463132" y="7790257"/>
            <a:ext cx="7869387" cy="161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lvl="1" marL="329307" indent="-329307" defTabSz="584200">
              <a:lnSpc>
                <a:spcPts val="4000"/>
              </a:lnSpc>
              <a:spcBef>
                <a:spcPts val="3700"/>
              </a:spcBef>
              <a:buClr>
                <a:srgbClr val="39575F"/>
              </a:buClr>
              <a:buSzPct val="75000"/>
              <a:buChar char="•"/>
              <a:tabLst>
                <a:tab pos="774700" algn="l"/>
              </a:tabLst>
              <a:defRPr b="1" sz="3400">
                <a:solidFill>
                  <a:srgbClr val="444444"/>
                </a:solidFill>
                <a:latin typeface="+mn-lt"/>
                <a:ea typeface="+mn-ea"/>
                <a:cs typeface="+mn-cs"/>
                <a:sym typeface="Helvetica Neue"/>
              </a:defRPr>
            </a:pPr>
            <a:r>
              <a:t>Solid</a:t>
            </a:r>
          </a:p>
          <a:p>
            <a:pPr lvl="1" marL="329307" indent="-329307" defTabSz="584200">
              <a:lnSpc>
                <a:spcPts val="4000"/>
              </a:lnSpc>
              <a:spcBef>
                <a:spcPts val="3700"/>
              </a:spcBef>
              <a:buClr>
                <a:srgbClr val="39575F"/>
              </a:buClr>
              <a:buSzPct val="75000"/>
              <a:buChar char="•"/>
              <a:tabLst>
                <a:tab pos="774700" algn="l"/>
              </a:tabLst>
              <a:defRPr b="1" sz="3400">
                <a:solidFill>
                  <a:srgbClr val="444444"/>
                </a:solidFill>
                <a:latin typeface="+mn-lt"/>
                <a:ea typeface="+mn-ea"/>
                <a:cs typeface="+mn-cs"/>
                <a:sym typeface="Helvetica Neue"/>
              </a:defRPr>
            </a:pPr>
            <a:r>
              <a:t>Shaky? How can I strengthen?</a:t>
            </a:r>
          </a:p>
        </p:txBody>
      </p:sp>
      <p:sp>
        <p:nvSpPr>
          <p:cNvPr id="164" name="合一的基礎"/>
          <p:cNvSpPr/>
          <p:nvPr/>
        </p:nvSpPr>
        <p:spPr>
          <a:xfrm>
            <a:off x="11428568" y="218994"/>
            <a:ext cx="2000274" cy="518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蘋果儷中黑"/>
                <a:ea typeface="蘋果儷中黑"/>
                <a:cs typeface="蘋果儷中黑"/>
                <a:sym typeface="蘋果儷中黑"/>
              </a:defRPr>
            </a:lvl1pPr>
          </a:lstStyle>
          <a:p>
            <a:pPr/>
            <a:r>
              <a:t>合一的基礎</a:t>
            </a:r>
          </a:p>
        </p:txBody>
      </p:sp>
      <p:pic>
        <p:nvPicPr>
          <p:cNvPr id="165" name="Marriage_Foundation-cht.gif" descr="Marriage_Foundation-cht.gif"/>
          <p:cNvPicPr>
            <a:picLocks noChangeAspect="1"/>
          </p:cNvPicPr>
          <p:nvPr/>
        </p:nvPicPr>
        <p:blipFill>
          <a:blip r:embed="rId3">
            <a:extLst/>
          </a:blip>
          <a:stretch>
            <a:fillRect/>
          </a:stretch>
        </p:blipFill>
        <p:spPr>
          <a:xfrm>
            <a:off x="3096815" y="463065"/>
            <a:ext cx="6811266" cy="3572074"/>
          </a:xfrm>
          <a:prstGeom prst="rect">
            <a:avLst/>
          </a:prstGeom>
          <a:ln w="12700">
            <a:miter lim="400000"/>
          </a:ln>
        </p:spPr>
      </p:pic>
      <p:sp>
        <p:nvSpPr>
          <p:cNvPr id="166" name="既然如此、夫妻不再是兩個人、…"/>
          <p:cNvSpPr/>
          <p:nvPr/>
        </p:nvSpPr>
        <p:spPr>
          <a:xfrm>
            <a:off x="1640793" y="4191000"/>
            <a:ext cx="9232901" cy="2197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defTabSz="584200">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192000" algn="l"/>
              </a:tabLst>
              <a:defRPr sz="4600">
                <a:latin typeface="华文楷体"/>
                <a:ea typeface="华文楷体"/>
                <a:cs typeface="华文楷体"/>
                <a:sym typeface="华文楷体"/>
              </a:defRPr>
            </a:pPr>
            <a:r>
              <a:t>既然如此、夫妻不再是兩個人、</a:t>
            </a:r>
          </a:p>
          <a:p>
            <a:pPr defTabSz="584200">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192000" algn="l"/>
              </a:tabLst>
              <a:defRPr sz="4600">
                <a:latin typeface="华文楷体"/>
                <a:ea typeface="华文楷体"/>
                <a:cs typeface="华文楷体"/>
                <a:sym typeface="华文楷体"/>
              </a:defRPr>
            </a:pPr>
            <a:r>
              <a:t>乃是一體的了．所以　神配合的、人不可分開。 (馬 太 福 音 19:6)</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62">
                                            <p:bg/>
                                          </p:spTgt>
                                        </p:tgtEl>
                                        <p:attrNameLst>
                                          <p:attrName>style.visibility</p:attrName>
                                        </p:attrNameLst>
                                      </p:cBhvr>
                                      <p:to>
                                        <p:strVal val="visible"/>
                                      </p:to>
                                    </p:set>
                                    <p:anim calcmode="lin" valueType="num">
                                      <p:cBhvr>
                                        <p:cTn id="7" dur="1000" fill="hold"/>
                                        <p:tgtEl>
                                          <p:spTgt spid="162">
                                            <p:bg/>
                                          </p:spTgt>
                                        </p:tgtEl>
                                        <p:attrNameLst>
                                          <p:attrName>ppt_x</p:attrName>
                                        </p:attrNameLst>
                                      </p:cBhvr>
                                      <p:tavLst>
                                        <p:tav tm="0">
                                          <p:val>
                                            <p:strVal val="0-#ppt_w/2"/>
                                          </p:val>
                                        </p:tav>
                                        <p:tav tm="100000">
                                          <p:val>
                                            <p:strVal val="#ppt_x"/>
                                          </p:val>
                                        </p:tav>
                                      </p:tavLst>
                                    </p:anim>
                                    <p:anim calcmode="lin" valueType="num">
                                      <p:cBhvr>
                                        <p:cTn id="8" dur="1000" fill="hold"/>
                                        <p:tgtEl>
                                          <p:spTgt spid="162">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162">
                                            <p:txEl>
                                              <p:pRg st="0" end="0"/>
                                            </p:txEl>
                                          </p:spTgt>
                                        </p:tgtEl>
                                        <p:attrNameLst>
                                          <p:attrName>style.visibility</p:attrName>
                                        </p:attrNameLst>
                                      </p:cBhvr>
                                      <p:to>
                                        <p:strVal val="visible"/>
                                      </p:to>
                                    </p:set>
                                    <p:anim calcmode="lin" valueType="num">
                                      <p:cBhvr>
                                        <p:cTn id="11" dur="1000" fill="hold"/>
                                        <p:tgtEl>
                                          <p:spTgt spid="162">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16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2" fill="hold">
                                  <p:stCondLst>
                                    <p:cond delay="0"/>
                                  </p:stCondLst>
                                  <p:iterate type="el" backwards="0">
                                    <p:tmAbs val="0"/>
                                  </p:iterate>
                                  <p:childTnLst>
                                    <p:set>
                                      <p:cBhvr>
                                        <p:cTn id="16" fill="hold"/>
                                        <p:tgtEl>
                                          <p:spTgt spid="163">
                                            <p:bg/>
                                          </p:spTgt>
                                        </p:tgtEl>
                                        <p:attrNameLst>
                                          <p:attrName>style.visibility</p:attrName>
                                        </p:attrNameLst>
                                      </p:cBhvr>
                                      <p:to>
                                        <p:strVal val="visible"/>
                                      </p:to>
                                    </p:set>
                                    <p:anim calcmode="lin" valueType="num">
                                      <p:cBhvr>
                                        <p:cTn id="17" dur="1000" fill="hold"/>
                                        <p:tgtEl>
                                          <p:spTgt spid="163">
                                            <p:bg/>
                                          </p:spTgt>
                                        </p:tgtEl>
                                        <p:attrNameLst>
                                          <p:attrName>ppt_x</p:attrName>
                                        </p:attrNameLst>
                                      </p:cBhvr>
                                      <p:tavLst>
                                        <p:tav tm="0">
                                          <p:val>
                                            <p:strVal val="0-#ppt_w/2"/>
                                          </p:val>
                                        </p:tav>
                                        <p:tav tm="100000">
                                          <p:val>
                                            <p:strVal val="#ppt_x"/>
                                          </p:val>
                                        </p:tav>
                                      </p:tavLst>
                                    </p:anim>
                                    <p:anim calcmode="lin" valueType="num">
                                      <p:cBhvr>
                                        <p:cTn id="18" dur="1000" fill="hold"/>
                                        <p:tgtEl>
                                          <p:spTgt spid="163">
                                            <p:bg/>
                                          </p:spTgt>
                                        </p:tgtEl>
                                        <p:attrNameLst>
                                          <p:attrName>ppt_y</p:attrName>
                                        </p:attrNameLst>
                                      </p:cBhvr>
                                      <p:tavLst>
                                        <p:tav tm="0">
                                          <p:val>
                                            <p:strVal val="#ppt_y"/>
                                          </p:val>
                                        </p:tav>
                                        <p:tav tm="100000">
                                          <p:val>
                                            <p:strVal val="#ppt_y"/>
                                          </p:val>
                                        </p:tav>
                                      </p:tavLst>
                                    </p:anim>
                                  </p:childTnLst>
                                </p:cTn>
                              </p:par>
                              <p:par>
                                <p:cTn id="19" presetClass="entr" nodeType="withEffect" presetSubtype="8" presetID="2" grpId="2" fill="hold">
                                  <p:stCondLst>
                                    <p:cond delay="0"/>
                                  </p:stCondLst>
                                  <p:iterate type="el" backwards="0">
                                    <p:tmAbs val="0"/>
                                  </p:iterate>
                                  <p:childTnLst>
                                    <p:set>
                                      <p:cBhvr>
                                        <p:cTn id="20" fill="hold"/>
                                        <p:tgtEl>
                                          <p:spTgt spid="163">
                                            <p:txEl>
                                              <p:pRg st="0" end="0"/>
                                            </p:txEl>
                                          </p:spTgt>
                                        </p:tgtEl>
                                        <p:attrNameLst>
                                          <p:attrName>style.visibility</p:attrName>
                                        </p:attrNameLst>
                                      </p:cBhvr>
                                      <p:to>
                                        <p:strVal val="visible"/>
                                      </p:to>
                                    </p:set>
                                    <p:anim calcmode="lin" valueType="num">
                                      <p:cBhvr>
                                        <p:cTn id="21" dur="1000" fill="hold"/>
                                        <p:tgtEl>
                                          <p:spTgt spid="163">
                                            <p:txEl>
                                              <p:pRg st="0" end="0"/>
                                            </p:txEl>
                                          </p:spTgt>
                                        </p:tgtEl>
                                        <p:attrNameLst>
                                          <p:attrName>ppt_x</p:attrName>
                                        </p:attrNameLst>
                                      </p:cBhvr>
                                      <p:tavLst>
                                        <p:tav tm="0">
                                          <p:val>
                                            <p:strVal val="0-#ppt_w/2"/>
                                          </p:val>
                                        </p:tav>
                                        <p:tav tm="100000">
                                          <p:val>
                                            <p:strVal val="#ppt_x"/>
                                          </p:val>
                                        </p:tav>
                                      </p:tavLst>
                                    </p:anim>
                                    <p:anim calcmode="lin" valueType="num">
                                      <p:cBhvr>
                                        <p:cTn id="22" dur="1000" fill="hold"/>
                                        <p:tgtEl>
                                          <p:spTgt spid="1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8" presetID="2" grpId="2" fill="hold">
                                  <p:stCondLst>
                                    <p:cond delay="0"/>
                                  </p:stCondLst>
                                  <p:iterate type="el" backwards="0">
                                    <p:tmAbs val="0"/>
                                  </p:iterate>
                                  <p:childTnLst>
                                    <p:set>
                                      <p:cBhvr>
                                        <p:cTn id="26" fill="hold"/>
                                        <p:tgtEl>
                                          <p:spTgt spid="163">
                                            <p:txEl>
                                              <p:pRg st="1" end="1"/>
                                            </p:txEl>
                                          </p:spTgt>
                                        </p:tgtEl>
                                        <p:attrNameLst>
                                          <p:attrName>style.visibility</p:attrName>
                                        </p:attrNameLst>
                                      </p:cBhvr>
                                      <p:to>
                                        <p:strVal val="visible"/>
                                      </p:to>
                                    </p:set>
                                    <p:anim calcmode="lin" valueType="num">
                                      <p:cBhvr>
                                        <p:cTn id="27" dur="1000" fill="hold"/>
                                        <p:tgtEl>
                                          <p:spTgt spid="163">
                                            <p:txEl>
                                              <p:pRg st="1" end="1"/>
                                            </p:txEl>
                                          </p:spTgt>
                                        </p:tgtEl>
                                        <p:attrNameLst>
                                          <p:attrName>ppt_x</p:attrName>
                                        </p:attrNameLst>
                                      </p:cBhvr>
                                      <p:tavLst>
                                        <p:tav tm="0">
                                          <p:val>
                                            <p:strVal val="0-#ppt_w/2"/>
                                          </p:val>
                                        </p:tav>
                                        <p:tav tm="100000">
                                          <p:val>
                                            <p:strVal val="#ppt_x"/>
                                          </p:val>
                                        </p:tav>
                                      </p:tavLst>
                                    </p:anim>
                                    <p:anim calcmode="lin" valueType="num">
                                      <p:cBhvr>
                                        <p:cTn id="28" dur="1000" fill="hold"/>
                                        <p:tgtEl>
                                          <p:spTgt spid="1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Class="entr" nodeType="clickEffect" presetID="9" grpId="3" fill="hold">
                                  <p:stCondLst>
                                    <p:cond delay="0"/>
                                  </p:stCondLst>
                                  <p:iterate type="el" backwards="0">
                                    <p:tmAbs val="0"/>
                                  </p:iterate>
                                  <p:childTnLst>
                                    <p:set>
                                      <p:cBhvr>
                                        <p:cTn id="32" fill="hold"/>
                                        <p:tgtEl>
                                          <p:spTgt spid="165"/>
                                        </p:tgtEl>
                                        <p:attrNameLst>
                                          <p:attrName>style.visibility</p:attrName>
                                        </p:attrNameLst>
                                      </p:cBhvr>
                                      <p:to>
                                        <p:strVal val="visible"/>
                                      </p:to>
                                    </p:set>
                                    <p:animEffect filter="dissolve" transition="in">
                                      <p:cBhvr>
                                        <p:cTn id="33" dur="1000"/>
                                        <p:tgtEl>
                                          <p:spTgt spid="165"/>
                                        </p:tgtEl>
                                      </p:cBhvr>
                                    </p:animEffect>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8" presetID="2" grpId="4" fill="hold">
                                  <p:stCondLst>
                                    <p:cond delay="0"/>
                                  </p:stCondLst>
                                  <p:iterate type="el" backwards="0">
                                    <p:tmAbs val="0"/>
                                  </p:iterate>
                                  <p:childTnLst>
                                    <p:set>
                                      <p:cBhvr>
                                        <p:cTn id="37" fill="hold"/>
                                        <p:tgtEl>
                                          <p:spTgt spid="166"/>
                                        </p:tgtEl>
                                        <p:attrNameLst>
                                          <p:attrName>style.visibility</p:attrName>
                                        </p:attrNameLst>
                                      </p:cBhvr>
                                      <p:to>
                                        <p:strVal val="visible"/>
                                      </p:to>
                                    </p:set>
                                    <p:anim calcmode="lin" valueType="num">
                                      <p:cBhvr>
                                        <p:cTn id="38" dur="1000" fill="hold"/>
                                        <p:tgtEl>
                                          <p:spTgt spid="166"/>
                                        </p:tgtEl>
                                        <p:attrNameLst>
                                          <p:attrName>ppt_x</p:attrName>
                                        </p:attrNameLst>
                                      </p:cBhvr>
                                      <p:tavLst>
                                        <p:tav tm="0">
                                          <p:val>
                                            <p:strVal val="0-#ppt_w/2"/>
                                          </p:val>
                                        </p:tav>
                                        <p:tav tm="100000">
                                          <p:val>
                                            <p:strVal val="#ppt_x"/>
                                          </p:val>
                                        </p:tav>
                                      </p:tavLst>
                                    </p:anim>
                                    <p:anim calcmode="lin" valueType="num">
                                      <p:cBhvr>
                                        <p:cTn id="39" dur="10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6" grpId="4"/>
      <p:bldP build="whole" bldLvl="1" animBg="1" rev="0" advAuto="0" spid="165" grpId="3"/>
      <p:bldP build="p" bldLvl="5" animBg="1" rev="0" advAuto="0" spid="163" grpId="2"/>
      <p:bldP build="p" bldLvl="5" animBg="1" rev="0" advAuto="0" spid="162"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70" name="Table"/>
          <p:cNvGraphicFramePr/>
          <p:nvPr/>
        </p:nvGraphicFramePr>
        <p:xfrm>
          <a:off x="1282700" y="1346200"/>
          <a:ext cx="8420100" cy="853440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8420100"/>
              </a:tblGrid>
              <a:tr h="2505016">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420100" algn="l"/>
                        </a:tabLst>
                        <a:defRPr sz="1800">
                          <a:solidFill>
                            <a:srgbClr val="000000"/>
                          </a:solidFill>
                        </a:defRPr>
                      </a:pPr>
                      <a:r>
                        <a:rPr sz="4600">
                          <a:latin typeface="蘋果儷細宋"/>
                          <a:ea typeface="蘋果儷細宋"/>
                          <a:cs typeface="蘋果儷細宋"/>
                          <a:sym typeface="蘋果儷細宋"/>
                        </a:rPr>
                        <a:t>耶穌對他們說、凡休妻另娶的、就是犯姦淫、辜負他的妻子． 
(馬 可 福 音 10:11)</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BFDFF"/>
                    </a:solidFill>
                  </a:tcPr>
                </a:tc>
              </a:tr>
              <a:tr h="1415312">
                <a:tc>
                  <a:txBody>
                    <a:bodyPr/>
                    <a:lstStyle/>
                    <a:p>
                      <a:pPr marL="76200" marR="63500">
                        <a:lnSpc>
                          <a:spcPts val="3600"/>
                        </a:lnSpc>
                        <a:tabLst>
                          <a:tab pos="8420100" algn="l"/>
                        </a:tabLst>
                        <a:defRPr sz="1800">
                          <a:solidFill>
                            <a:srgbClr val="000000"/>
                          </a:solidFill>
                        </a:defRPr>
                      </a:pPr>
                      <a:r>
                        <a:rPr b="1" sz="3000"/>
                        <a:t> Remarriage after divorce is in fact adultery.</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ABFDFF"/>
                    </a:solidFill>
                  </a:tcPr>
                </a:tc>
              </a:tr>
              <a:tr h="2871704">
                <a:tc>
                  <a:txBody>
                    <a:bodyPr/>
                    <a:lstStyle/>
                    <a:p>
                      <a:pPr marL="76200" marR="63500" algn="l">
                        <a:lnSpc>
                          <a:spcPts val="5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420100" algn="l"/>
                        </a:tabLst>
                        <a:defRPr sz="4600">
                          <a:solidFill>
                            <a:srgbClr val="000000"/>
                          </a:solidFill>
                          <a:latin typeface="蘋果儷細宋"/>
                          <a:ea typeface="蘋果儷細宋"/>
                          <a:cs typeface="蘋果儷細宋"/>
                          <a:sym typeface="蘋果儷細宋"/>
                        </a:defRPr>
                      </a:pPr>
                      <a:r>
                        <a:t>丈夫活著的時候、妻子是被約束的．丈夫若死了、妻子就可以自由、隨意再嫁．只是要嫁這在主裡面的人。 </a:t>
                      </a:r>
                      <a:r>
                        <a:rPr sz="3000"/>
                        <a:t>(歌 林 多 前 書  7:39)</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8FC7A"/>
                    </a:solidFill>
                  </a:tcPr>
                </a:tc>
              </a:tr>
              <a:tr h="1742366">
                <a:tc>
                  <a:txBody>
                    <a:bodyPr/>
                    <a:lstStyle/>
                    <a:p>
                      <a:pPr marL="76200" marR="63500">
                        <a:lnSpc>
                          <a:spcPts val="3600"/>
                        </a:lnSpc>
                        <a:tabLst>
                          <a:tab pos="8420100" algn="l"/>
                        </a:tabLst>
                        <a:defRPr sz="1800">
                          <a:solidFill>
                            <a:srgbClr val="000000"/>
                          </a:solidFill>
                        </a:defRPr>
                      </a:pPr>
                      <a:r>
                        <a:rPr b="1" sz="3000"/>
                        <a:t>The marriage covenant is broken through a spouse’s death.
Remarriage is permissible after this.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8FC7A"/>
                    </a:solidFill>
                  </a:tcPr>
                </a:tc>
              </a:tr>
            </a:tbl>
          </a:graphicData>
        </a:graphic>
      </p:graphicFrame>
      <p:sp>
        <p:nvSpPr>
          <p:cNvPr id="171" name="Remarriage Anyone?"/>
          <p:cNvSpPr txBox="1"/>
          <p:nvPr>
            <p:ph type="title"/>
          </p:nvPr>
        </p:nvSpPr>
        <p:spPr>
          <a:prstGeom prst="rect">
            <a:avLst/>
          </a:prstGeom>
        </p:spPr>
        <p:txBody>
          <a:bodyPr/>
          <a:lstStyle/>
          <a:p>
            <a:pPr/>
            <a:r>
              <a:t>Remarriage Anyone?</a:t>
            </a:r>
          </a:p>
        </p:txBody>
      </p:sp>
      <p:pic>
        <p:nvPicPr>
          <p:cNvPr id="172" name="pasted2.pdf" descr="pasted2.pdf"/>
          <p:cNvPicPr>
            <a:picLocks noChangeAspect="1"/>
          </p:cNvPicPr>
          <p:nvPr/>
        </p:nvPicPr>
        <p:blipFill>
          <a:blip r:embed="rId3">
            <a:extLst/>
          </a:blip>
          <a:stretch>
            <a:fillRect/>
          </a:stretch>
        </p:blipFill>
        <p:spPr>
          <a:xfrm>
            <a:off x="8902700" y="1549400"/>
            <a:ext cx="4146860" cy="6667500"/>
          </a:xfrm>
          <a:prstGeom prst="rect">
            <a:avLst/>
          </a:prstGeom>
          <a:ln w="12700">
            <a:miter lim="400000"/>
          </a:ln>
        </p:spPr>
      </p:pic>
      <p:sp>
        <p:nvSpPr>
          <p:cNvPr id="173" name="再婚？"/>
          <p:cNvSpPr/>
          <p:nvPr/>
        </p:nvSpPr>
        <p:spPr>
          <a:xfrm rot="19860000">
            <a:off x="8540284" y="-422071"/>
            <a:ext cx="3263901" cy="213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蘋果儷中黑"/>
                <a:ea typeface="蘋果儷中黑"/>
                <a:cs typeface="蘋果儷中黑"/>
                <a:sym typeface="蘋果儷中黑"/>
              </a:defRPr>
            </a:pPr>
          </a:p>
          <a:p>
            <a: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蘋果儷中黑"/>
                <a:ea typeface="蘋果儷中黑"/>
                <a:cs typeface="蘋果儷中黑"/>
                <a:sym typeface="蘋果儷中黑"/>
              </a:defRPr>
            </a:pPr>
            <a:r>
              <a:t>再婚？</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70"/>
                                        </p:tgtEl>
                                        <p:attrNameLst>
                                          <p:attrName>style.visibility</p:attrName>
                                        </p:attrNameLst>
                                      </p:cBhvr>
                                      <p:to>
                                        <p:strVal val="visible"/>
                                      </p:to>
                                    </p:set>
                                    <p:anim calcmode="lin" valueType="num">
                                      <p:cBhvr>
                                        <p:cTn id="7" dur="1000" fill="hold"/>
                                        <p:tgtEl>
                                          <p:spTgt spid="170"/>
                                        </p:tgtEl>
                                        <p:attrNameLst>
                                          <p:attrName>ppt_x</p:attrName>
                                        </p:attrNameLst>
                                      </p:cBhvr>
                                      <p:tavLst>
                                        <p:tav tm="0">
                                          <p:val>
                                            <p:strVal val="0-#ppt_w/2"/>
                                          </p:val>
                                        </p:tav>
                                        <p:tav tm="100000">
                                          <p:val>
                                            <p:strVal val="#ppt_x"/>
                                          </p:val>
                                        </p:tav>
                                      </p:tavLst>
                                    </p:anim>
                                    <p:anim calcmode="lin" valueType="num">
                                      <p:cBhvr>
                                        <p:cTn id="8" dur="1000" fill="hold"/>
                                        <p:tgtEl>
                                          <p:spTgt spid="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0"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7" name="pasted13.pdf" descr="pasted13.pdf"/>
          <p:cNvPicPr>
            <a:picLocks noChangeAspect="1"/>
          </p:cNvPicPr>
          <p:nvPr/>
        </p:nvPicPr>
        <p:blipFill>
          <a:blip r:embed="rId3">
            <a:extLst/>
          </a:blip>
          <a:stretch>
            <a:fillRect/>
          </a:stretch>
        </p:blipFill>
        <p:spPr>
          <a:xfrm>
            <a:off x="-1178995" y="-89397"/>
            <a:ext cx="14569202" cy="9932394"/>
          </a:xfrm>
          <a:prstGeom prst="rect">
            <a:avLst/>
          </a:prstGeom>
          <a:ln w="12700">
            <a:miter lim="400000"/>
          </a:ln>
        </p:spPr>
      </p:pic>
      <p:sp>
        <p:nvSpPr>
          <p:cNvPr id="178" name="牧場與自由"/>
          <p:cNvSpPr txBox="1"/>
          <p:nvPr>
            <p:ph type="title"/>
          </p:nvPr>
        </p:nvSpPr>
        <p:spPr>
          <a:xfrm>
            <a:off x="1409700" y="12700"/>
            <a:ext cx="9391813" cy="2364556"/>
          </a:xfrm>
          <a:prstGeom prst="rect">
            <a:avLst/>
          </a:prstGeom>
        </p:spPr>
        <p:txBody>
          <a:bodyPr/>
          <a:lstStyle>
            <a:lvl1pPr>
              <a:lnSpc>
                <a:spcPts val="10800"/>
              </a:lnSpc>
              <a:defRPr sz="9000"/>
            </a:lvl1pPr>
          </a:lstStyle>
          <a:p>
            <a:pPr/>
            <a:r>
              <a:t>牧場與自由</a:t>
            </a:r>
          </a:p>
        </p:txBody>
      </p:sp>
      <p:sp>
        <p:nvSpPr>
          <p:cNvPr id="179" name="Freedom…"/>
          <p:cNvSpPr txBox="1"/>
          <p:nvPr>
            <p:ph type="body" sz="half" idx="1"/>
          </p:nvPr>
        </p:nvSpPr>
        <p:spPr>
          <a:xfrm>
            <a:off x="7035800" y="1346200"/>
            <a:ext cx="6311900" cy="6032500"/>
          </a:xfrm>
          <a:prstGeom prst="rect">
            <a:avLst/>
          </a:prstGeom>
        </p:spPr>
        <p:txBody>
          <a:bodyPr/>
          <a:lstStyle/>
          <a:p>
            <a:pPr marL="787400" indent="-787400">
              <a:lnSpc>
                <a:spcPts val="10300"/>
              </a:lnSpc>
              <a:tabLst>
                <a:tab pos="1371600" algn="l"/>
              </a:tabLst>
              <a:defRPr sz="8600">
                <a:latin typeface="蘋果儷中黑"/>
                <a:ea typeface="蘋果儷中黑"/>
                <a:cs typeface="蘋果儷中黑"/>
                <a:sym typeface="蘋果儷中黑"/>
              </a:defRPr>
            </a:pPr>
            <a:r>
              <a:t>Freedom</a:t>
            </a:r>
          </a:p>
          <a:p>
            <a:pPr marL="787400" indent="-787400">
              <a:lnSpc>
                <a:spcPts val="10300"/>
              </a:lnSpc>
              <a:tabLst>
                <a:tab pos="1371600" algn="l"/>
              </a:tabLst>
              <a:defRPr sz="8600" u="sng">
                <a:solidFill>
                  <a:schemeClr val="accent5"/>
                </a:solidFill>
                <a:latin typeface="蘋果儷中黑"/>
                <a:ea typeface="蘋果儷中黑"/>
                <a:cs typeface="蘋果儷中黑"/>
                <a:sym typeface="蘋果儷中黑"/>
              </a:defRPr>
            </a:pPr>
            <a:r>
              <a:t>Fence</a:t>
            </a:r>
          </a:p>
          <a:p>
            <a:pPr marL="787400" indent="-787400">
              <a:lnSpc>
                <a:spcPts val="10300"/>
              </a:lnSpc>
              <a:tabLst>
                <a:tab pos="1371600" algn="l"/>
              </a:tabLst>
              <a:defRPr sz="8600">
                <a:latin typeface="蘋果儷中黑"/>
                <a:ea typeface="蘋果儷中黑"/>
                <a:cs typeface="蘋果儷中黑"/>
                <a:sym typeface="蘋果儷中黑"/>
              </a:defRPr>
            </a:pPr>
            <a:r>
              <a:t>Fixed (heart)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79">
                                            <p:bg/>
                                          </p:spTgt>
                                        </p:tgtEl>
                                        <p:attrNameLst>
                                          <p:attrName>style.visibility</p:attrName>
                                        </p:attrNameLst>
                                      </p:cBhvr>
                                      <p:to>
                                        <p:strVal val="visible"/>
                                      </p:to>
                                    </p:set>
                                    <p:animEffect filter="wipe(left)" transition="in">
                                      <p:cBhvr>
                                        <p:cTn id="7" dur="2500"/>
                                        <p:tgtEl>
                                          <p:spTgt spid="179">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179">
                                            <p:txEl>
                                              <p:pRg st="0" end="0"/>
                                            </p:txEl>
                                          </p:spTgt>
                                        </p:tgtEl>
                                        <p:attrNameLst>
                                          <p:attrName>style.visibility</p:attrName>
                                        </p:attrNameLst>
                                      </p:cBhvr>
                                      <p:to>
                                        <p:strVal val="visible"/>
                                      </p:to>
                                    </p:set>
                                    <p:animEffect filter="wipe(left)" transition="in">
                                      <p:cBhvr>
                                        <p:cTn id="10" dur="2500"/>
                                        <p:tgtEl>
                                          <p:spTgt spid="17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179">
                                            <p:txEl>
                                              <p:pRg st="1" end="1"/>
                                            </p:txEl>
                                          </p:spTgt>
                                        </p:tgtEl>
                                        <p:attrNameLst>
                                          <p:attrName>style.visibility</p:attrName>
                                        </p:attrNameLst>
                                      </p:cBhvr>
                                      <p:to>
                                        <p:strVal val="visible"/>
                                      </p:to>
                                    </p:set>
                                    <p:animEffect filter="wipe(left)" transition="in">
                                      <p:cBhvr>
                                        <p:cTn id="15" dur="2500"/>
                                        <p:tgtEl>
                                          <p:spTgt spid="17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179">
                                            <p:txEl>
                                              <p:pRg st="2" end="2"/>
                                            </p:txEl>
                                          </p:spTgt>
                                        </p:tgtEl>
                                        <p:attrNameLst>
                                          <p:attrName>style.visibility</p:attrName>
                                        </p:attrNameLst>
                                      </p:cBhvr>
                                      <p:to>
                                        <p:strVal val="visible"/>
                                      </p:to>
                                    </p:set>
                                    <p:animEffect filter="wipe(left)" transition="in">
                                      <p:cBhvr>
                                        <p:cTn id="20" dur="2500"/>
                                        <p:tgtEl>
                                          <p:spTgt spid="179">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9"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3" name="屬靈比喻"/>
          <p:cNvSpPr txBox="1"/>
          <p:nvPr>
            <p:ph type="title"/>
          </p:nvPr>
        </p:nvSpPr>
        <p:spPr>
          <a:prstGeom prst="rect">
            <a:avLst/>
          </a:prstGeom>
        </p:spPr>
        <p:txBody>
          <a:bodyPr/>
          <a:lstStyle/>
          <a:p>
            <a:pPr/>
            <a:r>
              <a:t>屬靈比喻</a:t>
            </a:r>
          </a:p>
        </p:txBody>
      </p:sp>
      <p:grpSp>
        <p:nvGrpSpPr>
          <p:cNvPr id="186" name="Group"/>
          <p:cNvGrpSpPr/>
          <p:nvPr/>
        </p:nvGrpSpPr>
        <p:grpSpPr>
          <a:xfrm>
            <a:off x="1465626" y="7236535"/>
            <a:ext cx="10248901" cy="2202030"/>
            <a:chOff x="0" y="0"/>
            <a:chExt cx="10248900" cy="2202028"/>
          </a:xfrm>
        </p:grpSpPr>
        <p:sp>
          <p:nvSpPr>
            <p:cNvPr id="184" name="知道你們同有一個心志、站立得穩、為所信的福音齊心努力．(腓 利 比 書 1:27)"/>
            <p:cNvSpPr/>
            <p:nvPr/>
          </p:nvSpPr>
          <p:spPr>
            <a:xfrm>
              <a:off x="609600" y="850900"/>
              <a:ext cx="9639300" cy="13511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defTabSz="584200">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9677400" algn="l"/>
                </a:tabLst>
                <a:defRPr sz="3800">
                  <a:latin typeface="蘋果儷中黑"/>
                  <a:ea typeface="蘋果儷中黑"/>
                  <a:cs typeface="蘋果儷中黑"/>
                  <a:sym typeface="蘋果儷中黑"/>
                </a:defRPr>
              </a:lvl1pPr>
            </a:lstStyle>
            <a:p>
              <a:pPr/>
              <a:r>
                <a:t>知道你們同有一個心志、站立得穩、為所信的福音齊心努力．(腓 利 比 書 1:27)</a:t>
              </a:r>
            </a:p>
          </p:txBody>
        </p:sp>
        <p:sp>
          <p:nvSpPr>
            <p:cNvPr id="185" name="For Service"/>
            <p:cNvSpPr/>
            <p:nvPr/>
          </p:nvSpPr>
          <p:spPr>
            <a:xfrm>
              <a:off x="0" y="0"/>
              <a:ext cx="3529075" cy="76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5500"/>
                </a:lnSpc>
                <a:tabLst>
                  <a:tab pos="355600" algn="l"/>
                </a:tabLst>
                <a:defRPr b="1" sz="4600">
                  <a:solidFill>
                    <a:srgbClr val="444444"/>
                  </a:solidFill>
                  <a:latin typeface="Georgia"/>
                  <a:ea typeface="Georgia"/>
                  <a:cs typeface="Georgia"/>
                  <a:sym typeface="Georgia"/>
                </a:defRPr>
              </a:lvl1pPr>
            </a:lstStyle>
            <a:p>
              <a:pPr/>
              <a:r>
                <a:t>For Service</a:t>
              </a:r>
            </a:p>
          </p:txBody>
        </p:sp>
      </p:grpSp>
      <p:sp>
        <p:nvSpPr>
          <p:cNvPr id="187" name="就如 神從創立世界以前、在基督裡揀選了我們、使我們在他面前成為聖潔、無有瑕疵。(以 弗 所 書 5:22-33)"/>
          <p:cNvSpPr/>
          <p:nvPr/>
        </p:nvSpPr>
        <p:spPr>
          <a:xfrm>
            <a:off x="1659682" y="2640227"/>
            <a:ext cx="11242318" cy="15312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584200">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417300" algn="l"/>
              </a:tabLst>
              <a:defRPr sz="3800">
                <a:latin typeface="蘋果儷中黑"/>
                <a:ea typeface="蘋果儷中黑"/>
                <a:cs typeface="蘋果儷中黑"/>
                <a:sym typeface="蘋果儷中黑"/>
              </a:defRPr>
            </a:pPr>
            <a:r>
              <a:t>就如　神從創立世界以前、在基督裡揀選了我們、使我們在他面前成為聖潔、無有瑕疵。</a:t>
            </a:r>
            <a:r>
              <a:rPr sz="3000"/>
              <a:t>(以 弗 所 書 5:22-33)</a:t>
            </a:r>
          </a:p>
        </p:txBody>
      </p:sp>
      <p:sp>
        <p:nvSpPr>
          <p:cNvPr id="188" name="In Christ (88 times)"/>
          <p:cNvSpPr/>
          <p:nvPr/>
        </p:nvSpPr>
        <p:spPr>
          <a:xfrm>
            <a:off x="1478326" y="1788235"/>
            <a:ext cx="6057566" cy="76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ts val="5500"/>
              </a:lnSpc>
              <a:tabLst>
                <a:tab pos="355600" algn="l"/>
              </a:tabLst>
              <a:defRPr b="1" sz="4600">
                <a:solidFill>
                  <a:srgbClr val="444444"/>
                </a:solidFill>
                <a:latin typeface="Georgia"/>
                <a:ea typeface="Georgia"/>
                <a:cs typeface="Georgia"/>
                <a:sym typeface="Georgia"/>
              </a:defRPr>
            </a:lvl1pPr>
          </a:lstStyle>
          <a:p>
            <a:pPr/>
            <a:r>
              <a:t>In Christ (88 times)</a:t>
            </a:r>
          </a:p>
        </p:txBody>
      </p:sp>
      <p:grpSp>
        <p:nvGrpSpPr>
          <p:cNvPr id="191" name="Group"/>
          <p:cNvGrpSpPr/>
          <p:nvPr/>
        </p:nvGrpSpPr>
        <p:grpSpPr>
          <a:xfrm>
            <a:off x="1586276" y="4491630"/>
            <a:ext cx="9581989" cy="2208073"/>
            <a:chOff x="0" y="0"/>
            <a:chExt cx="9581988" cy="2208072"/>
          </a:xfrm>
        </p:grpSpPr>
        <p:sp>
          <p:nvSpPr>
            <p:cNvPr id="189" name="Through Baptism"/>
            <p:cNvSpPr/>
            <p:nvPr/>
          </p:nvSpPr>
          <p:spPr>
            <a:xfrm>
              <a:off x="0" y="0"/>
              <a:ext cx="5370104" cy="76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5500"/>
                </a:lnSpc>
                <a:tabLst>
                  <a:tab pos="355600" algn="l"/>
                </a:tabLst>
                <a:defRPr b="1" sz="4600">
                  <a:solidFill>
                    <a:srgbClr val="444444"/>
                  </a:solidFill>
                  <a:latin typeface="Georgia"/>
                  <a:ea typeface="Georgia"/>
                  <a:cs typeface="Georgia"/>
                  <a:sym typeface="Georgia"/>
                </a:defRPr>
              </a:lvl1pPr>
            </a:lstStyle>
            <a:p>
              <a:pPr/>
              <a:r>
                <a:t>Through Baptism</a:t>
              </a:r>
            </a:p>
          </p:txBody>
        </p:sp>
        <p:sp>
          <p:nvSpPr>
            <p:cNvPr id="190" name="豈不知我們這受洗歸入基督耶穌的人、…"/>
            <p:cNvSpPr/>
            <p:nvPr/>
          </p:nvSpPr>
          <p:spPr>
            <a:xfrm>
              <a:off x="234788" y="904332"/>
              <a:ext cx="9347201" cy="1303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defTabSz="584200">
                <a:lnSpc>
                  <a:spcPts val="6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9385300" algn="l"/>
                </a:tabLst>
                <a:defRPr sz="3800">
                  <a:latin typeface="蘋果儷中黑"/>
                  <a:ea typeface="蘋果儷中黑"/>
                  <a:cs typeface="蘋果儷中黑"/>
                  <a:sym typeface="蘋果儷中黑"/>
                </a:defRPr>
              </a:pPr>
              <a:r>
                <a:t>豈不知我們這受洗歸入基督耶穌的人、</a:t>
              </a:r>
            </a:p>
            <a:p>
              <a:pPr defTabSz="584200">
                <a:lnSpc>
                  <a:spcPts val="6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9385300" algn="l"/>
                </a:tabLst>
                <a:defRPr sz="3800">
                  <a:latin typeface="蘋果儷中黑"/>
                  <a:ea typeface="蘋果儷中黑"/>
                  <a:cs typeface="蘋果儷中黑"/>
                  <a:sym typeface="蘋果儷中黑"/>
                </a:defRPr>
              </a:pPr>
              <a:r>
                <a:t>是受洗歸入他的死麼。  (羅 馬 書 6:3)</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91"/>
                                        </p:tgtEl>
                                        <p:attrNameLst>
                                          <p:attrName>style.visibility</p:attrName>
                                        </p:attrNameLst>
                                      </p:cBhvr>
                                      <p:to>
                                        <p:strVal val="visible"/>
                                      </p:to>
                                    </p:set>
                                    <p:anim calcmode="lin" valueType="num">
                                      <p:cBhvr>
                                        <p:cTn id="7" dur="1000" fill="hold"/>
                                        <p:tgtEl>
                                          <p:spTgt spid="191"/>
                                        </p:tgtEl>
                                        <p:attrNameLst>
                                          <p:attrName>ppt_x</p:attrName>
                                        </p:attrNameLst>
                                      </p:cBhvr>
                                      <p:tavLst>
                                        <p:tav tm="0">
                                          <p:val>
                                            <p:strVal val="0-#ppt_w/2"/>
                                          </p:val>
                                        </p:tav>
                                        <p:tav tm="100000">
                                          <p:val>
                                            <p:strVal val="#ppt_x"/>
                                          </p:val>
                                        </p:tav>
                                      </p:tavLst>
                                    </p:anim>
                                    <p:anim calcmode="lin" valueType="num">
                                      <p:cBhvr>
                                        <p:cTn id="8" dur="1000" fill="hold"/>
                                        <p:tgtEl>
                                          <p:spTgt spid="1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86"/>
                                        </p:tgtEl>
                                        <p:attrNameLst>
                                          <p:attrName>style.visibility</p:attrName>
                                        </p:attrNameLst>
                                      </p:cBhvr>
                                      <p:to>
                                        <p:strVal val="visible"/>
                                      </p:to>
                                    </p:set>
                                    <p:anim calcmode="lin" valueType="num">
                                      <p:cBhvr>
                                        <p:cTn id="13" dur="1000" fill="hold"/>
                                        <p:tgtEl>
                                          <p:spTgt spid="186"/>
                                        </p:tgtEl>
                                        <p:attrNameLst>
                                          <p:attrName>ppt_x</p:attrName>
                                        </p:attrNameLst>
                                      </p:cBhvr>
                                      <p:tavLst>
                                        <p:tav tm="0">
                                          <p:val>
                                            <p:strVal val="0-#ppt_w/2"/>
                                          </p:val>
                                        </p:tav>
                                        <p:tav tm="100000">
                                          <p:val>
                                            <p:strVal val="#ppt_x"/>
                                          </p:val>
                                        </p:tav>
                                      </p:tavLst>
                                    </p:anim>
                                    <p:anim calcmode="lin" valueType="num">
                                      <p:cBhvr>
                                        <p:cTn id="14" dur="10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1" grpId="1"/>
      <p:bldP build="whole" bldLvl="1" animBg="1" rev="0" advAuto="0" spid="186" grpId="2"/>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婚姻的試探"/>
          <p:cNvSpPr txBox="1"/>
          <p:nvPr>
            <p:ph type="title"/>
          </p:nvPr>
        </p:nvSpPr>
        <p:spPr>
          <a:prstGeom prst="rect">
            <a:avLst/>
          </a:prstGeom>
        </p:spPr>
        <p:txBody>
          <a:bodyPr/>
          <a:lstStyle/>
          <a:p>
            <a:pPr/>
            <a:r>
              <a:t>婚姻的試探</a:t>
            </a:r>
          </a:p>
        </p:txBody>
      </p:sp>
      <p:graphicFrame>
        <p:nvGraphicFramePr>
          <p:cNvPr id="196" name="Table"/>
          <p:cNvGraphicFramePr/>
          <p:nvPr/>
        </p:nvGraphicFramePr>
        <p:xfrm>
          <a:off x="1265058" y="1351118"/>
          <a:ext cx="11839633" cy="8549964"/>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235326"/>
                <a:gridCol w="154434"/>
                <a:gridCol w="6424471"/>
              </a:tblGrid>
              <a:tr h="1704912">
                <a:tc gridSpan="2">
                  <a:txBody>
                    <a:bodyPr/>
                    <a:lstStyle/>
                    <a:p>
                      <a:pPr marL="76200" marR="63500" algn="l">
                        <a:lnSpc>
                          <a:spcPts val="4500"/>
                        </a:lnSpc>
                        <a:tabLst>
                          <a:tab pos="444500" algn="l"/>
                          <a:tab pos="5575300" algn="l"/>
                        </a:tabLst>
                        <a:defRPr sz="1800">
                          <a:solidFill>
                            <a:srgbClr val="000000"/>
                          </a:solidFill>
                        </a:defRPr>
                      </a:pPr>
                      <a:r>
                        <a:rPr b="1" sz="3800">
                          <a:solidFill>
                            <a:srgbClr val="444444"/>
                          </a:solidFill>
                        </a:rPr>
                        <a:t>1) Spirit of adultery</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BE8"/>
                    </a:solidFill>
                  </a:tcPr>
                </a:tc>
                <a:tc hMerge="1">
                  <a:tcPr/>
                </a:tc>
                <a:tc>
                  <a:txBody>
                    <a:bodyPr/>
                    <a:lstStyle/>
                    <a:p>
                      <a:pPr marL="76200" marR="63500" algn="l">
                        <a:lnSpc>
                          <a:spcPts val="4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756400" algn="l"/>
                        </a:tabLst>
                        <a:defRPr sz="1800">
                          <a:solidFill>
                            <a:srgbClr val="000000"/>
                          </a:solidFill>
                        </a:defRPr>
                      </a:pPr>
                      <a:r>
                        <a:rPr sz="3000">
                          <a:latin typeface="蘋果儷中黑"/>
                          <a:ea typeface="蘋果儷中黑"/>
                          <a:cs typeface="蘋果儷中黑"/>
                          <a:sym typeface="蘋果儷中黑"/>
                        </a:rPr>
                        <a:t>只是我告訴你們、凡看見婦女就動淫念的、這人心裡已經與他犯姦淫了。 (馬 太 福 音 5:28)</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BE8"/>
                    </a:solidFill>
                  </a:tcPr>
                </a:tc>
              </a:tr>
              <a:tr h="1704912">
                <a:tc gridSpan="3">
                  <a:txBody>
                    <a:bodyPr/>
                    <a:lstStyle/>
                    <a:p>
                      <a:pPr marL="76200" marR="63500">
                        <a:lnSpc>
                          <a:spcPts val="3600"/>
                        </a:lnSpc>
                        <a:tabLst>
                          <a:tab pos="12344400" algn="l"/>
                        </a:tabLst>
                        <a:defRPr sz="1800">
                          <a:solidFill>
                            <a:srgbClr val="000000"/>
                          </a:solidFill>
                        </a:defRPr>
                      </a:pPr>
                      <a:r>
                        <a:rPr b="1" sz="3000">
                          <a:latin typeface="Times New Roman"/>
                          <a:ea typeface="Times New Roman"/>
                          <a:cs typeface="Times New Roman"/>
                          <a:sym typeface="Times New Roman"/>
                        </a:rPr>
                        <a:t>I allow my heart to be delighted in another 
and thus leave my devotion to the one to whom  I have made a pledge.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FDBE8"/>
                    </a:solidFill>
                  </a:tcPr>
                </a:tc>
                <a:tc hMerge="1">
                  <a:tcPr/>
                </a:tc>
                <a:tc hMerge="1">
                  <a:tcPr/>
                </a:tc>
              </a:tr>
              <a:tr h="1704913">
                <a:tc>
                  <a:txBody>
                    <a:bodyPr/>
                    <a:lstStyle/>
                    <a:p>
                      <a:pPr marL="76200" marR="63500" algn="l">
                        <a:lnSpc>
                          <a:spcPts val="4500"/>
                        </a:lnSpc>
                        <a:tabLst>
                          <a:tab pos="444500" algn="l"/>
                          <a:tab pos="5511800" algn="l"/>
                        </a:tabLst>
                        <a:defRPr sz="1800">
                          <a:solidFill>
                            <a:srgbClr val="000000"/>
                          </a:solidFill>
                        </a:defRPr>
                      </a:pPr>
                      <a:r>
                        <a:rPr b="1" sz="3800">
                          <a:solidFill>
                            <a:srgbClr val="444444"/>
                          </a:solidFill>
                        </a:rPr>
                        <a:t>2) Spirit of criticism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gridSpan="2">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6832600" algn="l"/>
                        </a:tabLst>
                        <a:defRPr sz="3000">
                          <a:solidFill>
                            <a:srgbClr val="000000"/>
                          </a:solidFill>
                        </a:defRPr>
                      </a:pPr>
                      <a:r>
                        <a:t>但現在你</a:t>
                      </a:r>
                      <a:r>
                        <a:t>們要棄</a:t>
                      </a:r>
                      <a:r>
                        <a:t>絕</a:t>
                      </a:r>
                      <a:r>
                        <a:t>這一切的事、以及惱恨、忿怒、惡毒、〔或作陰毒〕</a:t>
                      </a:r>
                      <a:r>
                        <a:t>毀</a:t>
                      </a:r>
                      <a:r>
                        <a:t>謗、</a:t>
                      </a:r>
                      <a:r>
                        <a:t>並</a:t>
                      </a:r>
                      <a:r>
                        <a:t>口中</a:t>
                      </a:r>
                      <a:r>
                        <a:t>污</a:t>
                      </a:r>
                      <a:r>
                        <a:t>穢的言語。</a:t>
                      </a:r>
                      <a:r>
                        <a:rPr sz="2200"/>
                        <a:t> (歌 羅 西 書 3:8)</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hMerge="1">
                  <a:tcPr/>
                </a:tc>
              </a:tr>
              <a:tr h="1704914">
                <a:tc gridSpan="3">
                  <a:txBody>
                    <a:bodyPr/>
                    <a:lstStyle/>
                    <a:p>
                      <a:pPr marL="76200" marR="63500">
                        <a:lnSpc>
                          <a:spcPts val="3600"/>
                        </a:lnSpc>
                        <a:tabLst>
                          <a:tab pos="12344400" algn="l"/>
                        </a:tabLst>
                        <a:defRPr sz="1800">
                          <a:solidFill>
                            <a:srgbClr val="000000"/>
                          </a:solidFill>
                        </a:defRPr>
                      </a:pPr>
                      <a:r>
                        <a:rPr b="1" sz="3000">
                          <a:latin typeface="Times New Roman"/>
                          <a:ea typeface="Times New Roman"/>
                          <a:cs typeface="Times New Roman"/>
                          <a:sym typeface="Times New Roman"/>
                        </a:rPr>
                        <a:t>I disdain or  even hate my  spouse  
so  I am critical and easily angered.</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hMerge="1">
                  <a:tcPr/>
                </a:tc>
                <a:tc hMerge="1">
                  <a:tcPr/>
                </a:tc>
              </a:tr>
              <a:tr h="1704911">
                <a:tc gridSpan="3">
                  <a:txBody>
                    <a:bodyPr/>
                    <a:lstStyle/>
                    <a:p>
                      <a:pPr marL="76200" marR="63500">
                        <a:lnSpc>
                          <a:spcPts val="3600"/>
                        </a:lnSpc>
                        <a:tabLst>
                          <a:tab pos="12344400" algn="l"/>
                        </a:tabLst>
                        <a:defRPr sz="1800">
                          <a:solidFill>
                            <a:srgbClr val="000000"/>
                          </a:solidFill>
                        </a:defRPr>
                      </a:pPr>
                      <a:r>
                        <a:rPr b="1" sz="3000">
                          <a:solidFill>
                            <a:srgbClr val="FFFEFC"/>
                          </a:solidFill>
                        </a:rPr>
                        <a:t>In both cases there is treachery, 
a broken pledge of devotion and  care.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002310"/>
                    </a:solidFill>
                  </a:tcPr>
                </a:tc>
                <a:tc hMerge="1">
                  <a:tcPr/>
                </a:tc>
                <a:tc hMerge="1">
                  <a:tcPr/>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5" presetID="19" grpId="1" fill="hold">
                                  <p:stCondLst>
                                    <p:cond delay="0"/>
                                  </p:stCondLst>
                                  <p:iterate type="el" backwards="0">
                                    <p:tmAbs val="0"/>
                                  </p:iterate>
                                  <p:childTnLst>
                                    <p:set>
                                      <p:cBhvr>
                                        <p:cTn id="6" fill="hold"/>
                                        <p:tgtEl>
                                          <p:spTgt spid="196"/>
                                        </p:tgtEl>
                                        <p:attrNameLst>
                                          <p:attrName>style.visibility</p:attrName>
                                        </p:attrNameLst>
                                      </p:cBhvr>
                                      <p:to>
                                        <p:strVal val="visible"/>
                                      </p:to>
                                    </p:set>
                                    <p:anim calcmode="lin" valueType="num">
                                      <p:cBhvr>
                                        <p:cTn id="7" dur="1000" fill="hold"/>
                                        <p:tgtEl>
                                          <p:spTgt spid="196"/>
                                        </p:tgtEl>
                                        <p:attrNameLst>
                                          <p:attrName>ppt_w</p:attrName>
                                        </p:attrNameLst>
                                      </p:cBhvr>
                                      <p:tavLst>
                                        <p:tav tm="0">
                                          <p:val>
                                            <p:strVal val="#ppt_w"/>
                                          </p:val>
                                        </p:tav>
                                        <p:tav tm="100000">
                                          <p:val>
                                            <p:strVal val="#ppt_w"/>
                                          </p:val>
                                        </p:tav>
                                      </p:tavLst>
                                    </p:anim>
                                    <p:anim calcmode="lin" valueType="num">
                                      <p:cBhvr>
                                        <p:cTn id="8" dur="1000" fill="hold"/>
                                        <p:tgtEl>
                                          <p:spTgt spid="19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6"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合一的確據"/>
          <p:cNvSpPr txBox="1"/>
          <p:nvPr>
            <p:ph type="title"/>
          </p:nvPr>
        </p:nvSpPr>
        <p:spPr>
          <a:xfrm>
            <a:off x="1445167" y="-271042"/>
            <a:ext cx="8166101" cy="1333501"/>
          </a:xfrm>
          <a:prstGeom prst="rect">
            <a:avLst/>
          </a:prstGeom>
        </p:spPr>
        <p:txBody>
          <a:bodyPr/>
          <a:lstStyle/>
          <a:p>
            <a:pPr/>
            <a:r>
              <a:t>合一的確據</a:t>
            </a:r>
          </a:p>
        </p:txBody>
      </p:sp>
      <p:sp>
        <p:nvSpPr>
          <p:cNvPr id="201" name="1.) Commit yourself to never consider divorce or separation.…"/>
          <p:cNvSpPr txBox="1"/>
          <p:nvPr>
            <p:ph type="body" idx="1"/>
          </p:nvPr>
        </p:nvSpPr>
        <p:spPr>
          <a:xfrm>
            <a:off x="1116353" y="896573"/>
            <a:ext cx="11792620" cy="8652119"/>
          </a:xfrm>
          <a:prstGeom prst="rect">
            <a:avLst/>
          </a:prstGeom>
        </p:spPr>
        <p:txBody>
          <a:bodyPr/>
          <a:lstStyle/>
          <a:p>
            <a:pPr marL="0" indent="0">
              <a:lnSpc>
                <a:spcPts val="3300"/>
              </a:lnSpc>
              <a:spcBef>
                <a:spcPts val="2700"/>
              </a:spcBef>
              <a:buSzTx/>
              <a:buNone/>
              <a:tabLst/>
              <a:defRPr b="1" sz="2800">
                <a:solidFill>
                  <a:srgbClr val="000000"/>
                </a:solidFill>
                <a:latin typeface="+mn-lt"/>
                <a:ea typeface="+mn-ea"/>
                <a:cs typeface="+mn-cs"/>
                <a:sym typeface="Helvetica Neue"/>
              </a:defRPr>
            </a:pPr>
            <a:r>
              <a:t>1.) </a:t>
            </a:r>
            <a:r>
              <a:rPr u="sng">
                <a:solidFill>
                  <a:schemeClr val="accent5"/>
                </a:solidFill>
              </a:rPr>
              <a:t>Commit</a:t>
            </a:r>
            <a:r>
              <a:t> yourself to never consider divorce or separation. </a:t>
            </a:r>
          </a:p>
          <a:p>
            <a:pPr marL="0" indent="0">
              <a:lnSpc>
                <a:spcPts val="3300"/>
              </a:lnSpc>
              <a:spcBef>
                <a:spcPts val="2700"/>
              </a:spcBef>
              <a:buSzTx/>
              <a:buNone/>
              <a:tabLst/>
              <a:defRPr b="1" sz="2800">
                <a:solidFill>
                  <a:srgbClr val="000000"/>
                </a:solidFill>
                <a:latin typeface="+mn-lt"/>
                <a:ea typeface="+mn-ea"/>
                <a:cs typeface="+mn-cs"/>
                <a:sym typeface="Helvetica Neue"/>
              </a:defRPr>
            </a:pPr>
            <a:r>
              <a:t>2.) Spend time together. Have a ‘date’ once a week.</a:t>
            </a:r>
          </a:p>
          <a:p>
            <a:pPr marL="0" indent="0">
              <a:lnSpc>
                <a:spcPts val="3300"/>
              </a:lnSpc>
              <a:spcBef>
                <a:spcPts val="2700"/>
              </a:spcBef>
              <a:buSzTx/>
              <a:buNone/>
              <a:tabLst/>
              <a:defRPr b="1" sz="2800">
                <a:solidFill>
                  <a:srgbClr val="000000"/>
                </a:solidFill>
                <a:latin typeface="+mn-lt"/>
                <a:ea typeface="+mn-ea"/>
                <a:cs typeface="+mn-cs"/>
                <a:sym typeface="Helvetica Neue"/>
              </a:defRPr>
            </a:pPr>
            <a:r>
              <a:t>3.) Completely forgive the other for their sins.  “Love covers a multitude of sins.”</a:t>
            </a:r>
          </a:p>
          <a:p>
            <a:pPr marL="0" indent="0">
              <a:lnSpc>
                <a:spcPts val="3300"/>
              </a:lnSpc>
              <a:spcBef>
                <a:spcPts val="2700"/>
              </a:spcBef>
              <a:buSzTx/>
              <a:buFont typeface="Helvetica Neue"/>
              <a:buNone/>
              <a:tabLst/>
              <a:defRPr b="1" sz="2800">
                <a:solidFill>
                  <a:srgbClr val="1F2785"/>
                </a:solidFill>
                <a:latin typeface="+mn-lt"/>
                <a:ea typeface="+mn-ea"/>
                <a:cs typeface="+mn-cs"/>
                <a:sym typeface="Helvetica Neue"/>
              </a:defRPr>
            </a:pPr>
            <a:r>
              <a:t>4.) Express affection and desire for each other beyond the bedroom.</a:t>
            </a:r>
          </a:p>
          <a:p>
            <a:pPr marL="0" indent="0">
              <a:lnSpc>
                <a:spcPts val="3300"/>
              </a:lnSpc>
              <a:spcBef>
                <a:spcPts val="2700"/>
              </a:spcBef>
              <a:buSzTx/>
              <a:buFont typeface="Helvetica Neue"/>
              <a:buNone/>
              <a:tabLst/>
              <a:defRPr b="1" sz="2800">
                <a:solidFill>
                  <a:srgbClr val="1F2785"/>
                </a:solidFill>
                <a:latin typeface="+mn-lt"/>
                <a:ea typeface="+mn-ea"/>
                <a:cs typeface="+mn-cs"/>
                <a:sym typeface="Helvetica Neue"/>
              </a:defRPr>
            </a:pPr>
            <a:r>
              <a:t>5.) Talk together about issues, children and other needs.</a:t>
            </a:r>
          </a:p>
          <a:p>
            <a:pPr marL="0" indent="0">
              <a:lnSpc>
                <a:spcPts val="3300"/>
              </a:lnSpc>
              <a:spcBef>
                <a:spcPts val="2700"/>
              </a:spcBef>
              <a:buSzTx/>
              <a:buNone/>
              <a:tabLst/>
              <a:defRPr b="1" sz="2800">
                <a:solidFill>
                  <a:srgbClr val="000000"/>
                </a:solidFill>
                <a:latin typeface="+mn-lt"/>
                <a:ea typeface="+mn-ea"/>
                <a:cs typeface="+mn-cs"/>
                <a:sym typeface="Helvetica Neue"/>
              </a:defRPr>
            </a:pPr>
            <a:r>
              <a:t>6.) Think through and discuss how you two complement each other.</a:t>
            </a:r>
          </a:p>
          <a:p>
            <a:pPr marL="0" indent="0">
              <a:lnSpc>
                <a:spcPts val="3300"/>
              </a:lnSpc>
              <a:spcBef>
                <a:spcPts val="2700"/>
              </a:spcBef>
              <a:buSzTx/>
              <a:buFont typeface="Helvetica Neue"/>
              <a:buNone/>
              <a:tabLst/>
              <a:defRPr b="1" sz="2800">
                <a:solidFill>
                  <a:srgbClr val="2B0D89"/>
                </a:solidFill>
                <a:latin typeface="+mn-lt"/>
                <a:ea typeface="+mn-ea"/>
                <a:cs typeface="+mn-cs"/>
                <a:sym typeface="Helvetica Neue"/>
              </a:defRPr>
            </a:pPr>
            <a:r>
              <a:t>7.) Refuse to argue together. Acknowledge differences but then solve problems. </a:t>
            </a:r>
          </a:p>
          <a:p>
            <a:pPr marL="0" indent="0">
              <a:lnSpc>
                <a:spcPts val="3300"/>
              </a:lnSpc>
              <a:spcBef>
                <a:spcPts val="2700"/>
              </a:spcBef>
              <a:buSzTx/>
              <a:buFont typeface="Helvetica Neue"/>
              <a:buNone/>
              <a:tabLst/>
              <a:defRPr b="1" sz="2800">
                <a:solidFill>
                  <a:srgbClr val="2B0D89"/>
                </a:solidFill>
                <a:latin typeface="+mn-lt"/>
                <a:ea typeface="+mn-ea"/>
                <a:cs typeface="+mn-cs"/>
                <a:sym typeface="Helvetica Neue"/>
              </a:defRPr>
            </a:pPr>
            <a:r>
              <a:t>8.) Pray together regularly. (More than at meal time!)</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5" name="Determine to love only my wife.…"/>
          <p:cNvSpPr txBox="1"/>
          <p:nvPr>
            <p:ph type="body" idx="1"/>
          </p:nvPr>
        </p:nvSpPr>
        <p:spPr>
          <a:xfrm>
            <a:off x="1457867" y="1605926"/>
            <a:ext cx="11438222" cy="8237175"/>
          </a:xfrm>
          <a:prstGeom prst="rect">
            <a:avLst/>
          </a:prstGeom>
        </p:spPr>
        <p:txBody>
          <a:bodyPr anchor="t"/>
          <a:lstStyle/>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Determine to love only my wife. </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Fight temptation by affirming my love for my wife. </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Trust God’s timing to fulfill my own desires and needs. </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Refuse to get bitter. Wait for the mood to pass.</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Quickly apologize for my wrongdoings. </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Remember God’s desire to work through both of us.</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Prayers without being at peace with her are not heard.</a:t>
            </a:r>
          </a:p>
          <a:p>
            <a:pPr marL="457200" indent="-457200">
              <a:lnSpc>
                <a:spcPts val="3300"/>
              </a:lnSpc>
              <a:spcBef>
                <a:spcPts val="3800"/>
              </a:spcBef>
              <a:buSzPct val="47833"/>
              <a:buBlip>
                <a:blip r:embed="rId3"/>
              </a:buBlip>
              <a:tabLst/>
              <a:defRPr b="1" sz="2800">
                <a:solidFill>
                  <a:srgbClr val="000000"/>
                </a:solidFill>
                <a:latin typeface="+mn-lt"/>
                <a:ea typeface="+mn-ea"/>
                <a:cs typeface="+mn-cs"/>
                <a:sym typeface="Helvetica Neue"/>
              </a:defRPr>
            </a:pPr>
            <a:r>
              <a:t>Great </a:t>
            </a:r>
            <a:r>
              <a:rPr u="sng">
                <a:solidFill>
                  <a:schemeClr val="accent5"/>
                </a:solidFill>
              </a:rPr>
              <a:t>joy and peace</a:t>
            </a:r>
            <a:r>
              <a:t> come through harmony.</a:t>
            </a:r>
          </a:p>
        </p:txBody>
      </p:sp>
      <p:sp>
        <p:nvSpPr>
          <p:cNvPr id="206" name="合一的態度"/>
          <p:cNvSpPr/>
          <p:nvPr/>
        </p:nvSpPr>
        <p:spPr>
          <a:xfrm>
            <a:off x="3810000" y="177800"/>
            <a:ext cx="5194300" cy="1117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蘋果儷中黑"/>
                <a:ea typeface="蘋果儷中黑"/>
                <a:cs typeface="蘋果儷中黑"/>
                <a:sym typeface="蘋果儷中黑"/>
              </a:defRPr>
            </a:lvl1pPr>
          </a:lstStyle>
          <a:p>
            <a:pPr/>
            <a:r>
              <a:t>合一的態度</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Express your desire for oneness each day to God.…"/>
          <p:cNvSpPr txBox="1"/>
          <p:nvPr>
            <p:ph type="body" idx="1"/>
          </p:nvPr>
        </p:nvSpPr>
        <p:spPr>
          <a:xfrm>
            <a:off x="1524041" y="2654300"/>
            <a:ext cx="11322813" cy="7071315"/>
          </a:xfrm>
          <a:prstGeom prst="rect">
            <a:avLst/>
          </a:prstGeom>
        </p:spPr>
        <p:txBody>
          <a:bodyPr anchor="t"/>
          <a:lstStyle/>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Express your desire for oneness each day to God.</a:t>
            </a:r>
          </a:p>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Repent from a ‘two-ness’ marriage.</a:t>
            </a:r>
          </a:p>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Destroy any pornography and sensual things from your home.</a:t>
            </a:r>
          </a:p>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As a couple go out on a ‘date’ this week.</a:t>
            </a:r>
          </a:p>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Commit to not arguing.</a:t>
            </a:r>
          </a:p>
          <a:p>
            <a:pPr marL="389827" indent="-389827">
              <a:lnSpc>
                <a:spcPts val="3800"/>
              </a:lnSpc>
              <a:spcBef>
                <a:spcPts val="3300"/>
              </a:spcBef>
              <a:buClr>
                <a:srgbClr val="7D2328"/>
              </a:buClr>
              <a:buSzPct val="125000"/>
              <a:buFont typeface="Helvetica Neue"/>
              <a:tabLst/>
              <a:defRPr b="1" sz="3200">
                <a:solidFill>
                  <a:srgbClr val="000000"/>
                </a:solidFill>
                <a:latin typeface="+mn-lt"/>
                <a:ea typeface="+mn-ea"/>
                <a:cs typeface="+mn-cs"/>
                <a:sym typeface="Helvetica Neue"/>
              </a:defRPr>
            </a:pPr>
            <a:r>
              <a:t>Find a practical way to affirm your oneness every day.</a:t>
            </a:r>
          </a:p>
        </p:txBody>
      </p:sp>
      <p:grpSp>
        <p:nvGrpSpPr>
          <p:cNvPr id="217" name="Group"/>
          <p:cNvGrpSpPr/>
          <p:nvPr/>
        </p:nvGrpSpPr>
        <p:grpSpPr>
          <a:xfrm>
            <a:off x="3479800" y="1473200"/>
            <a:ext cx="6032500" cy="1104900"/>
            <a:chOff x="0" y="0"/>
            <a:chExt cx="6032500" cy="1104900"/>
          </a:xfrm>
        </p:grpSpPr>
        <p:grpSp>
          <p:nvGrpSpPr>
            <p:cNvPr id="213" name="Group"/>
            <p:cNvGrpSpPr/>
            <p:nvPr/>
          </p:nvGrpSpPr>
          <p:grpSpPr>
            <a:xfrm>
              <a:off x="3009900" y="0"/>
              <a:ext cx="3022600" cy="1104900"/>
              <a:chOff x="0" y="0"/>
              <a:chExt cx="3022600" cy="1104900"/>
            </a:xfrm>
          </p:grpSpPr>
          <p:sp>
            <p:nvSpPr>
              <p:cNvPr id="211"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lgn="ctr" defTabSz="584200">
                  <a:lnSpc>
                    <a:spcPts val="4000"/>
                  </a:lnSpc>
                  <a:tabLst>
                    <a:tab pos="1219200" algn="l"/>
                  </a:tabLst>
                  <a:defRPr sz="3400">
                    <a:solidFill>
                      <a:srgbClr val="FFFFFF"/>
                    </a:solidFill>
                    <a:effectLst>
                      <a:outerShdw sx="100000" sy="100000" kx="0" ky="0" algn="b" rotWithShape="0" blurRad="38100" dist="12700" dir="5400000">
                        <a:srgbClr val="000000">
                          <a:alpha val="50000"/>
                        </a:srgbClr>
                      </a:outerShdw>
                    </a:effectLst>
                    <a:latin typeface="+mn-lt"/>
                    <a:ea typeface="+mn-ea"/>
                    <a:cs typeface="+mn-cs"/>
                    <a:sym typeface="Helvetica Neue"/>
                  </a:defRPr>
                </a:pPr>
              </a:p>
            </p:txBody>
          </p:sp>
          <p:sp>
            <p:nvSpPr>
              <p:cNvPr id="212"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latin typeface="蘋果儷細宋"/>
                    <a:ea typeface="蘋果儷細宋"/>
                    <a:cs typeface="蘋果儷細宋"/>
                    <a:sym typeface="蘋果儷細宋"/>
                  </a:defRPr>
                </a:lvl1pPr>
              </a:lstStyle>
              <a:p>
                <a:pPr/>
                <a:r>
                  <a:t>妻子</a:t>
                </a:r>
              </a:p>
            </p:txBody>
          </p:sp>
        </p:grpSp>
        <p:grpSp>
          <p:nvGrpSpPr>
            <p:cNvPr id="216" name="Group"/>
            <p:cNvGrpSpPr/>
            <p:nvPr/>
          </p:nvGrpSpPr>
          <p:grpSpPr>
            <a:xfrm>
              <a:off x="0" y="0"/>
              <a:ext cx="3022600" cy="1104900"/>
              <a:chOff x="0" y="0"/>
              <a:chExt cx="3022600" cy="1104900"/>
            </a:xfrm>
          </p:grpSpPr>
          <p:sp>
            <p:nvSpPr>
              <p:cNvPr id="214"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lgn="ctr" defTabSz="584200">
                  <a:lnSpc>
                    <a:spcPts val="4000"/>
                  </a:lnSpc>
                  <a:tabLst>
                    <a:tab pos="1219200" algn="l"/>
                  </a:tabLst>
                  <a:defRPr sz="3400">
                    <a:solidFill>
                      <a:srgbClr val="FFFFFF"/>
                    </a:solidFill>
                    <a:effectLst>
                      <a:outerShdw sx="100000" sy="100000" kx="0" ky="0" algn="b" rotWithShape="0" blurRad="38100" dist="12700" dir="5400000">
                        <a:srgbClr val="000000">
                          <a:alpha val="50000"/>
                        </a:srgbClr>
                      </a:outerShdw>
                    </a:effectLst>
                    <a:latin typeface="+mn-lt"/>
                    <a:ea typeface="+mn-ea"/>
                    <a:cs typeface="+mn-cs"/>
                    <a:sym typeface="Helvetica Neue"/>
                  </a:defRPr>
                </a:pPr>
              </a:p>
            </p:txBody>
          </p:sp>
          <p:sp>
            <p:nvSpPr>
              <p:cNvPr id="215" name="丈夫"/>
              <p:cNvSpPr/>
              <p:nvPr/>
            </p:nvSpPr>
            <p:spPr>
              <a:xfrm>
                <a:off x="7366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latin typeface="蘋果儷細宋"/>
                    <a:ea typeface="蘋果儷細宋"/>
                    <a:cs typeface="蘋果儷細宋"/>
                    <a:sym typeface="蘋果儷細宋"/>
                  </a:defRPr>
                </a:lvl1pPr>
              </a:lstStyle>
              <a:p>
                <a:pPr/>
                <a:r>
                  <a:t>丈夫</a:t>
                </a:r>
              </a:p>
            </p:txBody>
          </p:sp>
        </p:grpSp>
      </p:grpSp>
      <p:sp>
        <p:nvSpPr>
          <p:cNvPr id="218" name="家庭作業"/>
          <p:cNvSpPr/>
          <p:nvPr/>
        </p:nvSpPr>
        <p:spPr>
          <a:xfrm>
            <a:off x="3136900" y="-50800"/>
            <a:ext cx="6934284" cy="1447800"/>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FFFEFC"/>
                </a:solidFill>
                <a:latin typeface="蘋果儷細宋"/>
                <a:ea typeface="蘋果儷細宋"/>
                <a:cs typeface="蘋果儷細宋"/>
                <a:sym typeface="蘋果儷細宋"/>
              </a:defRPr>
            </a:lvl1pPr>
          </a:lstStyle>
          <a:p>
            <a:pPr/>
            <a:r>
              <a:t>家庭作業</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2"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223"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584200">
              <a:lnSpc>
                <a:spcPts val="5200"/>
              </a:lnSpc>
              <a:tabLst>
                <a:tab pos="1270000" algn="l"/>
                <a:tab pos="8953500" algn="l"/>
              </a:tabLst>
              <a:defRPr sz="4400">
                <a:latin typeface="Georgia"/>
                <a:ea typeface="Georgia"/>
                <a:cs typeface="Georgia"/>
                <a:sym typeface="Georgia"/>
              </a:defRPr>
            </a:lvl1pPr>
          </a:lstStyle>
          <a:p>
            <a:pPr/>
            <a:r>
              <a:t>聖經實用的真理</a:t>
            </a:r>
          </a:p>
        </p:txBody>
      </p:sp>
      <p:sp>
        <p:nvSpPr>
          <p:cNvPr id="224"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3600"/>
              </a:lnSpc>
              <a:tabLst>
                <a:tab pos="1270000" algn="l"/>
                <a:tab pos="8953500" algn="l"/>
              </a:tabLst>
              <a:defRPr spc="449" sz="3000">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225"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226" name="第四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第四課</a:t>
            </a:r>
          </a:p>
        </p:txBody>
      </p:sp>
      <p:sp>
        <p:nvSpPr>
          <p:cNvPr id="227" name="永遠的合一"/>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永遠的合一</a:t>
            </a:r>
          </a:p>
        </p:txBody>
      </p:sp>
      <p:sp>
        <p:nvSpPr>
          <p:cNvPr id="228" name="包恩富牧師 Paul J. Bucknell"/>
          <p:cNvSpPr txBox="1"/>
          <p:nvPr/>
        </p:nvSpPr>
        <p:spPr>
          <a:xfrm>
            <a:off x="7121265" y="6495051"/>
            <a:ext cx="5092701" cy="1574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ctr" defTabSz="584200">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mn-lt"/>
                <a:ea typeface="+mn-ea"/>
                <a:cs typeface="+mn-cs"/>
                <a:sym typeface="Helvetica Neue"/>
              </a:defRPr>
            </a:pPr>
            <a:r>
              <a:rPr sz="4800"/>
              <a:t>包恩富牧師</a:t>
            </a:r>
            <a:br/>
            <a:r>
              <a:t>Paul J. Bucknell</a:t>
            </a:r>
          </a:p>
        </p:txBody>
      </p:sp>
      <p:sp>
        <p:nvSpPr>
          <p:cNvPr id="229"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
        <p:nvSpPr>
          <p:cNvPr id="230" name="Life Principle #3"/>
          <p:cNvSpPr/>
          <p:nvPr/>
        </p:nvSpPr>
        <p:spPr>
          <a:xfrm>
            <a:off x="7537004" y="5003394"/>
            <a:ext cx="4622801" cy="1193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defTabSz="584200">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p>
          <a:p>
            <a:pPr defTabSz="584200">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r>
              <a:t>Life Principle #3</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gn="ctr" defTabSz="584200">
              <a:tabLst>
                <a:tab pos="3594100" algn="l"/>
              </a:tabLst>
              <a:defRPr b="1" i="1" spc="1281" sz="6100">
                <a:solidFill>
                  <a:srgbClr val="8A2820"/>
                </a:solidFill>
                <a:latin typeface="Georgia"/>
                <a:ea typeface="Georgia"/>
                <a:cs typeface="Georgia"/>
                <a:sym typeface="Georgia"/>
              </a:defRPr>
            </a:pPr>
            <a:r>
              <a:t>Faith</a:t>
            </a:r>
          </a:p>
          <a:p>
            <a:pPr marL="44703" indent="364947" algn="ctr" defTabSz="584200">
              <a:tabLst>
                <a:tab pos="3594100" algn="l"/>
              </a:tabLst>
              <a:defRPr i="1" sz="4300">
                <a:latin typeface="Georgia"/>
                <a:ea typeface="Georgia"/>
                <a:cs typeface="Georgia"/>
                <a:sym typeface="Georgia"/>
              </a:defRPr>
            </a:pPr>
            <a:r>
              <a:t>Acquire God’s view of marriage </a:t>
            </a:r>
          </a:p>
          <a:p>
            <a:pPr marL="44703" indent="364947" algn="ctr" defTabSz="584200">
              <a:spcBef>
                <a:spcPts val="1300"/>
              </a:spcBef>
              <a:tabLst>
                <a:tab pos="3594100" algn="l"/>
              </a:tabLst>
              <a:defRPr i="1" sz="4300">
                <a:latin typeface="Georgia"/>
                <a:ea typeface="Georgia"/>
                <a:cs typeface="Georgia"/>
                <a:sym typeface="Georgia"/>
              </a:defRPr>
            </a:pPr>
            <a:r>
              <a:t>(Sessions 1-4)</a:t>
            </a:r>
          </a:p>
          <a:p>
            <a:pPr marL="44703" indent="364947" algn="ctr" defTabSz="584200">
              <a:tabLst>
                <a:tab pos="3594100" algn="l"/>
              </a:tabLst>
              <a:defRPr b="1" i="1" spc="1281" sz="6100">
                <a:solidFill>
                  <a:srgbClr val="8A2820"/>
                </a:solidFill>
                <a:latin typeface="Georgia"/>
                <a:ea typeface="Georgia"/>
                <a:cs typeface="Georgia"/>
                <a:sym typeface="Georgia"/>
              </a:defRPr>
            </a:pPr>
            <a:r>
              <a:t>Forgiveness</a:t>
            </a:r>
          </a:p>
          <a:p>
            <a:pPr marL="44703" indent="364947" algn="ctr" defTabSz="584200">
              <a:tabLst>
                <a:tab pos="3594100" algn="l"/>
              </a:tabLst>
              <a:defRPr i="1" sz="4300">
                <a:latin typeface="Georgia"/>
                <a:ea typeface="Georgia"/>
                <a:cs typeface="Georgia"/>
                <a:sym typeface="Georgia"/>
              </a:defRPr>
            </a:pPr>
            <a:r>
              <a:t>Recover from marital setbacks </a:t>
            </a:r>
          </a:p>
          <a:p>
            <a:pPr marL="44703" indent="364947" algn="ctr" defTabSz="584200">
              <a:spcBef>
                <a:spcPts val="1300"/>
              </a:spcBef>
              <a:tabLst>
                <a:tab pos="3594100" algn="l"/>
              </a:tabLst>
              <a:defRPr i="1" sz="4300">
                <a:latin typeface="Georgia"/>
                <a:ea typeface="Georgia"/>
                <a:cs typeface="Georgia"/>
                <a:sym typeface="Georgia"/>
              </a:defRPr>
            </a:pPr>
            <a:r>
              <a:t>(Sessions 5-7)</a:t>
            </a:r>
          </a:p>
          <a:p>
            <a:pPr marL="44703" indent="364947" algn="ctr" defTabSz="584200">
              <a:tabLst>
                <a:tab pos="3594100" algn="l"/>
              </a:tabLst>
              <a:defRPr b="1" i="1" spc="1281" sz="6100">
                <a:solidFill>
                  <a:srgbClr val="8A2820"/>
                </a:solidFill>
                <a:latin typeface="Georgia"/>
                <a:ea typeface="Georgia"/>
                <a:cs typeface="Georgia"/>
                <a:sym typeface="Georgia"/>
              </a:defRPr>
            </a:pPr>
            <a:r>
              <a:t>Friendship</a:t>
            </a:r>
          </a:p>
          <a:p>
            <a:pPr marL="44703" indent="364947" algn="ctr" defTabSz="584200">
              <a:tabLst>
                <a:tab pos="3594100" algn="l"/>
              </a:tabLst>
              <a:defRPr i="1" sz="4300">
                <a:latin typeface="Georgia"/>
                <a:ea typeface="Georgia"/>
                <a:cs typeface="Georgia"/>
                <a:sym typeface="Georgia"/>
              </a:defRPr>
            </a:pPr>
            <a:r>
              <a:t>Obtain a great marriage </a:t>
            </a:r>
          </a:p>
          <a:p>
            <a:pPr marL="44703" indent="364947" algn="ctr" defTabSz="584200">
              <a:tabLst>
                <a:tab pos="3594100" algn="l"/>
              </a:tabLst>
              <a:defRPr i="1" sz="4300">
                <a:latin typeface="Georgia"/>
                <a:ea typeface="Georgia"/>
                <a:cs typeface="Georgia"/>
                <a:sym typeface="Georgia"/>
              </a:defRPr>
            </a:pPr>
            <a:r>
              <a:t>(Sessions 8-10)</a:t>
            </a:r>
          </a:p>
        </p:txBody>
      </p:sp>
      <p:sp>
        <p:nvSpPr>
          <p:cNvPr id="93"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584200">
              <a:lnSpc>
                <a:spcPts val="4800"/>
              </a:lnSpc>
              <a:tabLst>
                <a:tab pos="1219200" algn="l"/>
              </a:tabLst>
              <a:defRPr sz="4000">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94" name="Overview"/>
          <p:cNvSpPr txBox="1"/>
          <p:nvPr/>
        </p:nvSpPr>
        <p:spPr>
          <a:xfrm>
            <a:off x="1519472" y="91113"/>
            <a:ext cx="3274315" cy="9946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lnSpc>
                <a:spcPts val="7200"/>
              </a:lnSpc>
              <a:spcBef>
                <a:spcPts val="300"/>
              </a:spcBef>
              <a:tabLst>
                <a:tab pos="1219200" algn="l"/>
              </a:tabLst>
              <a:defRPr sz="6000">
                <a:latin typeface="+mn-lt"/>
                <a:ea typeface="+mn-ea"/>
                <a:cs typeface="+mn-cs"/>
                <a:sym typeface="Helvetica Neue"/>
              </a:defRPr>
            </a:lvl1pPr>
          </a:lstStyle>
          <a:p>
            <a:pPr/>
            <a:r>
              <a:t>Overview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92"/>
                                        </p:tgtEl>
                                        <p:attrNameLst>
                                          <p:attrName>style.visibility</p:attrName>
                                        </p:attrNameLst>
                                      </p:cBhvr>
                                      <p:to>
                                        <p:strVal val="visible"/>
                                      </p:to>
                                    </p:set>
                                    <p:animEffect filter="wipe(up)" transition="in">
                                      <p:cBhvr>
                                        <p:cTn id="7" dur="2000"/>
                                        <p:tgtEl>
                                          <p:spTgt spid="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2"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8"/>
        </a:solidFill>
      </p:bgPr>
    </p:bg>
    <p:spTree>
      <p:nvGrpSpPr>
        <p:cNvPr id="1" name=""/>
        <p:cNvGrpSpPr/>
        <p:nvPr/>
      </p:nvGrpSpPr>
      <p:grpSpPr>
        <a:xfrm>
          <a:off x="0" y="0"/>
          <a:ext cx="0" cy="0"/>
          <a:chOff x="0" y="0"/>
          <a:chExt cx="0" cy="0"/>
        </a:xfrm>
      </p:grpSpPr>
      <p:pic>
        <p:nvPicPr>
          <p:cNvPr id="98" name="pasted111.pdf" descr="pasted111.pdf"/>
          <p:cNvPicPr>
            <a:picLocks noChangeAspect="1"/>
          </p:cNvPicPr>
          <p:nvPr/>
        </p:nvPicPr>
        <p:blipFill>
          <a:blip r:embed="rId3">
            <a:extLst/>
          </a:blip>
          <a:srcRect l="17387" t="1534" r="11989" b="0"/>
          <a:stretch>
            <a:fillRect/>
          </a:stretch>
        </p:blipFill>
        <p:spPr>
          <a:xfrm>
            <a:off x="-50173" y="-241957"/>
            <a:ext cx="13448382" cy="10210955"/>
          </a:xfrm>
          <a:prstGeom prst="rect">
            <a:avLst/>
          </a:prstGeom>
          <a:ln w="12700">
            <a:miter lim="400000"/>
          </a:ln>
        </p:spPr>
      </p:pic>
      <p:sp>
        <p:nvSpPr>
          <p:cNvPr id="99" name="以 弗 所 書 5:22"/>
          <p:cNvSpPr/>
          <p:nvPr/>
        </p:nvSpPr>
        <p:spPr>
          <a:xfrm>
            <a:off x="1282700" y="5981700"/>
            <a:ext cx="3238500" cy="482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lnSpc>
                <a:spcPts val="2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2200">
                <a:solidFill>
                  <a:srgbClr val="DCDEE0"/>
                </a:solidFill>
                <a:latin typeface="Georgia"/>
                <a:ea typeface="Georgia"/>
                <a:cs typeface="Georgia"/>
                <a:sym typeface="Georgia"/>
              </a:defRPr>
            </a:lvl1pPr>
          </a:lstStyle>
          <a:p>
            <a:pPr/>
            <a:r>
              <a:t>以 弗 所 書 5:22 </a:t>
            </a:r>
          </a:p>
        </p:txBody>
      </p:sp>
      <p:sp>
        <p:nvSpPr>
          <p:cNvPr id="100" name="你們作丈夫的、…"/>
          <p:cNvSpPr/>
          <p:nvPr/>
        </p:nvSpPr>
        <p:spPr>
          <a:xfrm>
            <a:off x="7835900" y="1638300"/>
            <a:ext cx="4352033" cy="161043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defTabSz="584200">
              <a:lnSpc>
                <a:spcPts val="4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latin typeface="Georgia"/>
                <a:ea typeface="Georgia"/>
                <a:cs typeface="Georgia"/>
                <a:sym typeface="Georgia"/>
              </a:defRPr>
            </a:pPr>
            <a:r>
              <a:t>你們作丈夫的、</a:t>
            </a:r>
          </a:p>
          <a:p>
            <a:pPr defTabSz="584200">
              <a:lnSpc>
                <a:spcPts val="4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latin typeface="Georgia"/>
                <a:ea typeface="Georgia"/>
                <a:cs typeface="Georgia"/>
                <a:sym typeface="Georgia"/>
              </a:defRPr>
            </a:pPr>
            <a:r>
              <a:t>要愛你們的妻子</a:t>
            </a:r>
          </a:p>
        </p:txBody>
      </p:sp>
      <p:grpSp>
        <p:nvGrpSpPr>
          <p:cNvPr id="103" name="Group"/>
          <p:cNvGrpSpPr/>
          <p:nvPr/>
        </p:nvGrpSpPr>
        <p:grpSpPr>
          <a:xfrm>
            <a:off x="5867400" y="3073400"/>
            <a:ext cx="8229600" cy="1626548"/>
            <a:chOff x="0" y="0"/>
            <a:chExt cx="8229600" cy="1626547"/>
          </a:xfrm>
        </p:grpSpPr>
        <p:sp>
          <p:nvSpPr>
            <p:cNvPr id="101" name="你們作妻子的、…"/>
            <p:cNvSpPr/>
            <p:nvPr/>
          </p:nvSpPr>
          <p:spPr>
            <a:xfrm>
              <a:off x="0" y="63500"/>
              <a:ext cx="8229600" cy="15630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ctr" defTabSz="584200">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255000" algn="l"/>
                </a:tabLst>
                <a:defRPr b="1" spc="858" sz="4600">
                  <a:latin typeface="Georgia"/>
                  <a:ea typeface="Georgia"/>
                  <a:cs typeface="Georgia"/>
                  <a:sym typeface="Georgia"/>
                </a:defRPr>
              </a:pPr>
              <a:r>
                <a:t>你們作妻子的、</a:t>
              </a:r>
            </a:p>
            <a:p>
              <a:pPr algn="ctr" defTabSz="584200">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255000" algn="l"/>
                </a:tabLst>
                <a:defRPr b="1" spc="858" sz="4600">
                  <a:latin typeface="Georgia"/>
                  <a:ea typeface="Georgia"/>
                  <a:cs typeface="Georgia"/>
                  <a:sym typeface="Georgia"/>
                </a:defRPr>
              </a:pPr>
              <a:r>
                <a:t>當順服自己的丈夫．</a:t>
              </a:r>
            </a:p>
          </p:txBody>
        </p:sp>
        <p:sp>
          <p:nvSpPr>
            <p:cNvPr id="102" name="Line"/>
            <p:cNvSpPr/>
            <p:nvPr/>
          </p:nvSpPr>
          <p:spPr>
            <a:xfrm>
              <a:off x="1701800" y="0"/>
              <a:ext cx="4826000" cy="63500"/>
            </a:xfrm>
            <a:prstGeom prst="line">
              <a:avLst/>
            </a:prstGeom>
            <a:noFill/>
            <a:ln w="25400" cap="flat">
              <a:solidFill>
                <a:srgbClr val="444444"/>
              </a:solidFill>
              <a:prstDash val="solid"/>
              <a:miter lim="400000"/>
            </a:ln>
            <a:effectLst/>
          </p:spPr>
          <p:txBody>
            <a:bodyPr wrap="square" lIns="0" tIns="0" rIns="0" bIns="0" numCol="1" anchor="t">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00"/>
                                        </p:tgtEl>
                                        <p:attrNameLst>
                                          <p:attrName>style.visibility</p:attrName>
                                        </p:attrNameLst>
                                      </p:cBhvr>
                                      <p:to>
                                        <p:strVal val="visible"/>
                                      </p:to>
                                    </p:set>
                                    <p:animEffect filter="dissolve" transition="in">
                                      <p:cBhvr>
                                        <p:cTn id="7" dur="2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103"/>
                                        </p:tgtEl>
                                        <p:attrNameLst>
                                          <p:attrName>style.visibility</p:attrName>
                                        </p:attrNameLst>
                                      </p:cBhvr>
                                      <p:to>
                                        <p:strVal val="visible"/>
                                      </p:to>
                                    </p:set>
                                    <p:animEffect filter="dissolve" transition="in">
                                      <p:cBhvr>
                                        <p:cTn id="12" dur="2500"/>
                                        <p:tgtEl>
                                          <p:spTgt spid="1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3" grpId="2"/>
      <p:bldP build="whole" bldLvl="1" animBg="1" rev="0" advAuto="0" spid="100"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7" name="Circlegd.gif" descr="Circlegd.gif"/>
          <p:cNvPicPr>
            <a:picLocks noChangeAspect="1"/>
          </p:cNvPicPr>
          <p:nvPr/>
        </p:nvPicPr>
        <p:blipFill>
          <a:blip r:embed="rId3">
            <a:extLst/>
          </a:blip>
          <a:stretch>
            <a:fillRect/>
          </a:stretch>
        </p:blipFill>
        <p:spPr>
          <a:xfrm>
            <a:off x="7437258" y="654727"/>
            <a:ext cx="4867043" cy="3041903"/>
          </a:xfrm>
          <a:prstGeom prst="rect">
            <a:avLst/>
          </a:prstGeom>
          <a:ln w="12700">
            <a:miter lim="400000"/>
          </a:ln>
        </p:spPr>
      </p:pic>
      <p:pic>
        <p:nvPicPr>
          <p:cNvPr id="108" name="pasted3.pdf" descr="pasted3.pdf"/>
          <p:cNvPicPr>
            <a:picLocks noChangeAspect="1"/>
          </p:cNvPicPr>
          <p:nvPr/>
        </p:nvPicPr>
        <p:blipFill>
          <a:blip r:embed="rId4">
            <a:extLst/>
          </a:blip>
          <a:stretch>
            <a:fillRect/>
          </a:stretch>
        </p:blipFill>
        <p:spPr>
          <a:xfrm>
            <a:off x="9583558" y="819827"/>
            <a:ext cx="1790701" cy="2686051"/>
          </a:xfrm>
          <a:prstGeom prst="rect">
            <a:avLst/>
          </a:prstGeom>
          <a:ln w="12700">
            <a:miter lim="400000"/>
          </a:ln>
        </p:spPr>
      </p:pic>
      <p:pic>
        <p:nvPicPr>
          <p:cNvPr id="109" name="pasted4.pdf" descr="pasted4.pdf"/>
          <p:cNvPicPr>
            <a:picLocks noChangeAspect="1"/>
          </p:cNvPicPr>
          <p:nvPr/>
        </p:nvPicPr>
        <p:blipFill>
          <a:blip r:embed="rId5">
            <a:extLst/>
          </a:blip>
          <a:stretch>
            <a:fillRect/>
          </a:stretch>
        </p:blipFill>
        <p:spPr>
          <a:xfrm>
            <a:off x="7322958" y="1772327"/>
            <a:ext cx="3137411" cy="809123"/>
          </a:xfrm>
          <a:prstGeom prst="rect">
            <a:avLst/>
          </a:prstGeom>
          <a:ln w="12700">
            <a:miter lim="400000"/>
          </a:ln>
        </p:spPr>
      </p:pic>
      <p:sp>
        <p:nvSpPr>
          <p:cNvPr id="110" name="美滿婚姻…"/>
          <p:cNvSpPr/>
          <p:nvPr/>
        </p:nvSpPr>
        <p:spPr>
          <a:xfrm>
            <a:off x="1785758" y="413427"/>
            <a:ext cx="6578601" cy="4064001"/>
          </a:xfrm>
          <a:prstGeom prst="rect">
            <a:avLst/>
          </a:prstGeom>
          <a:ln w="12700">
            <a:miter lim="400000"/>
          </a:ln>
          <a:effectLst>
            <a:outerShdw sx="100000" sy="100000" kx="0" ky="0" algn="b" rotWithShape="0" blurRad="50800" dist="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defTabSz="584200">
              <a:lnSpc>
                <a:spcPts val="12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latin typeface="AppleMyungjo"/>
                <a:ea typeface="AppleMyungjo"/>
                <a:cs typeface="AppleMyungjo"/>
                <a:sym typeface="AppleMyungjo"/>
              </a:defRPr>
            </a:pPr>
            <a:r>
              <a:t>美滿婚姻</a:t>
            </a:r>
          </a:p>
          <a:p>
            <a: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latin typeface="AppleMyungjo"/>
                <a:ea typeface="AppleMyungjo"/>
                <a:cs typeface="AppleMyungjo"/>
                <a:sym typeface="AppleMyungjo"/>
              </a:defRPr>
            </a:pPr>
            <a:r>
              <a:t>	之三個</a:t>
            </a:r>
          </a:p>
          <a:p>
            <a:pPr defTabSz="584200">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latin typeface="AppleMyungjo"/>
                <a:ea typeface="AppleMyungjo"/>
                <a:cs typeface="AppleMyungjo"/>
                <a:sym typeface="AppleMyungjo"/>
              </a:defRPr>
            </a:pPr>
            <a:r>
              <a:t>		生命的原則</a:t>
            </a:r>
          </a:p>
        </p:txBody>
      </p:sp>
      <p:grpSp>
        <p:nvGrpSpPr>
          <p:cNvPr id="114" name="Group"/>
          <p:cNvGrpSpPr/>
          <p:nvPr/>
        </p:nvGrpSpPr>
        <p:grpSpPr>
          <a:xfrm>
            <a:off x="3424058" y="1721527"/>
            <a:ext cx="8364523" cy="6223001"/>
            <a:chOff x="0" y="0"/>
            <a:chExt cx="8364521" cy="6223000"/>
          </a:xfrm>
        </p:grpSpPr>
        <p:pic>
          <p:nvPicPr>
            <p:cNvPr id="111" name="pasted6.pdf" descr="pasted6.pdf"/>
            <p:cNvPicPr>
              <a:picLocks noChangeAspect="1"/>
            </p:cNvPicPr>
            <p:nvPr/>
          </p:nvPicPr>
          <p:blipFill>
            <a:blip r:embed="rId6">
              <a:extLst/>
            </a:blip>
            <a:stretch>
              <a:fillRect/>
            </a:stretch>
          </p:blipFill>
          <p:spPr>
            <a:xfrm>
              <a:off x="6896100" y="0"/>
              <a:ext cx="774701" cy="774701"/>
            </a:xfrm>
            <a:prstGeom prst="rect">
              <a:avLst/>
            </a:prstGeom>
            <a:ln w="12700" cap="flat">
              <a:noFill/>
              <a:miter lim="400000"/>
            </a:ln>
            <a:effectLst/>
          </p:spPr>
        </p:pic>
        <p:pic>
          <p:nvPicPr>
            <p:cNvPr id="112" name="pasted6.pdf" descr="pasted6.pdf"/>
            <p:cNvPicPr>
              <a:picLocks noChangeAspect="1"/>
            </p:cNvPicPr>
            <p:nvPr/>
          </p:nvPicPr>
          <p:blipFill>
            <a:blip r:embed="rId6">
              <a:extLst/>
            </a:blip>
            <a:stretch>
              <a:fillRect/>
            </a:stretch>
          </p:blipFill>
          <p:spPr>
            <a:xfrm>
              <a:off x="0" y="4927600"/>
              <a:ext cx="774701" cy="774701"/>
            </a:xfrm>
            <a:prstGeom prst="rect">
              <a:avLst/>
            </a:prstGeom>
            <a:ln w="12700" cap="flat">
              <a:noFill/>
              <a:miter lim="400000"/>
            </a:ln>
            <a:effectLst/>
          </p:spPr>
        </p:pic>
        <p:sp>
          <p:nvSpPr>
            <p:cNvPr id="113" name="謙卑的順服"/>
            <p:cNvSpPr/>
            <p:nvPr/>
          </p:nvSpPr>
          <p:spPr>
            <a:xfrm>
              <a:off x="1435100" y="4813300"/>
              <a:ext cx="6929422" cy="1409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8800"/>
                </a:lnSpc>
                <a:spcBef>
                  <a:spcPts val="800"/>
                </a:spcBef>
                <a:defRPr b="1" spc="3332" sz="7400">
                  <a:latin typeface="Georgia"/>
                  <a:ea typeface="Georgia"/>
                  <a:cs typeface="Georgia"/>
                  <a:sym typeface="Georgia"/>
                </a:defRPr>
              </a:lvl1pPr>
            </a:lstStyle>
            <a:p>
              <a:pPr/>
              <a:r>
                <a:t>謙卑的順服</a:t>
              </a:r>
            </a:p>
          </p:txBody>
        </p:sp>
      </p:grpSp>
      <p:grpSp>
        <p:nvGrpSpPr>
          <p:cNvPr id="118" name="Group"/>
          <p:cNvGrpSpPr/>
          <p:nvPr/>
        </p:nvGrpSpPr>
        <p:grpSpPr>
          <a:xfrm>
            <a:off x="3322458" y="1772327"/>
            <a:ext cx="8478823" cy="4762501"/>
            <a:chOff x="0" y="0"/>
            <a:chExt cx="8478821" cy="4762500"/>
          </a:xfrm>
        </p:grpSpPr>
        <p:pic>
          <p:nvPicPr>
            <p:cNvPr id="115" name="pasted8.pdf" descr="pasted8.pdf"/>
            <p:cNvPicPr>
              <a:picLocks noChangeAspect="1"/>
            </p:cNvPicPr>
            <p:nvPr/>
          </p:nvPicPr>
          <p:blipFill>
            <a:blip r:embed="rId7">
              <a:extLst/>
            </a:blip>
            <a:stretch>
              <a:fillRect/>
            </a:stretch>
          </p:blipFill>
          <p:spPr>
            <a:xfrm>
              <a:off x="3797300" y="0"/>
              <a:ext cx="837184" cy="837184"/>
            </a:xfrm>
            <a:prstGeom prst="rect">
              <a:avLst/>
            </a:prstGeom>
            <a:ln w="12700" cap="flat">
              <a:noFill/>
              <a:miter lim="400000"/>
            </a:ln>
            <a:effectLst/>
          </p:spPr>
        </p:pic>
        <p:pic>
          <p:nvPicPr>
            <p:cNvPr id="116" name="pasted8.pdf" descr="pasted8.pdf"/>
            <p:cNvPicPr>
              <a:picLocks noChangeAspect="1"/>
            </p:cNvPicPr>
            <p:nvPr/>
          </p:nvPicPr>
          <p:blipFill>
            <a:blip r:embed="rId7">
              <a:extLst/>
            </a:blip>
            <a:stretch>
              <a:fillRect/>
            </a:stretch>
          </p:blipFill>
          <p:spPr>
            <a:xfrm>
              <a:off x="0" y="3479800"/>
              <a:ext cx="837184" cy="837184"/>
            </a:xfrm>
            <a:prstGeom prst="rect">
              <a:avLst/>
            </a:prstGeom>
            <a:ln w="12700" cap="flat">
              <a:noFill/>
              <a:miter lim="400000"/>
            </a:ln>
            <a:effectLst/>
          </p:spPr>
        </p:pic>
        <p:sp>
          <p:nvSpPr>
            <p:cNvPr id="117" name="無條件的愛"/>
            <p:cNvSpPr/>
            <p:nvPr/>
          </p:nvSpPr>
          <p:spPr>
            <a:xfrm>
              <a:off x="1549400" y="3352800"/>
              <a:ext cx="6929422" cy="1409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8800"/>
                </a:lnSpc>
                <a:spcBef>
                  <a:spcPts val="800"/>
                </a:spcBef>
                <a:defRPr b="1" spc="3332" sz="7400">
                  <a:latin typeface="Georgia"/>
                  <a:ea typeface="Georgia"/>
                  <a:cs typeface="Georgia"/>
                  <a:sym typeface="Georgia"/>
                </a:defRPr>
              </a:lvl1pPr>
            </a:lstStyle>
            <a:p>
              <a:pPr/>
              <a:r>
                <a:t>無條件的愛</a:t>
              </a:r>
            </a:p>
          </p:txBody>
        </p:sp>
      </p:grpSp>
      <p:grpSp>
        <p:nvGrpSpPr>
          <p:cNvPr id="122" name="Group"/>
          <p:cNvGrpSpPr/>
          <p:nvPr/>
        </p:nvGrpSpPr>
        <p:grpSpPr>
          <a:xfrm>
            <a:off x="3373258" y="489627"/>
            <a:ext cx="8415323" cy="8674101"/>
            <a:chOff x="0" y="0"/>
            <a:chExt cx="8415321" cy="8674100"/>
          </a:xfrm>
        </p:grpSpPr>
        <p:pic>
          <p:nvPicPr>
            <p:cNvPr id="119" name="pasted7.pdf" descr="pasted7.pdf"/>
            <p:cNvPicPr>
              <a:picLocks noChangeAspect="1"/>
            </p:cNvPicPr>
            <p:nvPr/>
          </p:nvPicPr>
          <p:blipFill>
            <a:blip r:embed="rId8">
              <a:extLst/>
            </a:blip>
            <a:stretch>
              <a:fillRect/>
            </a:stretch>
          </p:blipFill>
          <p:spPr>
            <a:xfrm>
              <a:off x="4914900" y="0"/>
              <a:ext cx="820929" cy="820929"/>
            </a:xfrm>
            <a:prstGeom prst="rect">
              <a:avLst/>
            </a:prstGeom>
            <a:ln w="12700" cap="flat">
              <a:noFill/>
              <a:miter lim="400000"/>
            </a:ln>
            <a:effectLst/>
          </p:spPr>
        </p:pic>
        <p:pic>
          <p:nvPicPr>
            <p:cNvPr id="120" name="pasted7.pdf" descr="pasted7.pdf"/>
            <p:cNvPicPr>
              <a:picLocks noChangeAspect="1"/>
            </p:cNvPicPr>
            <p:nvPr/>
          </p:nvPicPr>
          <p:blipFill>
            <a:blip r:embed="rId8">
              <a:extLst/>
            </a:blip>
            <a:stretch>
              <a:fillRect/>
            </a:stretch>
          </p:blipFill>
          <p:spPr>
            <a:xfrm>
              <a:off x="0" y="7429500"/>
              <a:ext cx="820929" cy="820929"/>
            </a:xfrm>
            <a:prstGeom prst="rect">
              <a:avLst/>
            </a:prstGeom>
            <a:ln w="12700" cap="flat">
              <a:noFill/>
              <a:miter lim="400000"/>
            </a:ln>
            <a:effectLst/>
          </p:spPr>
        </p:pic>
        <p:sp>
          <p:nvSpPr>
            <p:cNvPr id="121" name="永遠的合一"/>
            <p:cNvSpPr/>
            <p:nvPr/>
          </p:nvSpPr>
          <p:spPr>
            <a:xfrm>
              <a:off x="1485900" y="7264400"/>
              <a:ext cx="6929422" cy="1409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defTabSz="584200">
                <a:lnSpc>
                  <a:spcPts val="8800"/>
                </a:lnSpc>
                <a:spcBef>
                  <a:spcPts val="800"/>
                </a:spcBef>
                <a:defRPr b="1" spc="3332" sz="7400">
                  <a:latin typeface="Georgia"/>
                  <a:ea typeface="Georgia"/>
                  <a:cs typeface="Georgia"/>
                  <a:sym typeface="Georgia"/>
                </a:defRPr>
              </a:lvl1pPr>
            </a:lstStyle>
            <a:p>
              <a:pPr/>
              <a:r>
                <a:t>永遠的合一</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7" grpId="1" fill="hold">
                                  <p:stCondLst>
                                    <p:cond delay="0"/>
                                  </p:stCondLst>
                                  <p:iterate type="el" backwards="0">
                                    <p:tmAbs val="0"/>
                                  </p:iterate>
                                  <p:childTnLst>
                                    <p:set>
                                      <p:cBhvr>
                                        <p:cTn id="6" fill="hold"/>
                                        <p:tgtEl>
                                          <p:spTgt spid="118"/>
                                        </p:tgtEl>
                                        <p:attrNameLst>
                                          <p:attrName>style.visibility</p:attrName>
                                        </p:attrNameLst>
                                      </p:cBhvr>
                                      <p:to>
                                        <p:strVal val="visible"/>
                                      </p:to>
                                    </p:set>
                                    <p:anim calcmode="lin" valueType="num">
                                      <p:cBhvr>
                                        <p:cTn id="7" dur="1500" fill="hold"/>
                                        <p:tgtEl>
                                          <p:spTgt spid="118"/>
                                        </p:tgtEl>
                                        <p:attrNameLst>
                                          <p:attrName>ppt_x</p:attrName>
                                        </p:attrNameLst>
                                      </p:cBhvr>
                                      <p:tavLst>
                                        <p:tav tm="0">
                                          <p:val>
                                            <p:strVal val="0-#ppt_w/2"/>
                                          </p:val>
                                        </p:tav>
                                        <p:tav tm="100000">
                                          <p:val>
                                            <p:strVal val="#ppt_x"/>
                                          </p:val>
                                        </p:tav>
                                      </p:tavLst>
                                    </p:anim>
                                    <p:anim calcmode="lin" valueType="num">
                                      <p:cBhvr>
                                        <p:cTn id="8" dur="1500" fill="hold"/>
                                        <p:tgtEl>
                                          <p:spTgt spid="1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2" presetID="7" grpId="2" fill="hold">
                                  <p:stCondLst>
                                    <p:cond delay="0"/>
                                  </p:stCondLst>
                                  <p:iterate type="el" backwards="0">
                                    <p:tmAbs val="0"/>
                                  </p:iterate>
                                  <p:childTnLst>
                                    <p:set>
                                      <p:cBhvr>
                                        <p:cTn id="12" fill="hold"/>
                                        <p:tgtEl>
                                          <p:spTgt spid="114"/>
                                        </p:tgtEl>
                                        <p:attrNameLst>
                                          <p:attrName>style.visibility</p:attrName>
                                        </p:attrNameLst>
                                      </p:cBhvr>
                                      <p:to>
                                        <p:strVal val="visible"/>
                                      </p:to>
                                    </p:set>
                                    <p:anim calcmode="lin" valueType="num">
                                      <p:cBhvr>
                                        <p:cTn id="13" dur="1500" fill="hold"/>
                                        <p:tgtEl>
                                          <p:spTgt spid="114"/>
                                        </p:tgtEl>
                                        <p:attrNameLst>
                                          <p:attrName>ppt_x</p:attrName>
                                        </p:attrNameLst>
                                      </p:cBhvr>
                                      <p:tavLst>
                                        <p:tav tm="0">
                                          <p:val>
                                            <p:strVal val="1+#ppt_w/2"/>
                                          </p:val>
                                        </p:tav>
                                        <p:tav tm="100000">
                                          <p:val>
                                            <p:strVal val="#ppt_x"/>
                                          </p:val>
                                        </p:tav>
                                      </p:tavLst>
                                    </p:anim>
                                    <p:anim calcmode="lin" valueType="num">
                                      <p:cBhvr>
                                        <p:cTn id="14" dur="1500" fill="hold"/>
                                        <p:tgtEl>
                                          <p:spTgt spid="11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 presetID="7" grpId="3" fill="hold">
                                  <p:stCondLst>
                                    <p:cond delay="0"/>
                                  </p:stCondLst>
                                  <p:iterate type="el" backwards="0">
                                    <p:tmAbs val="0"/>
                                  </p:iterate>
                                  <p:childTnLst>
                                    <p:set>
                                      <p:cBhvr>
                                        <p:cTn id="18" fill="hold"/>
                                        <p:tgtEl>
                                          <p:spTgt spid="122"/>
                                        </p:tgtEl>
                                        <p:attrNameLst>
                                          <p:attrName>style.visibility</p:attrName>
                                        </p:attrNameLst>
                                      </p:cBhvr>
                                      <p:to>
                                        <p:strVal val="visible"/>
                                      </p:to>
                                    </p:set>
                                    <p:anim calcmode="lin" valueType="num">
                                      <p:cBhvr>
                                        <p:cTn id="19" dur="1500" fill="hold"/>
                                        <p:tgtEl>
                                          <p:spTgt spid="122"/>
                                        </p:tgtEl>
                                        <p:attrNameLst>
                                          <p:attrName>ppt_x</p:attrName>
                                        </p:attrNameLst>
                                      </p:cBhvr>
                                      <p:tavLst>
                                        <p:tav tm="0">
                                          <p:val>
                                            <p:strVal val="#ppt_x"/>
                                          </p:val>
                                        </p:tav>
                                        <p:tav tm="100000">
                                          <p:val>
                                            <p:strVal val="#ppt_x"/>
                                          </p:val>
                                        </p:tav>
                                      </p:tavLst>
                                    </p:anim>
                                    <p:anim calcmode="lin" valueType="num">
                                      <p:cBhvr>
                                        <p:cTn id="20" dur="1500" fill="hold"/>
                                        <p:tgtEl>
                                          <p:spTgt spid="1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8" grpId="1"/>
      <p:bldP build="whole" bldLvl="1" animBg="1" rev="0" advAuto="0" spid="122" grpId="3"/>
      <p:bldP build="whole" bldLvl="1" animBg="1" rev="0" advAuto="0" spid="114" grpId="2"/>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6" name="Rectangle"/>
          <p:cNvSpPr/>
          <p:nvPr/>
        </p:nvSpPr>
        <p:spPr>
          <a:xfrm>
            <a:off x="1945755" y="6448967"/>
            <a:ext cx="10519295" cy="2451101"/>
          </a:xfrm>
          <a:prstGeom prst="rect">
            <a:avLst/>
          </a:prstGeom>
          <a:solidFill>
            <a:srgbClr val="D3ECFF"/>
          </a:solidFill>
          <a:ln w="50800">
            <a:solidFill>
              <a:srgbClr val="011481"/>
            </a:solidFill>
            <a:miter lim="400000"/>
          </a:ln>
        </p:spPr>
        <p:txBody>
          <a:bodyPr lIns="38100" tIns="38100" rIns="38100" bIns="38100" anchor="ctr"/>
          <a:lstStyle/>
          <a:p>
            <a:pPr algn="ctr" defTabSz="584200">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latin typeface="+mn-lt"/>
                <a:ea typeface="+mn-ea"/>
                <a:cs typeface="+mn-cs"/>
                <a:sym typeface="Helvetica Neue"/>
              </a:defRPr>
            </a:pPr>
          </a:p>
        </p:txBody>
      </p:sp>
      <p:sp>
        <p:nvSpPr>
          <p:cNvPr id="127" name="二人成為一體…"/>
          <p:cNvSpPr/>
          <p:nvPr/>
        </p:nvSpPr>
        <p:spPr>
          <a:xfrm>
            <a:off x="1363402" y="6705600"/>
            <a:ext cx="11684001" cy="292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ct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734800" algn="l"/>
              </a:tabLst>
              <a:defRPr b="1" sz="8000">
                <a:latin typeface="Georgia"/>
                <a:ea typeface="Georgia"/>
                <a:cs typeface="Georgia"/>
                <a:sym typeface="Georgia"/>
              </a:defRPr>
            </a:pPr>
            <a:r>
              <a:t>二人成為一體 </a:t>
            </a:r>
            <a:endParaRPr sz="6000"/>
          </a:p>
          <a:p>
            <a:pPr algn="ctr" defTabSz="584200">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734800" algn="l"/>
              </a:tabLst>
              <a:defRPr b="1" sz="3000">
                <a:latin typeface="Georgia"/>
                <a:ea typeface="Georgia"/>
                <a:cs typeface="Georgia"/>
                <a:sym typeface="Georgia"/>
              </a:defRPr>
            </a:pPr>
            <a:r>
              <a:t>(以 弗 所 書 5:31-32)</a:t>
            </a:r>
            <a:endParaRPr sz="6000"/>
          </a:p>
        </p:txBody>
      </p:sp>
      <p:sp>
        <p:nvSpPr>
          <p:cNvPr id="128" name="婚姻的神秘"/>
          <p:cNvSpPr/>
          <p:nvPr/>
        </p:nvSpPr>
        <p:spPr>
          <a:xfrm>
            <a:off x="2144452" y="88900"/>
            <a:ext cx="10121901" cy="1333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0160000" algn="l"/>
              </a:tabLst>
              <a:defRPr sz="8000">
                <a:latin typeface="AppleGothic"/>
                <a:ea typeface="AppleGothic"/>
                <a:cs typeface="AppleGothic"/>
                <a:sym typeface="AppleGothic"/>
              </a:defRPr>
            </a:lvl1pPr>
          </a:lstStyle>
          <a:p>
            <a:pPr/>
            <a:r>
              <a:t>婚姻的神秘</a:t>
            </a:r>
          </a:p>
        </p:txBody>
      </p:sp>
      <p:pic>
        <p:nvPicPr>
          <p:cNvPr id="129" name="2-1.cht.gif" descr="2-1.cht.gif"/>
          <p:cNvPicPr>
            <a:picLocks noChangeAspect="1"/>
          </p:cNvPicPr>
          <p:nvPr/>
        </p:nvPicPr>
        <p:blipFill>
          <a:blip r:embed="rId3">
            <a:extLst/>
          </a:blip>
          <a:stretch>
            <a:fillRect/>
          </a:stretch>
        </p:blipFill>
        <p:spPr>
          <a:xfrm>
            <a:off x="2525452" y="1917700"/>
            <a:ext cx="9356853" cy="3722619"/>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6" presetID="23" grpId="1" fill="hold">
                                  <p:stCondLst>
                                    <p:cond delay="0"/>
                                  </p:stCondLst>
                                  <p:iterate type="el" backwards="0">
                                    <p:tmAbs val="0"/>
                                  </p:iterate>
                                  <p:childTnLst>
                                    <p:set>
                                      <p:cBhvr>
                                        <p:cTn id="6" fill="hold"/>
                                        <p:tgtEl>
                                          <p:spTgt spid="129"/>
                                        </p:tgtEl>
                                        <p:attrNameLst>
                                          <p:attrName>style.visibility</p:attrName>
                                        </p:attrNameLst>
                                      </p:cBhvr>
                                      <p:to>
                                        <p:strVal val="visible"/>
                                      </p:to>
                                    </p:set>
                                    <p:anim calcmode="lin" valueType="num">
                                      <p:cBhvr>
                                        <p:cTn id="7" dur="1000" fill="hold"/>
                                        <p:tgtEl>
                                          <p:spTgt spid="129"/>
                                        </p:tgtEl>
                                        <p:attrNameLst>
                                          <p:attrName>ppt_w</p:attrName>
                                        </p:attrNameLst>
                                      </p:cBhvr>
                                      <p:tavLst>
                                        <p:tav tm="0">
                                          <p:val>
                                            <p:fltVal val="0"/>
                                          </p:val>
                                        </p:tav>
                                        <p:tav tm="100000">
                                          <p:val>
                                            <p:strVal val="#ppt_w"/>
                                          </p:val>
                                        </p:tav>
                                      </p:tavLst>
                                    </p:anim>
                                    <p:anim calcmode="lin" valueType="num">
                                      <p:cBhvr>
                                        <p:cTn id="8" dur="1000" fill="hold"/>
                                        <p:tgtEl>
                                          <p:spTgt spid="1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9" grpId="1"/>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The two shall become one flesh.” (Ephesians 5:31)"/>
          <p:cNvSpPr txBox="1"/>
          <p:nvPr/>
        </p:nvSpPr>
        <p:spPr>
          <a:xfrm>
            <a:off x="1884329" y="8680450"/>
            <a:ext cx="10302942" cy="749300"/>
          </a:xfrm>
          <a:prstGeom prst="rect">
            <a:avLst/>
          </a:prstGeom>
          <a:ln w="63500">
            <a:solidFill>
              <a:schemeClr val="accent5">
                <a:hueOff val="-176146"/>
                <a:satOff val="3665"/>
                <a:lumOff val="-13986"/>
              </a:schemeClr>
            </a:solidFill>
            <a:miter lim="400000"/>
          </a:ln>
          <a:extLst>
            <a:ext uri="{C572A759-6A51-4108-AA02-DFA0A04FC94B}">
              <ma14:wrappingTextBoxFlag xmlns:ma14="http://schemas.microsoft.com/office/mac/drawingml/2011/main" val="1"/>
            </a:ext>
          </a:extLst>
        </p:spPr>
        <p:txBody>
          <a:bodyPr lIns="50800" tIns="50800" rIns="50800" bIns="50800">
            <a:spAutoFit/>
          </a:bodyPr>
          <a:lstStyle/>
          <a:p>
            <a:pPr marL="477113" algn="ctr" defTabSz="584200">
              <a:lnSpc>
                <a:spcPts val="4500"/>
              </a:lnSpc>
              <a:defRPr b="1" i="1" sz="3800">
                <a:solidFill>
                  <a:srgbClr val="941100"/>
                </a:solidFill>
                <a:latin typeface="Times New Roman"/>
                <a:ea typeface="Times New Roman"/>
                <a:cs typeface="Times New Roman"/>
                <a:sym typeface="Times New Roman"/>
              </a:defRPr>
            </a:pPr>
            <a:r>
              <a:t>The two shall become one flesh</a:t>
            </a:r>
            <a:r>
              <a:rPr b="0">
                <a:latin typeface="Helvetica"/>
                <a:ea typeface="Helvetica"/>
                <a:cs typeface="Helvetica"/>
                <a:sym typeface="Helvetica"/>
              </a:rPr>
              <a:t>.” </a:t>
            </a:r>
            <a:r>
              <a:rPr b="0" sz="3100">
                <a:latin typeface="Helvetica"/>
                <a:ea typeface="Helvetica"/>
                <a:cs typeface="Helvetica"/>
                <a:sym typeface="Helvetica"/>
              </a:rPr>
              <a:t>(Ephesians 5:31)</a:t>
            </a:r>
          </a:p>
        </p:txBody>
      </p:sp>
      <p:sp>
        <p:nvSpPr>
          <p:cNvPr id="134" name="Oneness is difficult to  understand…"/>
          <p:cNvSpPr txBox="1"/>
          <p:nvPr>
            <p:ph type="body" idx="1"/>
          </p:nvPr>
        </p:nvSpPr>
        <p:spPr>
          <a:xfrm>
            <a:off x="1754770" y="2597150"/>
            <a:ext cx="10160001" cy="6032500"/>
          </a:xfrm>
          <a:prstGeom prst="rect">
            <a:avLst/>
          </a:prstGeom>
        </p:spPr>
        <p:txBody>
          <a:bodyPr/>
          <a:lstStyle/>
          <a:p>
            <a:pPr marL="342850" indent="-342850">
              <a:lnSpc>
                <a:spcPts val="4400"/>
              </a:lnSpc>
              <a:spcBef>
                <a:spcPts val="2600"/>
              </a:spcBef>
              <a:tabLst>
                <a:tab pos="800100" algn="l"/>
              </a:tabLst>
              <a:defRPr b="1" sz="3700">
                <a:latin typeface="+mn-lt"/>
                <a:ea typeface="+mn-ea"/>
                <a:cs typeface="+mn-cs"/>
                <a:sym typeface="Helvetica Neue"/>
              </a:defRPr>
            </a:pPr>
            <a:r>
              <a:t>Oneness is difficult to  understand</a:t>
            </a:r>
          </a:p>
          <a:p>
            <a:pPr marL="342850" indent="-342850">
              <a:lnSpc>
                <a:spcPts val="4400"/>
              </a:lnSpc>
              <a:spcBef>
                <a:spcPts val="2600"/>
              </a:spcBef>
              <a:tabLst>
                <a:tab pos="800100" algn="l"/>
              </a:tabLst>
              <a:defRPr b="1" sz="3700">
                <a:latin typeface="+mn-lt"/>
                <a:ea typeface="+mn-ea"/>
                <a:cs typeface="+mn-cs"/>
                <a:sym typeface="Helvetica Neue"/>
              </a:defRPr>
            </a:pPr>
            <a:r>
              <a:t>Oneness is revealed in marriage &amp; redemption</a:t>
            </a:r>
          </a:p>
          <a:p>
            <a:pPr marL="342850" indent="-342850">
              <a:lnSpc>
                <a:spcPts val="4400"/>
              </a:lnSpc>
              <a:spcBef>
                <a:spcPts val="2600"/>
              </a:spcBef>
              <a:tabLst>
                <a:tab pos="800100" algn="l"/>
              </a:tabLst>
              <a:defRPr b="1" sz="3700">
                <a:latin typeface="+mn-lt"/>
                <a:ea typeface="+mn-ea"/>
                <a:cs typeface="+mn-cs"/>
                <a:sym typeface="Helvetica Neue"/>
              </a:defRPr>
            </a:pPr>
            <a:r>
              <a:t>Oneness brings amazing transformation</a:t>
            </a:r>
          </a:p>
          <a:p>
            <a:pPr marL="342850" indent="-342850">
              <a:lnSpc>
                <a:spcPts val="4400"/>
              </a:lnSpc>
              <a:spcBef>
                <a:spcPts val="2600"/>
              </a:spcBef>
              <a:tabLst>
                <a:tab pos="800100" algn="l"/>
              </a:tabLst>
              <a:defRPr b="1" sz="3700">
                <a:latin typeface="+mn-lt"/>
                <a:ea typeface="+mn-ea"/>
                <a:cs typeface="+mn-cs"/>
                <a:sym typeface="Helvetica Neue"/>
              </a:defRPr>
            </a:pPr>
            <a:r>
              <a:t>Oneness is proclaimed by God</a:t>
            </a:r>
          </a:p>
        </p:txBody>
      </p:sp>
      <p:pic>
        <p:nvPicPr>
          <p:cNvPr id="135" name="pasted.pdf" descr="pasted.pdf"/>
          <p:cNvPicPr>
            <a:picLocks noChangeAspect="1"/>
          </p:cNvPicPr>
          <p:nvPr/>
        </p:nvPicPr>
        <p:blipFill>
          <a:blip r:embed="rId3">
            <a:extLst/>
          </a:blip>
          <a:stretch>
            <a:fillRect/>
          </a:stretch>
        </p:blipFill>
        <p:spPr>
          <a:xfrm>
            <a:off x="3327400" y="304800"/>
            <a:ext cx="6305910" cy="25908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33"/>
                                        </p:tgtEl>
                                        <p:attrNameLst>
                                          <p:attrName>style.visibility</p:attrName>
                                        </p:attrNameLst>
                                      </p:cBhvr>
                                      <p:to>
                                        <p:strVal val="visible"/>
                                      </p:to>
                                    </p:set>
                                    <p:anim calcmode="lin" valueType="num">
                                      <p:cBhvr>
                                        <p:cTn id="7" dur="1000" fill="hold"/>
                                        <p:tgtEl>
                                          <p:spTgt spid="133"/>
                                        </p:tgtEl>
                                        <p:attrNameLst>
                                          <p:attrName>ppt_w</p:attrName>
                                        </p:attrNameLst>
                                      </p:cBhvr>
                                      <p:tavLst>
                                        <p:tav tm="0" fmla="#ppt_w*sin(2.5*pi*$)">
                                          <p:val>
                                            <p:fltVal val="0"/>
                                          </p:val>
                                        </p:tav>
                                        <p:tav tm="100000">
                                          <p:val>
                                            <p:fltVal val="1"/>
                                          </p:val>
                                        </p:tav>
                                      </p:tavLst>
                                    </p:anim>
                                    <p:anim calcmode="lin" valueType="num">
                                      <p:cBhvr>
                                        <p:cTn id="8" dur="1000" fill="hold"/>
                                        <p:tgtEl>
                                          <p:spTgt spid="1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3"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Circle"/>
          <p:cNvSpPr/>
          <p:nvPr/>
        </p:nvSpPr>
        <p:spPr>
          <a:xfrm>
            <a:off x="5518163" y="1397000"/>
            <a:ext cx="5753101" cy="5753100"/>
          </a:xfrm>
          <a:prstGeom prst="ellipse">
            <a:avLst/>
          </a:prstGeom>
          <a:solidFill>
            <a:srgbClr val="F8FFFE"/>
          </a:solidFill>
          <a:ln w="25400">
            <a:miter lim="400000"/>
          </a:ln>
          <a:effectLst>
            <a:outerShdw sx="100000" sy="100000" kx="0" ky="0" algn="b" rotWithShape="0" blurRad="88900" dist="76200" dir="2700000">
              <a:srgbClr val="6B33F7">
                <a:alpha val="75000"/>
              </a:srgbClr>
            </a:outerShdw>
          </a:effectLst>
        </p:spPr>
        <p:txBody>
          <a:bodyPr lIns="38100" tIns="38100" rIns="38100" bIns="38100" anchor="ctr"/>
          <a:lstStyle/>
          <a:p>
            <a:pPr algn="ctr" defTabSz="584200">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latin typeface="+mn-lt"/>
                <a:ea typeface="+mn-ea"/>
                <a:cs typeface="+mn-cs"/>
                <a:sym typeface="Helvetica Neue"/>
              </a:defRPr>
            </a:pPr>
          </a:p>
        </p:txBody>
      </p:sp>
      <p:pic>
        <p:nvPicPr>
          <p:cNvPr id="140" name="pasted10.pdf" descr="pasted10.pdf"/>
          <p:cNvPicPr>
            <a:picLocks noChangeAspect="1"/>
          </p:cNvPicPr>
          <p:nvPr/>
        </p:nvPicPr>
        <p:blipFill>
          <a:blip r:embed="rId3">
            <a:extLst/>
          </a:blip>
          <a:stretch>
            <a:fillRect/>
          </a:stretch>
        </p:blipFill>
        <p:spPr>
          <a:xfrm>
            <a:off x="5861063" y="1930400"/>
            <a:ext cx="5288360" cy="4686301"/>
          </a:xfrm>
          <a:prstGeom prst="rect">
            <a:avLst/>
          </a:prstGeom>
          <a:ln w="12700">
            <a:miter lim="400000"/>
          </a:ln>
        </p:spPr>
      </p:pic>
      <p:sp>
        <p:nvSpPr>
          <p:cNvPr id="141" name="Force"/>
          <p:cNvSpPr txBox="1"/>
          <p:nvPr/>
        </p:nvSpPr>
        <p:spPr>
          <a:xfrm>
            <a:off x="4699000" y="6032500"/>
            <a:ext cx="1638328" cy="736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lvl="1" indent="0" defTabSz="584200">
              <a:lnSpc>
                <a:spcPts val="5200"/>
              </a:lnSpc>
              <a:spcBef>
                <a:spcPts val="3700"/>
              </a:spcBef>
              <a:buClr>
                <a:srgbClr val="39575F"/>
              </a:buClr>
              <a:tabLst>
                <a:tab pos="635000" algn="l"/>
              </a:tabLst>
              <a:defRPr b="1" sz="4400">
                <a:solidFill>
                  <a:srgbClr val="B3363D"/>
                </a:solidFill>
                <a:latin typeface="Marker Felt"/>
                <a:ea typeface="Marker Felt"/>
                <a:cs typeface="Marker Felt"/>
                <a:sym typeface="Marker Felt"/>
              </a:defRPr>
            </a:pPr>
            <a:r>
              <a:t>Force</a:t>
            </a:r>
          </a:p>
        </p:txBody>
      </p:sp>
      <p:sp>
        <p:nvSpPr>
          <p:cNvPr id="142" name="The Whole…"/>
          <p:cNvSpPr txBox="1"/>
          <p:nvPr>
            <p:ph type="body" idx="1"/>
          </p:nvPr>
        </p:nvSpPr>
        <p:spPr>
          <a:xfrm>
            <a:off x="1612900" y="1860550"/>
            <a:ext cx="10160000" cy="6032500"/>
          </a:xfrm>
          <a:prstGeom prst="rect">
            <a:avLst/>
          </a:prstGeom>
        </p:spPr>
        <p:txBody>
          <a:bodyPr/>
          <a:lstStyle/>
          <a:p>
            <a:pPr marL="223141" indent="-223141">
              <a:lnSpc>
                <a:spcPts val="5200"/>
              </a:lnSpc>
              <a:tabLst>
                <a:tab pos="635000" algn="l"/>
              </a:tabLst>
              <a:defRPr b="1" sz="4400">
                <a:latin typeface="Marker Felt"/>
                <a:ea typeface="Marker Felt"/>
                <a:cs typeface="Marker Felt"/>
                <a:sym typeface="Marker Felt"/>
              </a:defRPr>
            </a:pPr>
            <a:r>
              <a:t>The </a:t>
            </a:r>
            <a:r>
              <a:t>Whole</a:t>
            </a:r>
            <a:r>
              <a:t> </a:t>
            </a:r>
          </a:p>
          <a:p>
            <a:pPr marL="223141" indent="-223141">
              <a:lnSpc>
                <a:spcPts val="5200"/>
              </a:lnSpc>
              <a:tabLst>
                <a:tab pos="635000" algn="l"/>
              </a:tabLst>
              <a:defRPr b="1" sz="4400">
                <a:latin typeface="Marker Felt"/>
                <a:ea typeface="Marker Felt"/>
                <a:cs typeface="Marker Felt"/>
                <a:sym typeface="Marker Felt"/>
              </a:defRPr>
            </a:pPr>
            <a:r>
              <a:t>The Parts</a:t>
            </a:r>
          </a:p>
          <a:p>
            <a:pPr lvl="1" marL="671566" indent="-366766">
              <a:lnSpc>
                <a:spcPts val="4300"/>
              </a:lnSpc>
              <a:spcBef>
                <a:spcPts val="3300"/>
              </a:spcBef>
              <a:buSzPct val="56543"/>
              <a:buBlip>
                <a:blip r:embed="rId4"/>
              </a:buBlip>
              <a:tabLst>
                <a:tab pos="1079500" algn="l"/>
              </a:tabLst>
              <a:defRPr b="1" sz="3600">
                <a:solidFill>
                  <a:srgbClr val="01178D"/>
                </a:solidFill>
                <a:latin typeface="Marker Felt"/>
                <a:ea typeface="Marker Felt"/>
                <a:cs typeface="Marker Felt"/>
                <a:sym typeface="Marker Felt"/>
              </a:defRPr>
            </a:pPr>
            <a:r>
              <a:t>Nucleus</a:t>
            </a:r>
          </a:p>
          <a:p>
            <a:pPr lvl="1" marL="671566" indent="-366766">
              <a:lnSpc>
                <a:spcPts val="4300"/>
              </a:lnSpc>
              <a:spcBef>
                <a:spcPts val="3300"/>
              </a:spcBef>
              <a:buSzPct val="56543"/>
              <a:buBlip>
                <a:blip r:embed="rId4"/>
              </a:buBlip>
              <a:tabLst>
                <a:tab pos="1079500" algn="l"/>
              </a:tabLst>
              <a:defRPr b="1" sz="3600">
                <a:solidFill>
                  <a:srgbClr val="01178D"/>
                </a:solidFill>
                <a:latin typeface="Marker Felt"/>
                <a:ea typeface="Marker Felt"/>
                <a:cs typeface="Marker Felt"/>
                <a:sym typeface="Marker Felt"/>
              </a:defRPr>
            </a:pPr>
            <a:r>
              <a:t>Electrons</a:t>
            </a:r>
          </a:p>
          <a:p>
            <a:pPr marL="223141" indent="-223141">
              <a:lnSpc>
                <a:spcPts val="5200"/>
              </a:lnSpc>
              <a:tabLst>
                <a:tab pos="635000" algn="l"/>
              </a:tabLst>
              <a:defRPr b="1" sz="4400">
                <a:latin typeface="Marker Felt"/>
                <a:ea typeface="Marker Felt"/>
                <a:cs typeface="Marker Felt"/>
                <a:sym typeface="Marker Felt"/>
              </a:defRPr>
            </a:pPr>
            <a:r>
              <a:t>Mysterious _____</a:t>
            </a:r>
          </a:p>
        </p:txBody>
      </p:sp>
      <p:sp>
        <p:nvSpPr>
          <p:cNvPr id="143" name="原子的圖片說明"/>
          <p:cNvSpPr/>
          <p:nvPr/>
        </p:nvSpPr>
        <p:spPr>
          <a:xfrm>
            <a:off x="3390900" y="88899"/>
            <a:ext cx="7226300" cy="1333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AppleGothic"/>
                <a:ea typeface="AppleGothic"/>
                <a:cs typeface="AppleGothic"/>
                <a:sym typeface="AppleGothic"/>
              </a:defRPr>
            </a:lvl1pPr>
          </a:lstStyle>
          <a:p>
            <a:pPr/>
            <a:r>
              <a:t>原子的圖片說明</a:t>
            </a:r>
          </a:p>
        </p:txBody>
      </p:sp>
      <p:sp>
        <p:nvSpPr>
          <p:cNvPr id="144" name="婚姻與原子被神秘力量所維繫"/>
          <p:cNvSpPr/>
          <p:nvPr/>
        </p:nvSpPr>
        <p:spPr>
          <a:xfrm>
            <a:off x="1993900" y="8318500"/>
            <a:ext cx="10020300"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latin typeface="Georgia"/>
                <a:ea typeface="Georgia"/>
                <a:cs typeface="Georgia"/>
                <a:sym typeface="Georgia"/>
              </a:defRPr>
            </a:lvl1pPr>
          </a:lstStyle>
          <a:p>
            <a:pPr/>
            <a:r>
              <a:t>婚姻與原子被神秘力量所維繫</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39"/>
                                        </p:tgtEl>
                                        <p:attrNameLst>
                                          <p:attrName>style.visibility</p:attrName>
                                        </p:attrNameLst>
                                      </p:cBhvr>
                                      <p:to>
                                        <p:strVal val="visible"/>
                                      </p:to>
                                    </p:set>
                                    <p:anim calcmode="lin" valueType="num">
                                      <p:cBhvr>
                                        <p:cTn id="7" dur="2000" fill="hold"/>
                                        <p:tgtEl>
                                          <p:spTgt spid="139"/>
                                        </p:tgtEl>
                                        <p:attrNameLst>
                                          <p:attrName>ppt_w</p:attrName>
                                        </p:attrNameLst>
                                      </p:cBhvr>
                                      <p:tavLst>
                                        <p:tav tm="0" fmla="#ppt_w*sin(2.5*pi*$)">
                                          <p:val>
                                            <p:fltVal val="0"/>
                                          </p:val>
                                        </p:tav>
                                        <p:tav tm="100000">
                                          <p:val>
                                            <p:fltVal val="1"/>
                                          </p:val>
                                        </p:tav>
                                      </p:tavLst>
                                    </p:anim>
                                    <p:anim calcmode="lin" valueType="num">
                                      <p:cBhvr>
                                        <p:cTn id="8" dur="2000" fill="hold"/>
                                        <p:tgtEl>
                                          <p:spTgt spid="139"/>
                                        </p:tgtEl>
                                        <p:attrNameLst>
                                          <p:attrName>ppt_h</p:attrName>
                                        </p:attrNameLst>
                                      </p:cBhvr>
                                      <p:tavLst>
                                        <p:tav tm="0">
                                          <p:val>
                                            <p:strVal val="#ppt_h"/>
                                          </p:val>
                                        </p:tav>
                                        <p:tav tm="100000">
                                          <p:val>
                                            <p:strVal val="#ppt_h"/>
                                          </p:val>
                                        </p:tav>
                                      </p:tavLst>
                                    </p:anim>
                                  </p:childTnLst>
                                </p:cTn>
                              </p:par>
                            </p:childTnLst>
                          </p:cTn>
                        </p:par>
                        <p:par>
                          <p:cTn id="9" fill="hold">
                            <p:stCondLst>
                              <p:cond delay="2000"/>
                            </p:stCondLst>
                            <p:childTnLst>
                              <p:par>
                                <p:cTn id="10" presetClass="entr" nodeType="afterEffect" presetID="9" grpId="2" fill="hold">
                                  <p:stCondLst>
                                    <p:cond delay="0"/>
                                  </p:stCondLst>
                                  <p:iterate type="el" backwards="0">
                                    <p:tmAbs val="0"/>
                                  </p:iterate>
                                  <p:childTnLst>
                                    <p:set>
                                      <p:cBhvr>
                                        <p:cTn id="11" fill="hold"/>
                                        <p:tgtEl>
                                          <p:spTgt spid="140"/>
                                        </p:tgtEl>
                                        <p:attrNameLst>
                                          <p:attrName>style.visibility</p:attrName>
                                        </p:attrNameLst>
                                      </p:cBhvr>
                                      <p:to>
                                        <p:strVal val="visible"/>
                                      </p:to>
                                    </p:set>
                                    <p:animEffect filter="dissolve" transition="in">
                                      <p:cBhvr>
                                        <p:cTn id="12" dur="2000"/>
                                        <p:tgtEl>
                                          <p:spTgt spid="140"/>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 grpId="3" fill="hold">
                                  <p:stCondLst>
                                    <p:cond delay="0"/>
                                  </p:stCondLst>
                                  <p:iterate type="lt" backwards="0">
                                    <p:tmAbs val="0"/>
                                  </p:iterate>
                                  <p:childTnLst>
                                    <p:set>
                                      <p:cBhvr>
                                        <p:cTn id="16" fill="hold"/>
                                        <p:tgtEl>
                                          <p:spTgt spid="141"/>
                                        </p:tgtEl>
                                        <p:attrNameLst>
                                          <p:attrName>style.visibility</p:attrName>
                                        </p:attrNameLst>
                                      </p:cBhvr>
                                      <p:to>
                                        <p:strVal val="visible"/>
                                      </p:to>
                                    </p:set>
                                    <p:anim calcmode="lin" valueType="num">
                                      <p:cBhvr>
                                        <p:cTn id="17" dur="3000" fill="hold"/>
                                        <p:tgtEl>
                                          <p:spTgt spid="141"/>
                                        </p:tgtEl>
                                        <p:attrNameLst>
                                          <p:attrName>ppt_x</p:attrName>
                                        </p:attrNameLst>
                                      </p:cBhvr>
                                      <p:tavLst>
                                        <p:tav tm="0">
                                          <p:val>
                                            <p:strVal val="#ppt_x"/>
                                          </p:val>
                                        </p:tav>
                                        <p:tav tm="100000">
                                          <p:val>
                                            <p:strVal val="#ppt_x"/>
                                          </p:val>
                                        </p:tav>
                                      </p:tavLst>
                                    </p:anim>
                                    <p:anim calcmode="lin" valueType="num">
                                      <p:cBhvr>
                                        <p:cTn id="18" dur="3000" fill="hold"/>
                                        <p:tgtEl>
                                          <p:spTgt spid="1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9" grpId="1"/>
      <p:bldP build="whole" bldLvl="1" animBg="1" rev="0" advAuto="0" spid="140" grpId="2"/>
      <p:bldP build="whole" bldLvl="1" animBg="1" rev="0" advAuto="0" spid="141" grpId="3"/>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8" name="合一的形容"/>
          <p:cNvSpPr txBox="1"/>
          <p:nvPr>
            <p:ph type="title"/>
          </p:nvPr>
        </p:nvSpPr>
        <p:spPr>
          <a:xfrm>
            <a:off x="1338764" y="-235574"/>
            <a:ext cx="9657266" cy="1852215"/>
          </a:xfrm>
          <a:prstGeom prst="rect">
            <a:avLst/>
          </a:prstGeom>
        </p:spPr>
        <p:txBody>
          <a:bodyPr/>
          <a:lstStyle>
            <a:lvl1pPr>
              <a:lnSpc>
                <a:spcPts val="7200"/>
              </a:lnSpc>
              <a:defRPr b="0" sz="6000">
                <a:latin typeface="+mn-lt"/>
                <a:ea typeface="+mn-ea"/>
                <a:cs typeface="+mn-cs"/>
                <a:sym typeface="Helvetica Neue"/>
              </a:defRPr>
            </a:lvl1pPr>
          </a:lstStyle>
          <a:p>
            <a:pPr/>
            <a:r>
              <a:t>合一的形容</a:t>
            </a:r>
          </a:p>
        </p:txBody>
      </p:sp>
      <p:sp>
        <p:nvSpPr>
          <p:cNvPr id="149" name="Husband leaves…"/>
          <p:cNvSpPr txBox="1"/>
          <p:nvPr>
            <p:ph type="body" sz="half" idx="1"/>
          </p:nvPr>
        </p:nvSpPr>
        <p:spPr>
          <a:xfrm>
            <a:off x="1648367" y="3590382"/>
            <a:ext cx="6135948" cy="5039268"/>
          </a:xfrm>
          <a:prstGeom prst="rect">
            <a:avLst/>
          </a:prstGeom>
        </p:spPr>
        <p:txBody>
          <a:bodyPr/>
          <a:lstStyle/>
          <a:p>
            <a:pPr marL="383480" indent="-383480">
              <a:lnSpc>
                <a:spcPts val="5500"/>
              </a:lnSpc>
              <a:spcBef>
                <a:spcPts val="5400"/>
              </a:spcBef>
              <a:tabLst>
                <a:tab pos="838200" algn="l"/>
              </a:tabLst>
              <a:defRPr b="1" sz="4600">
                <a:latin typeface="+mn-lt"/>
                <a:ea typeface="+mn-ea"/>
                <a:cs typeface="+mn-cs"/>
                <a:sym typeface="Helvetica Neue"/>
              </a:defRPr>
            </a:pPr>
            <a:r>
              <a:t>Husband leaves</a:t>
            </a:r>
          </a:p>
          <a:p>
            <a:pPr marL="383480" indent="-383480">
              <a:lnSpc>
                <a:spcPts val="5500"/>
              </a:lnSpc>
              <a:spcBef>
                <a:spcPts val="5400"/>
              </a:spcBef>
              <a:tabLst>
                <a:tab pos="838200" algn="l"/>
              </a:tabLst>
              <a:defRPr b="1" sz="4600">
                <a:latin typeface="+mn-lt"/>
                <a:ea typeface="+mn-ea"/>
                <a:cs typeface="+mn-cs"/>
                <a:sym typeface="Helvetica Neue"/>
              </a:defRPr>
            </a:pPr>
            <a:r>
              <a:t>Husband clings</a:t>
            </a:r>
          </a:p>
          <a:p>
            <a:pPr marL="383480" indent="-383480">
              <a:lnSpc>
                <a:spcPts val="5500"/>
              </a:lnSpc>
              <a:spcBef>
                <a:spcPts val="5400"/>
              </a:spcBef>
              <a:tabLst>
                <a:tab pos="838200" algn="l"/>
              </a:tabLst>
              <a:defRPr b="1" sz="4600">
                <a:latin typeface="+mn-lt"/>
                <a:ea typeface="+mn-ea"/>
                <a:cs typeface="+mn-cs"/>
                <a:sym typeface="Helvetica Neue"/>
              </a:defRPr>
            </a:pPr>
            <a:r>
              <a:t>Marital union</a:t>
            </a:r>
          </a:p>
        </p:txBody>
      </p:sp>
      <p:sp>
        <p:nvSpPr>
          <p:cNvPr id="150" name="因此、人要離開父母、與妻子連合、二人成為一體。 (創 世 紀  2:24)"/>
          <p:cNvSpPr/>
          <p:nvPr/>
        </p:nvSpPr>
        <p:spPr>
          <a:xfrm>
            <a:off x="1560252" y="1643303"/>
            <a:ext cx="11303001" cy="200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5000">
                <a:latin typeface="华文仿宋"/>
                <a:ea typeface="华文仿宋"/>
                <a:cs typeface="华文仿宋"/>
                <a:sym typeface="华文仿宋"/>
              </a:defRPr>
            </a:lvl1pPr>
          </a:lstStyle>
          <a:p>
            <a:pPr/>
            <a:r>
              <a:t>因此、人要離開父母、與妻子連合、二人成為一體。 (創 世 紀  2:24)</a:t>
            </a:r>
          </a:p>
        </p:txBody>
      </p:sp>
      <p:pic>
        <p:nvPicPr>
          <p:cNvPr id="151" name="One-cht.gif" descr="One-cht.gif"/>
          <p:cNvPicPr>
            <a:picLocks noChangeAspect="1"/>
          </p:cNvPicPr>
          <p:nvPr/>
        </p:nvPicPr>
        <p:blipFill>
          <a:blip r:embed="rId3">
            <a:extLst/>
          </a:blip>
          <a:stretch>
            <a:fillRect/>
          </a:stretch>
        </p:blipFill>
        <p:spPr>
          <a:xfrm>
            <a:off x="7761408" y="3519146"/>
            <a:ext cx="4914901" cy="5935368"/>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51"/>
                                        </p:tgtEl>
                                        <p:attrNameLst>
                                          <p:attrName>style.visibility</p:attrName>
                                        </p:attrNameLst>
                                      </p:cBhvr>
                                      <p:to>
                                        <p:strVal val="visible"/>
                                      </p:to>
                                    </p:set>
                                    <p:animEffect filter="dissolve" transition="in">
                                      <p:cBhvr>
                                        <p:cTn id="7" dur="2500"/>
                                        <p:tgtEl>
                                          <p:spTgt spid="1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1"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Divorce is built on a lie"/>
          <p:cNvSpPr txBox="1"/>
          <p:nvPr/>
        </p:nvSpPr>
        <p:spPr>
          <a:xfrm>
            <a:off x="1638276" y="1877495"/>
            <a:ext cx="6583958" cy="78352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lvl="1" indent="0" defTabSz="584200">
              <a:lnSpc>
                <a:spcPts val="5400"/>
              </a:lnSpc>
              <a:spcBef>
                <a:spcPts val="1500"/>
              </a:spcBef>
              <a:buClr>
                <a:srgbClr val="39575F"/>
              </a:buClr>
              <a:tabLst>
                <a:tab pos="774700" algn="l"/>
              </a:tabLst>
              <a:defRPr b="1" sz="4500">
                <a:solidFill>
                  <a:srgbClr val="444444"/>
                </a:solidFill>
                <a:latin typeface="+mn-lt"/>
                <a:ea typeface="+mn-ea"/>
                <a:cs typeface="+mn-cs"/>
                <a:sym typeface="Helvetica Neue"/>
              </a:defRPr>
            </a:pPr>
            <a:r>
              <a:t>Divorce is built on a </a:t>
            </a:r>
            <a:r>
              <a:rPr u="sng">
                <a:solidFill>
                  <a:schemeClr val="accent5"/>
                </a:solidFill>
              </a:rPr>
              <a:t>lie</a:t>
            </a:r>
          </a:p>
        </p:txBody>
      </p:sp>
      <p:sp>
        <p:nvSpPr>
          <p:cNvPr id="156" name="步向離婚"/>
          <p:cNvSpPr/>
          <p:nvPr/>
        </p:nvSpPr>
        <p:spPr>
          <a:xfrm>
            <a:off x="4484808" y="266700"/>
            <a:ext cx="6405096" cy="1117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latin typeface="蘋果儷中黑"/>
                <a:ea typeface="蘋果儷中黑"/>
                <a:cs typeface="蘋果儷中黑"/>
                <a:sym typeface="蘋果儷中黑"/>
              </a:defRPr>
            </a:lvl1pPr>
          </a:lstStyle>
          <a:p>
            <a:pPr/>
            <a:r>
              <a:t> 步向離婚</a:t>
            </a:r>
          </a:p>
        </p:txBody>
      </p:sp>
      <p:pic>
        <p:nvPicPr>
          <p:cNvPr id="157" name="Divorce-cht.gif" descr="Divorce-cht.gif"/>
          <p:cNvPicPr>
            <a:picLocks noChangeAspect="1"/>
          </p:cNvPicPr>
          <p:nvPr/>
        </p:nvPicPr>
        <p:blipFill>
          <a:blip r:embed="rId3">
            <a:extLst/>
          </a:blip>
          <a:stretch>
            <a:fillRect/>
          </a:stretch>
        </p:blipFill>
        <p:spPr>
          <a:xfrm>
            <a:off x="6438900" y="2552700"/>
            <a:ext cx="6426200" cy="3888258"/>
          </a:xfrm>
          <a:prstGeom prst="rect">
            <a:avLst/>
          </a:prstGeom>
          <a:ln w="12700">
            <a:miter lim="400000"/>
          </a:ln>
        </p:spPr>
      </p:pic>
      <p:sp>
        <p:nvSpPr>
          <p:cNvPr id="158" name="Acceptance of lie fosters  waywardness…"/>
          <p:cNvSpPr txBox="1"/>
          <p:nvPr/>
        </p:nvSpPr>
        <p:spPr>
          <a:xfrm>
            <a:off x="1722971" y="3092187"/>
            <a:ext cx="5117091" cy="547182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1" indent="0" defTabSz="584200">
              <a:lnSpc>
                <a:spcPts val="4900"/>
              </a:lnSpc>
              <a:spcBef>
                <a:spcPts val="2700"/>
              </a:spcBef>
              <a:buClr>
                <a:srgbClr val="39575F"/>
              </a:buClr>
              <a:buSzPct val="75000"/>
              <a:buChar char="•"/>
              <a:tabLst>
                <a:tab pos="774700" algn="l"/>
              </a:tabLst>
              <a:defRPr sz="4100">
                <a:solidFill>
                  <a:srgbClr val="444444"/>
                </a:solidFill>
                <a:latin typeface="+mn-lt"/>
                <a:ea typeface="+mn-ea"/>
                <a:cs typeface="+mn-cs"/>
                <a:sym typeface="Helvetica Neue"/>
              </a:defRPr>
            </a:pPr>
            <a:r>
              <a:t>Acceptance of lie fosters  waywardness</a:t>
            </a:r>
          </a:p>
          <a:p>
            <a:pPr lvl="1" indent="0" defTabSz="584200">
              <a:lnSpc>
                <a:spcPts val="4900"/>
              </a:lnSpc>
              <a:spcBef>
                <a:spcPts val="2700"/>
              </a:spcBef>
              <a:buClr>
                <a:srgbClr val="39575F"/>
              </a:buClr>
              <a:buSzPct val="75000"/>
              <a:buChar char="•"/>
              <a:tabLst>
                <a:tab pos="774700" algn="l"/>
              </a:tabLst>
              <a:defRPr sz="4100">
                <a:solidFill>
                  <a:srgbClr val="444444"/>
                </a:solidFill>
                <a:latin typeface="+mn-lt"/>
                <a:ea typeface="+mn-ea"/>
                <a:cs typeface="+mn-cs"/>
                <a:sym typeface="Helvetica Neue"/>
              </a:defRPr>
            </a:pPr>
            <a:r>
              <a:t>Relationship further deteriorates</a:t>
            </a:r>
          </a:p>
          <a:p>
            <a:pPr lvl="1" indent="0" defTabSz="584200">
              <a:lnSpc>
                <a:spcPts val="4900"/>
              </a:lnSpc>
              <a:spcBef>
                <a:spcPts val="2700"/>
              </a:spcBef>
              <a:buClr>
                <a:srgbClr val="39575F"/>
              </a:buClr>
              <a:buSzPct val="75000"/>
              <a:buChar char="•"/>
              <a:tabLst>
                <a:tab pos="774700" algn="l"/>
              </a:tabLst>
              <a:defRPr sz="4100">
                <a:solidFill>
                  <a:srgbClr val="444444"/>
                </a:solidFill>
                <a:latin typeface="+mn-lt"/>
                <a:ea typeface="+mn-ea"/>
                <a:cs typeface="+mn-cs"/>
                <a:sym typeface="Helvetica Neue"/>
              </a:defRPr>
            </a:pPr>
            <a:r>
              <a:t>Lives as if  separate</a:t>
            </a:r>
          </a:p>
          <a:p>
            <a:pPr lvl="1" indent="0" defTabSz="584200">
              <a:lnSpc>
                <a:spcPts val="4900"/>
              </a:lnSpc>
              <a:spcBef>
                <a:spcPts val="2700"/>
              </a:spcBef>
              <a:buClr>
                <a:srgbClr val="39575F"/>
              </a:buClr>
              <a:buSzPct val="75000"/>
              <a:buChar char="•"/>
              <a:tabLst>
                <a:tab pos="774700" algn="l"/>
              </a:tabLst>
              <a:defRPr sz="4100">
                <a:solidFill>
                  <a:srgbClr val="444444"/>
                </a:solidFill>
                <a:latin typeface="+mn-lt"/>
                <a:ea typeface="+mn-ea"/>
                <a:cs typeface="+mn-cs"/>
                <a:sym typeface="Helvetica Neue"/>
              </a:defRPr>
            </a:pPr>
            <a:r>
              <a:t>Divorce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55">
                                            <p:bg/>
                                          </p:spTgt>
                                        </p:tgtEl>
                                        <p:attrNameLst>
                                          <p:attrName>style.visibility</p:attrName>
                                        </p:attrNameLst>
                                      </p:cBhvr>
                                      <p:to>
                                        <p:strVal val="visible"/>
                                      </p:to>
                                    </p:set>
                                    <p:anim calcmode="lin" valueType="num">
                                      <p:cBhvr>
                                        <p:cTn id="7" dur="1000" fill="hold"/>
                                        <p:tgtEl>
                                          <p:spTgt spid="155">
                                            <p:bg/>
                                          </p:spTgt>
                                        </p:tgtEl>
                                        <p:attrNameLst>
                                          <p:attrName>ppt_x</p:attrName>
                                        </p:attrNameLst>
                                      </p:cBhvr>
                                      <p:tavLst>
                                        <p:tav tm="0">
                                          <p:val>
                                            <p:strVal val="0-#ppt_w/2"/>
                                          </p:val>
                                        </p:tav>
                                        <p:tav tm="100000">
                                          <p:val>
                                            <p:strVal val="#ppt_x"/>
                                          </p:val>
                                        </p:tav>
                                      </p:tavLst>
                                    </p:anim>
                                    <p:anim calcmode="lin" valueType="num">
                                      <p:cBhvr>
                                        <p:cTn id="8" dur="1000" fill="hold"/>
                                        <p:tgtEl>
                                          <p:spTgt spid="155">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155">
                                            <p:txEl>
                                              <p:pRg st="0" end="0"/>
                                            </p:txEl>
                                          </p:spTgt>
                                        </p:tgtEl>
                                        <p:attrNameLst>
                                          <p:attrName>style.visibility</p:attrName>
                                        </p:attrNameLst>
                                      </p:cBhvr>
                                      <p:to>
                                        <p:strVal val="visible"/>
                                      </p:to>
                                    </p:set>
                                    <p:anim calcmode="lin" valueType="num">
                                      <p:cBhvr>
                                        <p:cTn id="11" dur="1000" fill="hold"/>
                                        <p:tgtEl>
                                          <p:spTgt spid="155">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1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2" grpId="2" fill="hold">
                                  <p:stCondLst>
                                    <p:cond delay="0"/>
                                  </p:stCondLst>
                                  <p:iterate type="el" backwards="0">
                                    <p:tmAbs val="0"/>
                                  </p:iterate>
                                  <p:childTnLst>
                                    <p:set>
                                      <p:cBhvr>
                                        <p:cTn id="16" fill="hold"/>
                                        <p:tgtEl>
                                          <p:spTgt spid="157"/>
                                        </p:tgtEl>
                                        <p:attrNameLst>
                                          <p:attrName>style.visibility</p:attrName>
                                        </p:attrNameLst>
                                      </p:cBhvr>
                                      <p:to>
                                        <p:strVal val="visible"/>
                                      </p:to>
                                    </p:set>
                                    <p:animEffect filter="wipe(up)" transition="in">
                                      <p:cBhvr>
                                        <p:cTn id="17" dur="25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7" grpId="2"/>
      <p:bldP build="p" bldLvl="5" animBg="1" rev="0" advAuto="0" spid="155" grpId="1"/>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38100" dir="2700000">
              <a:srgbClr val="000000">
                <a:alpha val="75000"/>
              </a:srgbClr>
            </a:outerShdw>
          </a:effectLst>
        </a:effectStyle>
        <a:effectStyle>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outerShdw sx="100000" sy="100000" kx="0" ky="0" algn="b" rotWithShape="0" blurRad="50800" dist="38100" dir="2700000">
            <a:srgbClr val="000000">
              <a:alpha val="75000"/>
            </a:srgbClr>
          </a:outerShdw>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outerShdw sx="100000" sy="100000" kx="0" ky="0" algn="b" rotWithShape="0" blurRad="50800" dist="38100" dir="2700000">
            <a:srgbClr val="000000">
              <a:alpha val="7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38100" dir="2700000">
              <a:srgbClr val="000000">
                <a:alpha val="75000"/>
              </a:srgbClr>
            </a:outerShdw>
          </a:effectLst>
        </a:effectStyle>
        <a:effectStyle>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outerShdw sx="100000" sy="100000" kx="0" ky="0" algn="b" rotWithShape="0" blurRad="50800" dist="38100" dir="2700000">
            <a:srgbClr val="000000">
              <a:alpha val="75000"/>
            </a:srgbClr>
          </a:outerShdw>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outerShdw sx="100000" sy="100000" kx="0" ky="0" algn="b" rotWithShape="0" blurRad="50800" dist="38100" dir="2700000">
            <a:srgbClr val="000000">
              <a:alpha val="7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