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media/image2.jpeg" ContentType="image/jpeg"/>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media/image3.jpeg" ContentType="image/jpeg"/>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media/image4.jpeg" ContentType="image/jpeg"/>
  <Override PartName="/ppt/notesSlides/notesSlide12.xml" ContentType="application/vnd.openxmlformats-officedocument.presentationml.notesSlide+xml"/>
  <Override PartName="/ppt/notesSlides/notesSlide13.xml" ContentType="application/vnd.openxmlformats-officedocument.presentationml.notesSlide+xml"/>
  <Override PartName="/ppt/media/image5.jpeg" ContentType="image/jpeg"/>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1pPr>
    <a:lvl2pPr marL="0" marR="0" indent="3429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2pPr>
    <a:lvl3pPr marL="0" marR="0" indent="6858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3pPr>
    <a:lvl4pPr marL="0" marR="0" indent="10287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4pPr>
    <a:lvl5pPr marL="0" marR="0" indent="13716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5pPr>
    <a:lvl6pPr marL="0" marR="0" indent="17145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6pPr>
    <a:lvl7pPr marL="0" marR="0" indent="20574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7pPr>
    <a:lvl8pPr marL="0" marR="0" indent="24003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8pPr>
    <a:lvl9pPr marL="0" marR="0" indent="27432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8F44A2F1-9E1F-4B54-A3A2-5F16C0AD49E2}" styleName="">
    <a:tblBg/>
    <a:wholeTbl>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firstCol>
    <a:lastRow>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lastRow>
    <a:firstRow>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firstRow>
  </a:tblStyle>
  <a:tblStyle styleId="{D51ADE6A-740E-44AE-83CC-AE7238B6C88D}" styleName="">
    <a:tblBg/>
    <a:wholeTb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Col>
    <a:la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lastRow>
    <a:fir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Row>
  </a:tblStyle>
  <a:tblStyle styleId="{4A9BC294-FFE2-49D5-8D69-9E1BD2C41BD5}" styleName="">
    <a:tblBg/>
    <a:wholeTb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Col>
    <a:la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lastRow>
    <a:fir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Row>
  </a:tblStyle>
  <a:tblStyle styleId="{CF821DB8-F4EB-4A41-A1BA-3FCAFE7338EE}" styleName="">
    <a:tblBg/>
    <a:wholeTbl>
      <a:tcTxStyle b="def" i="de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def" i="de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68" name="Shape 68"/>
          <p:cNvSpPr/>
          <p:nvPr>
            <p:ph type="sldImg"/>
          </p:nvPr>
        </p:nvSpPr>
        <p:spPr>
          <a:xfrm>
            <a:off x="1143000" y="685800"/>
            <a:ext cx="4572000" cy="3429000"/>
          </a:xfrm>
          <a:prstGeom prst="rect">
            <a:avLst/>
          </a:prstGeom>
        </p:spPr>
        <p:txBody>
          <a:bodyPr/>
          <a:lstStyle/>
          <a:p>
            <a:pPr/>
          </a:p>
        </p:txBody>
      </p:sp>
      <p:sp>
        <p:nvSpPr>
          <p:cNvPr id="69" name="Shape 6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584200" latinLnBrk="0">
      <a:defRPr sz="1600">
        <a:latin typeface="Lucida Grande"/>
        <a:ea typeface="Lucida Grande"/>
        <a:cs typeface="Lucida Grande"/>
        <a:sym typeface="Lucida Grande"/>
      </a:defRPr>
    </a:lvl1pPr>
    <a:lvl2pPr indent="228600" defTabSz="584200" latinLnBrk="0">
      <a:defRPr sz="1600">
        <a:latin typeface="Lucida Grande"/>
        <a:ea typeface="Lucida Grande"/>
        <a:cs typeface="Lucida Grande"/>
        <a:sym typeface="Lucida Grande"/>
      </a:defRPr>
    </a:lvl2pPr>
    <a:lvl3pPr indent="457200" defTabSz="584200" latinLnBrk="0">
      <a:defRPr sz="1600">
        <a:latin typeface="Lucida Grande"/>
        <a:ea typeface="Lucida Grande"/>
        <a:cs typeface="Lucida Grande"/>
        <a:sym typeface="Lucida Grande"/>
      </a:defRPr>
    </a:lvl3pPr>
    <a:lvl4pPr indent="685800" defTabSz="584200" latinLnBrk="0">
      <a:defRPr sz="1600">
        <a:latin typeface="Lucida Grande"/>
        <a:ea typeface="Lucida Grande"/>
        <a:cs typeface="Lucida Grande"/>
        <a:sym typeface="Lucida Grande"/>
      </a:defRPr>
    </a:lvl4pPr>
    <a:lvl5pPr indent="914400" defTabSz="584200" latinLnBrk="0">
      <a:defRPr sz="1600">
        <a:latin typeface="Lucida Grande"/>
        <a:ea typeface="Lucida Grande"/>
        <a:cs typeface="Lucida Grande"/>
        <a:sym typeface="Lucida Grande"/>
      </a:defRPr>
    </a:lvl5pPr>
    <a:lvl6pPr indent="1143000" defTabSz="584200" latinLnBrk="0">
      <a:defRPr sz="1600">
        <a:latin typeface="Lucida Grande"/>
        <a:ea typeface="Lucida Grande"/>
        <a:cs typeface="Lucida Grande"/>
        <a:sym typeface="Lucida Grande"/>
      </a:defRPr>
    </a:lvl6pPr>
    <a:lvl7pPr indent="1371600" defTabSz="584200" latinLnBrk="0">
      <a:defRPr sz="1600">
        <a:latin typeface="Lucida Grande"/>
        <a:ea typeface="Lucida Grande"/>
        <a:cs typeface="Lucida Grande"/>
        <a:sym typeface="Lucida Grande"/>
      </a:defRPr>
    </a:lvl7pPr>
    <a:lvl8pPr indent="1600200" defTabSz="584200" latinLnBrk="0">
      <a:defRPr sz="1600">
        <a:latin typeface="Lucida Grande"/>
        <a:ea typeface="Lucida Grande"/>
        <a:cs typeface="Lucida Grande"/>
        <a:sym typeface="Lucida Grande"/>
      </a:defRPr>
    </a:lvl8pPr>
    <a:lvl9pPr indent="1828800" defTabSz="584200" latinLnBrk="0">
      <a:defRPr sz="1600">
        <a:latin typeface="Lucida Grande"/>
        <a:ea typeface="Lucida Grande"/>
        <a:cs typeface="Lucida Grande"/>
        <a:sym typeface="Lucida Grand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17.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_rels/notesSlide18.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9" name="Shape 79"/>
          <p:cNvSpPr/>
          <p:nvPr>
            <p:ph type="sldImg"/>
          </p:nvPr>
        </p:nvSpPr>
        <p:spPr>
          <a:prstGeom prst="rect">
            <a:avLst/>
          </a:prstGeom>
        </p:spPr>
        <p:txBody>
          <a:bodyPr/>
          <a:lstStyle/>
          <a:p>
            <a:pPr/>
          </a:p>
        </p:txBody>
      </p:sp>
      <p:sp>
        <p:nvSpPr>
          <p:cNvPr id="80" name="Shape 80"/>
          <p:cNvSpPr/>
          <p:nvPr>
            <p:ph type="body" sz="quarter" idx="1"/>
          </p:nvPr>
        </p:nvSpPr>
        <p:spPr>
          <a:prstGeom prst="rect">
            <a:avLst/>
          </a:prstGeom>
        </p:spPr>
        <p:txBody>
          <a:bodyPr/>
          <a:lstStyle/>
          <a:p>
            <a:pPr algn="just">
              <a:lnSpc>
                <a:spcPts val="1400"/>
              </a:lnSpc>
              <a:defRPr sz="1200">
                <a:latin typeface="Times New Roman"/>
                <a:ea typeface="Times New Roman"/>
                <a:cs typeface="Times New Roman"/>
                <a:sym typeface="Times New Roman"/>
              </a:defRPr>
            </a:pPr>
            <a:r>
              <a:t>Building a Great Marriage</a:t>
            </a:r>
          </a:p>
          <a:p>
            <a:pPr algn="just">
              <a:lnSpc>
                <a:spcPts val="1400"/>
              </a:lnSpc>
              <a:defRPr sz="1200">
                <a:latin typeface="Times New Roman"/>
                <a:ea typeface="Times New Roman"/>
                <a:cs typeface="Times New Roman"/>
                <a:sym typeface="Times New Roman"/>
              </a:defRPr>
            </a:pPr>
          </a:p>
          <a:p>
            <a:pPr>
              <a:lnSpc>
                <a:spcPts val="1900"/>
              </a:lnSpc>
              <a:defRPr b="1">
                <a:latin typeface="Helvetica"/>
                <a:ea typeface="Helvetica"/>
                <a:cs typeface="Helvetica"/>
                <a:sym typeface="Helvetica"/>
              </a:defRPr>
            </a:pPr>
            <a:r>
              <a:t>Cultivating Intimacy in Marriage: Session #8</a:t>
            </a:r>
          </a:p>
          <a:p>
            <a:pPr algn="just">
              <a:lnSpc>
                <a:spcPts val="1200"/>
              </a:lnSpc>
              <a:defRPr b="1" sz="1000">
                <a:latin typeface="Helvetica"/>
                <a:ea typeface="Helvetica"/>
                <a:cs typeface="Helvetica"/>
                <a:sym typeface="Helvetica"/>
              </a:defRPr>
            </a:pPr>
          </a:p>
          <a:p>
            <a:pPr>
              <a:lnSpc>
                <a:spcPts val="1200"/>
              </a:lnSpc>
              <a:defRPr b="1" sz="1000">
                <a:latin typeface="Helvetica"/>
                <a:ea typeface="Helvetica"/>
                <a:cs typeface="Helvetica"/>
                <a:sym typeface="Helvetica"/>
              </a:defRPr>
            </a:pPr>
          </a:p>
          <a:p>
            <a:pPr>
              <a:lnSpc>
                <a:spcPts val="1200"/>
              </a:lnSpc>
              <a:defRPr b="1" sz="1000">
                <a:latin typeface="Helvetica"/>
                <a:ea typeface="Helvetica"/>
                <a:cs typeface="Helvetica"/>
                <a:sym typeface="Helvetica"/>
              </a:defRPr>
            </a:pPr>
            <a:r>
              <a:t>Purpose: To understand marital intimacy, how to become more intimate and the purpose for marital intimacy.</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2" name="Shape 172"/>
          <p:cNvSpPr/>
          <p:nvPr>
            <p:ph type="sldImg"/>
          </p:nvPr>
        </p:nvSpPr>
        <p:spPr>
          <a:prstGeom prst="rect">
            <a:avLst/>
          </a:prstGeom>
        </p:spPr>
        <p:txBody>
          <a:bodyPr/>
          <a:lstStyle/>
          <a:p>
            <a:pPr/>
          </a:p>
        </p:txBody>
      </p:sp>
      <p:sp>
        <p:nvSpPr>
          <p:cNvPr id="173" name="Shape 173"/>
          <p:cNvSpPr/>
          <p:nvPr>
            <p:ph type="body" sz="quarter" idx="1"/>
          </p:nvPr>
        </p:nvSpPr>
        <p:spPr>
          <a:prstGeom prst="rect">
            <a:avLst/>
          </a:prstGeom>
        </p:spPr>
        <p:txBody>
          <a:bodyPr/>
          <a:lstStyle/>
          <a:p>
            <a:pPr>
              <a:lnSpc>
                <a:spcPts val="1200"/>
              </a:lnSpc>
              <a:defRPr b="1" sz="1000">
                <a:latin typeface="+mn-lt"/>
                <a:ea typeface="+mn-ea"/>
                <a:cs typeface="+mn-cs"/>
                <a:sym typeface="Helvetica Neue"/>
              </a:defRPr>
            </a:pPr>
            <a:r>
              <a:t>An Intimacy Quiz</a:t>
            </a:r>
          </a:p>
          <a:p>
            <a:pPr>
              <a:lnSpc>
                <a:spcPts val="1200"/>
              </a:lnSpc>
              <a:defRPr b="1" sz="1000">
                <a:latin typeface="+mn-lt"/>
                <a:ea typeface="+mn-ea"/>
                <a:cs typeface="+mn-cs"/>
                <a:sym typeface="Helvetica Neue"/>
              </a:defRPr>
            </a:pPr>
            <a:r>
              <a:t>Y  N 1. You have spent more than 15 minutes at any one time in the last three days nicely talking to your spouse.</a:t>
            </a:r>
          </a:p>
          <a:p>
            <a:pPr>
              <a:lnSpc>
                <a:spcPts val="1200"/>
              </a:lnSpc>
              <a:defRPr b="1" sz="1000">
                <a:latin typeface="+mn-lt"/>
                <a:ea typeface="+mn-ea"/>
                <a:cs typeface="+mn-cs"/>
                <a:sym typeface="Helvetica Neue"/>
              </a:defRPr>
            </a:pPr>
            <a:r>
              <a:t>Y  N 2. Name the two most important things on the mind of your husband or wife?</a:t>
            </a:r>
          </a:p>
          <a:p>
            <a:pPr>
              <a:lnSpc>
                <a:spcPts val="1200"/>
              </a:lnSpc>
              <a:defRPr b="1" sz="1000">
                <a:latin typeface="+mn-lt"/>
                <a:ea typeface="+mn-ea"/>
                <a:cs typeface="+mn-cs"/>
                <a:sym typeface="Helvetica Neue"/>
              </a:defRPr>
            </a:pPr>
            <a:r>
              <a:t>Y  N 3. Do you feel fulfilled and at peace ten minutes after sexual intercourse?</a:t>
            </a:r>
          </a:p>
          <a:p>
            <a:pPr>
              <a:lnSpc>
                <a:spcPts val="1200"/>
              </a:lnSpc>
              <a:defRPr b="1" sz="1000">
                <a:latin typeface="+mn-lt"/>
                <a:ea typeface="+mn-ea"/>
                <a:cs typeface="+mn-cs"/>
                <a:sym typeface="Helvetica Neue"/>
              </a:defRPr>
            </a:pPr>
            <a:r>
              <a:t>Y  N 4. Has the husband shared and discussed his future dreams in the last three months?</a:t>
            </a:r>
          </a:p>
          <a:p>
            <a:pPr>
              <a:lnSpc>
                <a:spcPts val="1200"/>
              </a:lnSpc>
              <a:defRPr b="1" sz="1000">
                <a:latin typeface="+mn-lt"/>
                <a:ea typeface="+mn-ea"/>
                <a:cs typeface="+mn-cs"/>
                <a:sym typeface="Helvetica Neue"/>
              </a:defRPr>
            </a:pPr>
            <a:r>
              <a:t>Y  N 5. Do you like being alone with your spouse walking and talking?</a:t>
            </a:r>
          </a:p>
          <a:p>
            <a:pPr>
              <a:lnSpc>
                <a:spcPts val="1200"/>
              </a:lnSpc>
              <a:defRPr b="1" sz="1000">
                <a:latin typeface="+mn-lt"/>
                <a:ea typeface="+mn-ea"/>
                <a:cs typeface="+mn-cs"/>
                <a:sym typeface="Helvetica Neue"/>
              </a:defRPr>
            </a:pPr>
            <a:r>
              <a:t>Y  N 6. Do you sense that there are no barriers between you?</a:t>
            </a:r>
          </a:p>
          <a:p>
            <a:pPr>
              <a:lnSpc>
                <a:spcPts val="1200"/>
              </a:lnSpc>
              <a:defRPr b="1" sz="1000">
                <a:latin typeface="+mn-lt"/>
                <a:ea typeface="+mn-ea"/>
                <a:cs typeface="+mn-cs"/>
                <a:sym typeface="Helvetica Neue"/>
              </a:defRPr>
            </a:pPr>
            <a:r>
              <a:t>Y  N 7. In the last week have you consciously restrained your words in order to speak nicely to your spouse?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8" name="Shape 178"/>
          <p:cNvSpPr/>
          <p:nvPr>
            <p:ph type="sldImg"/>
          </p:nvPr>
        </p:nvSpPr>
        <p:spPr>
          <a:prstGeom prst="rect">
            <a:avLst/>
          </a:prstGeom>
        </p:spPr>
        <p:txBody>
          <a:bodyPr/>
          <a:lstStyle/>
          <a:p>
            <a:pPr/>
          </a:p>
        </p:txBody>
      </p:sp>
      <p:sp>
        <p:nvSpPr>
          <p:cNvPr id="179" name="Shape 179"/>
          <p:cNvSpPr/>
          <p:nvPr>
            <p:ph type="body" sz="quarter" idx="1"/>
          </p:nvPr>
        </p:nvSpPr>
        <p:spPr>
          <a:prstGeom prst="rect">
            <a:avLst/>
          </a:prstGeom>
        </p:spPr>
        <p:txBody>
          <a:bodyPr/>
          <a:lstStyle/>
          <a:p>
            <a:pPr algn="just">
              <a:lnSpc>
                <a:spcPts val="1300"/>
              </a:lnSpc>
              <a:spcBef>
                <a:spcPts val="100"/>
              </a:spcBef>
              <a:defRPr sz="1100">
                <a:latin typeface="Times New Roman"/>
                <a:ea typeface="Times New Roman"/>
                <a:cs typeface="Times New Roman"/>
                <a:sym typeface="Times New Roman"/>
              </a:defRPr>
            </a:pPr>
            <a:r>
              <a:t>An intimate marriage is marked by understanding the great importance our spouse is to our lives. We are not just meeting each other’s basic needs. We have come to believe on the authority of God’s Word that our union is more blessed than our separateness. As we become convinced or our spouse’s value to our lives, we are willing to bridge the big gender gaps so that we can really ‘know’ our spouses. The more I believe my wife is important to my welfare, the more I will try to understand who she is and how she can help me in my own life.  The wife in a similar way will be able to further commit inner self to her husband in a trusting manner. Confidence in God’s design brings a shaping of our attitudes and actions.</a:t>
            </a:r>
          </a:p>
          <a:p>
            <a:pPr algn="just">
              <a:lnSpc>
                <a:spcPts val="1300"/>
              </a:lnSpc>
              <a:spcBef>
                <a:spcPts val="100"/>
              </a:spcBef>
              <a:defRPr sz="1100">
                <a:latin typeface="Times New Roman"/>
                <a:ea typeface="Times New Roman"/>
                <a:cs typeface="Times New Roman"/>
                <a:sym typeface="Times New Roman"/>
              </a:defRPr>
            </a:pPr>
          </a:p>
          <a:p>
            <a:pPr algn="just">
              <a:lnSpc>
                <a:spcPts val="1300"/>
              </a:lnSpc>
              <a:spcBef>
                <a:spcPts val="100"/>
              </a:spcBef>
              <a:defRPr sz="1100">
                <a:latin typeface="Times New Roman"/>
                <a:ea typeface="Times New Roman"/>
                <a:cs typeface="Times New Roman"/>
                <a:sym typeface="Times New Roman"/>
              </a:defRPr>
            </a:pPr>
            <a:r>
              <a:t>Marital intimacy is sharing at the heart level whether it is during sex or in a special conversation. Each spouse knows the other is committed to them. They realize that God has especially gifted their mate to work with them. But it is only this confidence that will make me change my habits so that I can take those steps toward deeper intimacy. With every step of commitment comes a deeper valuing of my spouse. This brings forth changes in how I want to be with her or him.</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9" name="Shape 189"/>
          <p:cNvSpPr/>
          <p:nvPr>
            <p:ph type="sldImg"/>
          </p:nvPr>
        </p:nvSpPr>
        <p:spPr>
          <a:prstGeom prst="rect">
            <a:avLst/>
          </a:prstGeom>
        </p:spPr>
        <p:txBody>
          <a:bodyPr/>
          <a:lstStyle/>
          <a:p>
            <a:pPr/>
          </a:p>
        </p:txBody>
      </p:sp>
      <p:sp>
        <p:nvSpPr>
          <p:cNvPr id="190" name="Shape 190"/>
          <p:cNvSpPr/>
          <p:nvPr>
            <p:ph type="body" sz="quarter" idx="1"/>
          </p:nvPr>
        </p:nvSpPr>
        <p:spPr>
          <a:prstGeom prst="rect">
            <a:avLst/>
          </a:prstGeom>
        </p:spPr>
        <p:txBody>
          <a:bodyPr/>
          <a:lstStyle/>
          <a:p>
            <a:pPr algn="just">
              <a:lnSpc>
                <a:spcPts val="1300"/>
              </a:lnSpc>
              <a:spcBef>
                <a:spcPts val="100"/>
              </a:spcBef>
              <a:defRPr sz="1100">
                <a:latin typeface="Times New Roman"/>
                <a:ea typeface="Times New Roman"/>
                <a:cs typeface="Times New Roman"/>
                <a:sym typeface="Times New Roman"/>
              </a:defRPr>
            </a:pPr>
            <a:r>
              <a:t>B) Growing in Intimacy</a:t>
            </a:r>
          </a:p>
          <a:p>
            <a:pPr>
              <a:lnSpc>
                <a:spcPts val="1300"/>
              </a:lnSpc>
              <a:defRPr sz="1100">
                <a:latin typeface="Times New Roman"/>
                <a:ea typeface="Times New Roman"/>
                <a:cs typeface="Times New Roman"/>
                <a:sym typeface="Times New Roman"/>
              </a:defRPr>
            </a:pPr>
            <a:r>
              <a:t>I believe there are three components to a growing marriage: Personal sharing, mutual understanding and</a:t>
            </a:r>
          </a:p>
          <a:p>
            <a:pPr>
              <a:lnSpc>
                <a:spcPts val="1300"/>
              </a:lnSpc>
              <a:defRPr sz="1100">
                <a:latin typeface="Times New Roman"/>
                <a:ea typeface="Times New Roman"/>
                <a:cs typeface="Times New Roman"/>
                <a:sym typeface="Times New Roman"/>
              </a:defRPr>
            </a:pPr>
            <a:r>
              <a:t>deepening commitment.</a:t>
            </a:r>
            <a:r>
              <a:rPr sz="650"/>
              <a:t> </a:t>
            </a:r>
            <a:r>
              <a:t>We see it as a cycle that goes around and round, growing each time. Let’s look at these</a:t>
            </a:r>
          </a:p>
          <a:p>
            <a:pPr>
              <a:lnSpc>
                <a:spcPts val="1300"/>
              </a:lnSpc>
              <a:defRPr sz="1100">
                <a:latin typeface="Times New Roman"/>
                <a:ea typeface="Times New Roman"/>
                <a:cs typeface="Times New Roman"/>
                <a:sym typeface="Times New Roman"/>
              </a:defRPr>
            </a:pPr>
            <a:r>
              <a:t>three important aspects to growing an intimate marriage.</a:t>
            </a:r>
            <a:endParaRPr sz="1000"/>
          </a:p>
          <a:p>
            <a:pPr>
              <a:lnSpc>
                <a:spcPts val="1200"/>
              </a:lnSpc>
              <a:defRPr sz="1000">
                <a:latin typeface="Times New Roman"/>
                <a:ea typeface="Times New Roman"/>
                <a:cs typeface="Times New Roman"/>
                <a:sym typeface="Times New Roman"/>
              </a:defRPr>
            </a:p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5" name="Shape 205"/>
          <p:cNvSpPr/>
          <p:nvPr>
            <p:ph type="sldImg"/>
          </p:nvPr>
        </p:nvSpPr>
        <p:spPr>
          <a:prstGeom prst="rect">
            <a:avLst/>
          </a:prstGeom>
        </p:spPr>
        <p:txBody>
          <a:bodyPr/>
          <a:lstStyle/>
          <a:p>
            <a:pPr/>
          </a:p>
        </p:txBody>
      </p:sp>
      <p:sp>
        <p:nvSpPr>
          <p:cNvPr id="206" name="Shape 206"/>
          <p:cNvSpPr/>
          <p:nvPr>
            <p:ph type="body" sz="quarter" idx="1"/>
          </p:nvPr>
        </p:nvSpPr>
        <p:spPr>
          <a:prstGeom prst="rect">
            <a:avLst/>
          </a:prstGeom>
        </p:spPr>
        <p:txBody>
          <a:bodyPr/>
          <a:lstStyle/>
          <a:p>
            <a:pPr algn="just">
              <a:lnSpc>
                <a:spcPts val="1300"/>
              </a:lnSpc>
              <a:spcBef>
                <a:spcPts val="100"/>
              </a:spcBef>
              <a:defRPr sz="1100">
                <a:latin typeface="Times New Roman"/>
                <a:ea typeface="Times New Roman"/>
                <a:cs typeface="Times New Roman"/>
                <a:sym typeface="Times New Roman"/>
              </a:defRPr>
            </a:pPr>
            <a:r>
              <a:t>2) Mutual Understanding</a:t>
            </a:r>
          </a:p>
          <a:p>
            <a:pPr algn="just">
              <a:lnSpc>
                <a:spcPts val="1300"/>
              </a:lnSpc>
              <a:spcBef>
                <a:spcPts val="100"/>
              </a:spcBef>
              <a:defRPr sz="1100">
                <a:latin typeface="Times New Roman"/>
                <a:ea typeface="Times New Roman"/>
                <a:cs typeface="Times New Roman"/>
                <a:sym typeface="Times New Roman"/>
              </a:defRPr>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 Building of Trust</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 Becoming vulnerable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 Protects from misunderstandings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2" name="Shape 212"/>
          <p:cNvSpPr/>
          <p:nvPr>
            <p:ph type="sldImg"/>
          </p:nvPr>
        </p:nvSpPr>
        <p:spPr>
          <a:prstGeom prst="rect">
            <a:avLst/>
          </a:prstGeom>
        </p:spPr>
        <p:txBody>
          <a:bodyPr/>
          <a:lstStyle/>
          <a:p>
            <a:pPr/>
          </a:p>
        </p:txBody>
      </p:sp>
      <p:sp>
        <p:nvSpPr>
          <p:cNvPr id="213" name="Shape 213"/>
          <p:cNvSpPr/>
          <p:nvPr>
            <p:ph type="body" sz="quarter" idx="1"/>
          </p:nvPr>
        </p:nvSpPr>
        <p:spPr>
          <a:prstGeom prst="rect">
            <a:avLst/>
          </a:prstGeom>
        </p:spPr>
        <p:txBody>
          <a:bodyPr/>
          <a:lstStyle/>
          <a:p>
            <a:pPr>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400"/>
            </a:pPr>
          </a:p>
          <a:p>
            <a:pPr>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400"/>
            </a:pPr>
            <a:r>
              <a:t>3) Deepening Commitment</a:t>
            </a:r>
          </a:p>
          <a:p>
            <a:pPr>
              <a:lnSpc>
                <a:spcPts val="1300"/>
              </a:lnSpc>
              <a:defRPr b="1" sz="1100">
                <a:latin typeface="Helvetica"/>
                <a:ea typeface="Helvetica"/>
                <a:cs typeface="Helvetica"/>
                <a:sym typeface="Helvetica"/>
              </a:defRPr>
            </a:pPr>
            <a:r>
              <a:t>One-hearted. A couple must increasingly come to the point where they have only one love. They are committed</a:t>
            </a:r>
          </a:p>
          <a:p>
            <a:pPr>
              <a:lnSpc>
                <a:spcPts val="1300"/>
              </a:lnSpc>
              <a:defRPr b="1" sz="1100">
                <a:latin typeface="Helvetica"/>
                <a:ea typeface="Helvetica"/>
                <a:cs typeface="Helvetica"/>
                <a:sym typeface="Helvetica"/>
              </a:defRPr>
            </a:pPr>
            <a:r>
              <a:t>to each other and no other. This will show itself in putting aside fascinations of others. If they might be disgusted</a:t>
            </a:r>
          </a:p>
          <a:p>
            <a:pPr>
              <a:lnSpc>
                <a:spcPts val="1300"/>
              </a:lnSpc>
              <a:defRPr b="1" sz="1100">
                <a:latin typeface="Helvetica"/>
                <a:ea typeface="Helvetica"/>
                <a:cs typeface="Helvetica"/>
                <a:sym typeface="Helvetica"/>
              </a:defRPr>
            </a:pPr>
            <a:r>
              <a:t>with something their spouse might say or do, they still in their resolve commit themselves to loving them. Jesus</a:t>
            </a:r>
          </a:p>
          <a:p>
            <a:pPr>
              <a:lnSpc>
                <a:spcPts val="1300"/>
              </a:lnSpc>
              <a:defRPr b="1" sz="1100">
                <a:latin typeface="Helvetica"/>
                <a:ea typeface="Helvetica"/>
                <a:cs typeface="Helvetica"/>
                <a:sym typeface="Helvetica"/>
              </a:defRPr>
            </a:pPr>
            <a:r>
              <a:t>says that all desires for another are adultery. One-heartedness removes those uncommitted areas so that the</a:t>
            </a:r>
          </a:p>
          <a:p>
            <a:pPr>
              <a:lnSpc>
                <a:spcPts val="1300"/>
              </a:lnSpc>
              <a:defRPr b="1" sz="1100">
                <a:latin typeface="Helvetica"/>
                <a:ea typeface="Helvetica"/>
                <a:cs typeface="Helvetica"/>
                <a:sym typeface="Helvetica"/>
              </a:defRPr>
            </a:pPr>
            <a:r>
              <a:t>husband can fully cherish his wife.</a:t>
            </a:r>
          </a:p>
          <a:p>
            <a:pPr>
              <a:lnSpc>
                <a:spcPts val="1300"/>
              </a:lnSpc>
              <a:defRPr b="1" sz="1100">
                <a:latin typeface="Helvetica"/>
                <a:ea typeface="Helvetica"/>
                <a:cs typeface="Helvetica"/>
                <a:sym typeface="Helvetica"/>
              </a:defRPr>
            </a:pPr>
            <a:r>
              <a:t>Willingness to sacrifice. Once committed, the spouse is further willing to sacrifice his or herself to care for the</a:t>
            </a:r>
          </a:p>
          <a:p>
            <a:pPr>
              <a:lnSpc>
                <a:spcPts val="1300"/>
              </a:lnSpc>
              <a:defRPr b="1" sz="1100">
                <a:latin typeface="Helvetica"/>
                <a:ea typeface="Helvetica"/>
                <a:cs typeface="Helvetica"/>
                <a:sym typeface="Helvetica"/>
              </a:defRPr>
            </a:pPr>
            <a:r>
              <a:t>other. This is the spouse’s life. What happens to them as an individual is less important than their faithfulness to</a:t>
            </a:r>
          </a:p>
          <a:p>
            <a:pPr>
              <a:lnSpc>
                <a:spcPts val="1300"/>
              </a:lnSpc>
              <a:defRPr b="1" sz="1100">
                <a:latin typeface="Helvetica"/>
                <a:ea typeface="Helvetica"/>
                <a:cs typeface="Helvetica"/>
                <a:sym typeface="Helvetica"/>
              </a:defRPr>
            </a:pPr>
            <a:r>
              <a:t>bettering their spouse. The husband’s love will be broader and penetrate deeper. The wife’s submission will be</a:t>
            </a:r>
          </a:p>
          <a:p>
            <a:pPr>
              <a:lnSpc>
                <a:spcPts val="1300"/>
              </a:lnSpc>
              <a:defRPr b="1" sz="1100">
                <a:latin typeface="Helvetica"/>
                <a:ea typeface="Helvetica"/>
                <a:cs typeface="Helvetica"/>
                <a:sym typeface="Helvetica"/>
              </a:defRPr>
            </a:pPr>
            <a:r>
              <a:t>more genuine and propelled by a spirit of volunteerism.</a:t>
            </a:r>
          </a:p>
          <a:p>
            <a:pPr>
              <a:lnSpc>
                <a:spcPts val="1300"/>
              </a:lnSpc>
              <a:defRPr b="1" sz="1100">
                <a:latin typeface="Helvetica"/>
                <a:ea typeface="Helvetica"/>
                <a:cs typeface="Helvetica"/>
                <a:sym typeface="Helvetica"/>
              </a:defRPr>
            </a:pPr>
            <a:r>
              <a:t>More fond. With commitment, a deeper sense of cherishing comes about. The more we resolve to love our</a:t>
            </a:r>
          </a:p>
          <a:p>
            <a:pPr>
              <a:lnSpc>
                <a:spcPts val="1300"/>
              </a:lnSpc>
              <a:defRPr b="1" sz="1100">
                <a:latin typeface="Helvetica"/>
                <a:ea typeface="Helvetica"/>
                <a:cs typeface="Helvetica"/>
                <a:sym typeface="Helvetica"/>
              </a:defRPr>
            </a:pPr>
            <a:r>
              <a:t>spouses, the more excitement and joy comes from the relationship. We become excited to see our spouse grow</a:t>
            </a:r>
          </a:p>
          <a:p>
            <a:pPr>
              <a:lnSpc>
                <a:spcPts val="1300"/>
              </a:lnSpc>
              <a:defRPr b="1" sz="1100">
                <a:latin typeface="Helvetica"/>
                <a:ea typeface="Helvetica"/>
                <a:cs typeface="Helvetica"/>
                <a:sym typeface="Helvetica"/>
              </a:defRPr>
            </a:pPr>
            <a:r>
              <a:t>and be helped in some area. Their life becomes most important to you.</a:t>
            </a:r>
          </a:p>
          <a:p>
            <a:pPr>
              <a:lnSpc>
                <a:spcPts val="1300"/>
              </a:lnSpc>
              <a:defRPr b="1" sz="1100">
                <a:latin typeface="Helvetica"/>
                <a:ea typeface="Helvetica"/>
                <a:cs typeface="Helvetica"/>
                <a:sym typeface="Helvetica"/>
              </a:defRPr>
            </a:pPr>
            <a:r>
              <a:t>Summary: This deeper commitment is in essence love. Love is where one unconditionally shows genuine</a:t>
            </a:r>
          </a:p>
          <a:p>
            <a:pPr>
              <a:lnSpc>
                <a:spcPts val="1300"/>
              </a:lnSpc>
              <a:defRPr b="1" sz="1100">
                <a:latin typeface="Helvetica"/>
                <a:ea typeface="Helvetica"/>
                <a:cs typeface="Helvetica"/>
                <a:sym typeface="Helvetica"/>
              </a:defRPr>
            </a:pPr>
            <a:r>
              <a:t>concern for the other. Love is not mere theory but practical, kind and forgiving. Love is that underlying devotion</a:t>
            </a:r>
          </a:p>
          <a:p>
            <a:pPr>
              <a:lnSpc>
                <a:spcPts val="1300"/>
              </a:lnSpc>
              <a:defRPr b="1" sz="1100">
                <a:latin typeface="Helvetica"/>
                <a:ea typeface="Helvetica"/>
                <a:cs typeface="Helvetica"/>
                <a:sym typeface="Helvetica"/>
              </a:defRPr>
            </a:pPr>
            <a:r>
              <a:t>toward each other that spawns a host of kind words, generous actions and special favors.</a:t>
            </a:r>
          </a:p>
          <a:p>
            <a:pPr>
              <a:lnSpc>
                <a:spcPts val="1300"/>
              </a:lnSpc>
              <a:defRPr b="1" sz="1100">
                <a:latin typeface="Helvetica"/>
                <a:ea typeface="Helvetica"/>
                <a:cs typeface="Helvetica"/>
                <a:sym typeface="Helvetica"/>
              </a:defRPr>
            </a:pPr>
            <a:r>
              <a:t>These commitments are not often spoken or even noticed by the individual spouse but they</a:t>
            </a:r>
            <a:endParaRPr sz="10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3" name="Shape 223"/>
          <p:cNvSpPr/>
          <p:nvPr>
            <p:ph type="sldImg"/>
          </p:nvPr>
        </p:nvSpPr>
        <p:spPr>
          <a:prstGeom prst="rect">
            <a:avLst/>
          </a:prstGeom>
        </p:spPr>
        <p:txBody>
          <a:bodyPr/>
          <a:lstStyle/>
          <a:p>
            <a:pPr/>
          </a:p>
        </p:txBody>
      </p:sp>
      <p:sp>
        <p:nvSpPr>
          <p:cNvPr id="224" name="Shape 224"/>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C) Sexual Intimacy</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1) Superficial:  Focus on meeting ones own needs</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 Distracts from problems</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 Selfish </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 Inflexible </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2) Intimate:  Focus on meeting your spouse’s needs</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 Healing</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 Expressing heart oneness</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 Loving</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 Flexible (1 Corinthians 13:1-7)</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9" name="Shape 229"/>
          <p:cNvSpPr/>
          <p:nvPr>
            <p:ph type="sldImg"/>
          </p:nvPr>
        </p:nvSpPr>
        <p:spPr>
          <a:prstGeom prst="rect">
            <a:avLst/>
          </a:prstGeom>
        </p:spPr>
        <p:txBody>
          <a:bodyPr/>
          <a:lstStyle/>
          <a:p>
            <a:pPr/>
          </a:p>
        </p:txBody>
      </p:sp>
      <p:sp>
        <p:nvSpPr>
          <p:cNvPr id="230" name="Shape 230"/>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D) Purpose of Intimacy</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1) Serving your spouse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2) Serving your children</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3) Serving your world</a:t>
            </a:r>
          </a:p>
          <a:p>
            <a:pPr>
              <a:lnSpc>
                <a:spcPts val="1300"/>
              </a:lnSpc>
              <a:defRPr sz="1100">
                <a:latin typeface="Helvetica"/>
                <a:ea typeface="Helvetica"/>
                <a:cs typeface="Helvetica"/>
                <a:sym typeface="Helvetica"/>
              </a:defRPr>
            </a:pPr>
            <a:r>
              <a:t>Summary</a:t>
            </a:r>
          </a:p>
          <a:p>
            <a:pPr>
              <a:lnSpc>
                <a:spcPts val="1300"/>
              </a:lnSpc>
              <a:defRPr sz="1100">
                <a:latin typeface="Helvetica"/>
                <a:ea typeface="Helvetica"/>
                <a:cs typeface="Helvetica"/>
                <a:sym typeface="Helvetica"/>
              </a:defRPr>
            </a:pPr>
            <a:r>
              <a:t>Any marriage that looks at itself in the mirror too long will begin to age and decay. We are here to serve others:</a:t>
            </a:r>
          </a:p>
          <a:p>
            <a:pPr>
              <a:lnSpc>
                <a:spcPts val="1300"/>
              </a:lnSpc>
              <a:defRPr sz="1100">
                <a:latin typeface="Helvetica"/>
                <a:ea typeface="Helvetica"/>
                <a:cs typeface="Helvetica"/>
                <a:sym typeface="Helvetica"/>
              </a:defRPr>
            </a:pPr>
            <a:r>
              <a:t>our spouse, our children and others.</a:t>
            </a:r>
          </a:p>
          <a:p>
            <a:pPr>
              <a:lnSpc>
                <a:spcPts val="1300"/>
              </a:lnSpc>
              <a:defRPr sz="1100">
                <a:latin typeface="Helvetica"/>
                <a:ea typeface="Helvetica"/>
                <a:cs typeface="Helvetica"/>
                <a:sym typeface="Helvetica"/>
              </a:defRPr>
            </a:pPr>
            <a:r>
              <a:t>I might be teaching somewhere while she needs to stay home watching over the children and serving a meal. We</a:t>
            </a:r>
          </a:p>
          <a:p>
            <a:pPr>
              <a:lnSpc>
                <a:spcPts val="1300"/>
              </a:lnSpc>
              <a:defRPr sz="1100">
                <a:latin typeface="Helvetica"/>
                <a:ea typeface="Helvetica"/>
                <a:cs typeface="Helvetica"/>
                <a:sym typeface="Helvetica"/>
              </a:defRPr>
            </a:pPr>
            <a:r>
              <a:t>must not think one type of service is less important than the other. The type of reward is due to our heart’s attitude</a:t>
            </a:r>
          </a:p>
          <a:p>
            <a:pPr>
              <a:lnSpc>
                <a:spcPts val="1300"/>
              </a:lnSpc>
              <a:defRPr sz="1100">
                <a:latin typeface="Helvetica"/>
                <a:ea typeface="Helvetica"/>
                <a:cs typeface="Helvetica"/>
                <a:sym typeface="Helvetica"/>
              </a:defRPr>
            </a:pPr>
            <a:r>
              <a:t>and acts of service within the context God has appointed us. We are serving together. We are to use our intimate</a:t>
            </a:r>
          </a:p>
          <a:p>
            <a:pPr>
              <a:lnSpc>
                <a:spcPts val="1300"/>
              </a:lnSpc>
              <a:defRPr sz="1100">
                <a:latin typeface="Helvetica"/>
                <a:ea typeface="Helvetica"/>
                <a:cs typeface="Helvetica"/>
                <a:sym typeface="Helvetica"/>
              </a:defRPr>
            </a:pPr>
            <a:r>
              <a:t>marriage to be a lighthouse of truth, a fire of glowing love and a place to build up trust.</a:t>
            </a:r>
          </a:p>
          <a:p>
            <a:pPr>
              <a:lnSpc>
                <a:spcPts val="1200"/>
              </a:lnSpc>
              <a:defRPr sz="1000">
                <a:latin typeface="Helvetica"/>
                <a:ea typeface="Helvetica"/>
                <a:cs typeface="Helvetica"/>
                <a:sym typeface="Helvetica"/>
              </a:defRPr>
            </a:p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5" name="Shape 235"/>
          <p:cNvSpPr/>
          <p:nvPr>
            <p:ph type="sldImg"/>
          </p:nvPr>
        </p:nvSpPr>
        <p:spPr>
          <a:prstGeom prst="rect">
            <a:avLst/>
          </a:prstGeom>
        </p:spPr>
        <p:txBody>
          <a:bodyPr/>
          <a:lstStyle/>
          <a:p>
            <a:pPr/>
          </a:p>
        </p:txBody>
      </p:sp>
      <p:sp>
        <p:nvSpPr>
          <p:cNvPr id="236" name="Shape 236"/>
          <p:cNvSpPr/>
          <p:nvPr>
            <p:ph type="body" sz="quarter" idx="1"/>
          </p:nvPr>
        </p:nvSpPr>
        <p:spPr>
          <a:prstGeom prst="rect">
            <a:avLst/>
          </a:prstGeom>
        </p:spPr>
        <p:txBody>
          <a:bodyPr/>
          <a:lstStyle/>
          <a:p>
            <a:pPr>
              <a:lnSpc>
                <a:spcPts val="1300"/>
              </a:lnSpc>
              <a:defRPr sz="1100">
                <a:latin typeface="Helvetica"/>
                <a:ea typeface="Helvetica"/>
                <a:cs typeface="Helvetica"/>
                <a:sym typeface="Helvetica"/>
              </a:defRPr>
            </a:pPr>
            <a:r>
              <a:t>Summary</a:t>
            </a:r>
          </a:p>
          <a:p>
            <a:pPr>
              <a:lnSpc>
                <a:spcPts val="1300"/>
              </a:lnSpc>
              <a:defRPr sz="1100">
                <a:latin typeface="Helvetica"/>
                <a:ea typeface="Helvetica"/>
                <a:cs typeface="Helvetica"/>
                <a:sym typeface="Helvetica"/>
              </a:defRPr>
            </a:pPr>
          </a:p>
          <a:p>
            <a:pPr>
              <a:lnSpc>
                <a:spcPts val="1300"/>
              </a:lnSpc>
              <a:defRPr sz="1100">
                <a:latin typeface="Helvetica"/>
                <a:ea typeface="Helvetica"/>
                <a:cs typeface="Helvetica"/>
                <a:sym typeface="Helvetica"/>
              </a:defRPr>
            </a:pPr>
            <a:r>
              <a:t>We will need to live by faith to reach that great marriage. We need to rigorously live by God’s standards rather</a:t>
            </a:r>
          </a:p>
          <a:p>
            <a:pPr>
              <a:lnSpc>
                <a:spcPts val="1300"/>
              </a:lnSpc>
              <a:defRPr sz="1100">
                <a:latin typeface="Helvetica"/>
                <a:ea typeface="Helvetica"/>
                <a:cs typeface="Helvetica"/>
                <a:sym typeface="Helvetica"/>
              </a:defRPr>
            </a:pPr>
            <a:r>
              <a:t>than our feelings. But step by step, as our hearts are unfolded, the beauty of marriage blossoms.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7" name="Shape 247"/>
          <p:cNvSpPr/>
          <p:nvPr>
            <p:ph type="sldImg"/>
          </p:nvPr>
        </p:nvSpPr>
        <p:spPr>
          <a:prstGeom prst="rect">
            <a:avLst/>
          </a:prstGeom>
        </p:spPr>
        <p:txBody>
          <a:bodyPr/>
          <a:lstStyle/>
          <a:p>
            <a:pPr/>
          </a:p>
        </p:txBody>
      </p:sp>
      <p:sp>
        <p:nvSpPr>
          <p:cNvPr id="248" name="Shape 248"/>
          <p:cNvSpPr/>
          <p:nvPr>
            <p:ph type="body" sz="quarter" idx="1"/>
          </p:nvPr>
        </p:nvSpPr>
        <p:spPr>
          <a:prstGeom prst="rect">
            <a:avLst/>
          </a:prstGeom>
        </p:spPr>
        <p:txBody>
          <a:bodyPr/>
          <a:lstStyle/>
          <a:p>
            <a:pPr algn="just">
              <a:lnSpc>
                <a:spcPts val="1200"/>
              </a:lnSpc>
              <a:spcBef>
                <a:spcPts val="1200"/>
              </a:spcBef>
              <a:defRPr sz="1000">
                <a:solidFill>
                  <a:srgbClr val="0E0E0D"/>
                </a:solidFill>
              </a:defRPr>
            </a:pPr>
            <a:r>
              <a:t>Take Home Project</a:t>
            </a:r>
          </a:p>
          <a:p>
            <a:pPr>
              <a:lnSpc>
                <a:spcPts val="1200"/>
              </a:lnSpc>
              <a:defRPr sz="1000">
                <a:solidFill>
                  <a:srgbClr val="0E0E0D"/>
                </a:solidFill>
                <a:latin typeface="Helvetica"/>
                <a:ea typeface="Helvetica"/>
                <a:cs typeface="Helvetica"/>
                <a:sym typeface="Helvetica"/>
              </a:defRPr>
            </a:pPr>
            <a:r>
              <a:t>Go over the intimacy quiz results with your spouse if possible.</a:t>
            </a:r>
          </a:p>
          <a:p>
            <a:pPr>
              <a:lnSpc>
                <a:spcPts val="1200"/>
              </a:lnSpc>
              <a:defRPr sz="1000">
                <a:solidFill>
                  <a:srgbClr val="0E0E0D"/>
                </a:solidFill>
                <a:latin typeface="Helvetica"/>
                <a:ea typeface="Helvetica"/>
                <a:cs typeface="Helvetica"/>
                <a:sym typeface="Helvetica"/>
              </a:defRPr>
            </a:pPr>
            <a:r>
              <a:t>Make two decisions that will help you cultivate your marriage?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0" name="Shape 100"/>
          <p:cNvSpPr/>
          <p:nvPr>
            <p:ph type="sldImg"/>
          </p:nvPr>
        </p:nvSpPr>
        <p:spPr>
          <a:prstGeom prst="rect">
            <a:avLst/>
          </a:prstGeom>
        </p:spPr>
        <p:txBody>
          <a:bodyPr/>
          <a:lstStyle/>
          <a:p>
            <a:pPr/>
          </a:p>
        </p:txBody>
      </p:sp>
      <p:sp>
        <p:nvSpPr>
          <p:cNvPr id="101" name="Shape 101"/>
          <p:cNvSpPr/>
          <p:nvPr>
            <p:ph type="body" sz="quarter" idx="1"/>
          </p:nvPr>
        </p:nvSpPr>
        <p:spPr>
          <a:prstGeom prst="rect">
            <a:avLst/>
          </a:prstGeom>
        </p:spPr>
        <p:txBody>
          <a:bodyPr/>
          <a:lstStyle/>
          <a:p>
            <a:pPr/>
            <a:r>
              <a:t>Faith</a:t>
            </a:r>
          </a:p>
          <a:p>
            <a:pPr/>
            <a:r>
              <a:t>神對婚姻的看法 Keep God’s design clearly in focus</a:t>
            </a:r>
          </a:p>
          <a:p>
            <a:pPr/>
            <a:r>
              <a:t>(Sessions 1-4)</a:t>
            </a:r>
          </a:p>
          <a:p>
            <a:pPr/>
            <a:r>
              <a:t>Forgiveness: 從婚姻的挫折中恢復</a:t>
            </a:r>
          </a:p>
          <a:p>
            <a:pPr/>
            <a:r>
              <a:t>Forgive one another in love</a:t>
            </a:r>
          </a:p>
          <a:p>
            <a:pPr/>
            <a:r>
              <a:t>(Sessions 5-7)</a:t>
            </a:r>
          </a:p>
          <a:p>
            <a:pPr/>
            <a:r>
              <a:t>Friendship</a:t>
            </a:r>
          </a:p>
          <a:p>
            <a:pPr/>
            <a:r>
              <a:t>獲得一個好的婚姻 Obtain a great marriage </a:t>
            </a:r>
          </a:p>
          <a:p>
            <a:pPr/>
            <a:r>
              <a:t>(Sessions 8-10) Develop a deep and enriching relationship</a:t>
            </a:r>
          </a:p>
          <a:p>
            <a:pPr/>
            <a:r>
              <a:t>But now abide faith, hope, love, these three; but the greatest of these is love. (1 Cor 13:13)</a:t>
            </a:r>
          </a:p>
          <a:p>
            <a:pPr marL="282222" indent="-282222">
              <a:buSzPct val="100000"/>
              <a:buAutoNum type="arabicParenBoth" startAt="1"/>
            </a:pPr>
            <a:r>
              <a:t>Faith in God’s institution of marriage — it just works</a:t>
            </a:r>
          </a:p>
          <a:p>
            <a:pPr marL="282222" indent="-282222">
              <a:buSzPct val="100000"/>
              <a:buAutoNum type="arabicParenBoth" startAt="1"/>
            </a:pPr>
            <a:r>
              <a:t>Hope in our own marriage</a:t>
            </a:r>
          </a:p>
          <a:p>
            <a:pPr marL="282222" indent="-282222">
              <a:buSzPct val="100000"/>
              <a:buAutoNum type="arabicParenBoth" startAt="1"/>
            </a:pPr>
            <a:r>
              <a:t>Love bringing deep and enriching lives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7" name="Shape 107"/>
          <p:cNvSpPr/>
          <p:nvPr>
            <p:ph type="sldImg"/>
          </p:nvPr>
        </p:nvSpPr>
        <p:spPr>
          <a:prstGeom prst="rect">
            <a:avLst/>
          </a:prstGeom>
        </p:spPr>
        <p:txBody>
          <a:bodyPr/>
          <a:lstStyle/>
          <a:p>
            <a:pPr/>
          </a:p>
        </p:txBody>
      </p:sp>
      <p:sp>
        <p:nvSpPr>
          <p:cNvPr id="108" name="Shape 108"/>
          <p:cNvSpPr/>
          <p:nvPr>
            <p:ph type="body" sz="quarter" idx="1"/>
          </p:nvPr>
        </p:nvSpPr>
        <p:spPr>
          <a:prstGeom prst="rect">
            <a:avLst/>
          </a:prstGeom>
        </p:spPr>
        <p:txBody>
          <a:bodyPr/>
          <a:lstStyle/>
          <a:p>
            <a:pPr>
              <a:lnSpc>
                <a:spcPts val="1200"/>
              </a:lnSpc>
              <a:defRPr sz="1000">
                <a:latin typeface="Times New Roman"/>
                <a:ea typeface="Times New Roman"/>
                <a:cs typeface="Times New Roman"/>
                <a:sym typeface="Times New Roman"/>
              </a:defRPr>
            </a:pPr>
            <a:r>
              <a:t>The Lord reveals two significant things through this brief period of their relationship:</a:t>
            </a:r>
          </a:p>
          <a:p>
            <a:pPr>
              <a:lnSpc>
                <a:spcPts val="1200"/>
              </a:lnSpc>
              <a:defRPr sz="1000">
                <a:latin typeface="Times New Roman"/>
                <a:ea typeface="Times New Roman"/>
                <a:cs typeface="Times New Roman"/>
                <a:sym typeface="Times New Roman"/>
              </a:defRPr>
            </a:pPr>
            <a:r>
              <a:t>(1) What the spouses really want deep down: True honest, endearing and faithful relationship which brings forth</a:t>
            </a:r>
          </a:p>
          <a:p>
            <a:pPr>
              <a:lnSpc>
                <a:spcPts val="1200"/>
              </a:lnSpc>
              <a:defRPr sz="1000">
                <a:latin typeface="Times New Roman"/>
                <a:ea typeface="Times New Roman"/>
                <a:cs typeface="Times New Roman"/>
                <a:sym typeface="Times New Roman"/>
              </a:defRPr>
            </a:pPr>
            <a:r>
              <a:t>a greater joy, love and sense of fulfillment.</a:t>
            </a:r>
          </a:p>
          <a:p>
            <a:pPr>
              <a:lnSpc>
                <a:spcPts val="1200"/>
              </a:lnSpc>
              <a:defRPr sz="1000">
                <a:latin typeface="Times New Roman"/>
                <a:ea typeface="Times New Roman"/>
                <a:cs typeface="Times New Roman"/>
                <a:sym typeface="Times New Roman"/>
              </a:defRPr>
            </a:pPr>
            <a:r>
              <a:t>(2) What commitment is needed to get there: An unselfish and devoted love to only each other.</a:t>
            </a:r>
          </a:p>
          <a:p>
            <a:pPr>
              <a:lnSpc>
                <a:spcPts val="1200"/>
              </a:lnSpc>
              <a:defRPr sz="1000">
                <a:latin typeface="Times New Roman"/>
                <a:ea typeface="Times New Roman"/>
                <a:cs typeface="Times New Roman"/>
                <a:sym typeface="Times New Roman"/>
              </a:defRPr>
            </a:pPr>
          </a:p>
          <a:p>
            <a:pPr>
              <a:lnSpc>
                <a:spcPts val="1200"/>
              </a:lnSpc>
              <a:defRPr sz="1000">
                <a:latin typeface="Times New Roman"/>
                <a:ea typeface="Times New Roman"/>
                <a:cs typeface="Times New Roman"/>
                <a:sym typeface="Times New Roman"/>
              </a:defRPr>
            </a:pPr>
            <a:r>
              <a:t>Summary: What God would really like to accomplish in each marriage: God implants a little faith for each couple.</a:t>
            </a:r>
          </a:p>
          <a:p>
            <a:pPr algn="ctr">
              <a:lnSpc>
                <a:spcPts val="1200"/>
              </a:lnSpc>
              <a:defRPr sz="1000">
                <a:latin typeface="Stone Sans ITC TT"/>
                <a:ea typeface="Stone Sans ITC TT"/>
                <a:cs typeface="Stone Sans ITC TT"/>
                <a:sym typeface="Stone Sans ITC TT"/>
              </a:defRPr>
            </a:pPr>
            <a:r>
              <a:t>God in His grace plants the seed of intimacy in our hearts.</a:t>
            </a:r>
            <a:endParaRPr>
              <a:latin typeface="Times New Roman"/>
              <a:ea typeface="Times New Roman"/>
              <a:cs typeface="Times New Roman"/>
              <a:sym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8" name="Shape 118"/>
          <p:cNvSpPr/>
          <p:nvPr>
            <p:ph type="sldImg"/>
          </p:nvPr>
        </p:nvSpPr>
        <p:spPr>
          <a:prstGeom prst="rect">
            <a:avLst/>
          </a:prstGeom>
        </p:spPr>
        <p:txBody>
          <a:bodyPr/>
          <a:lstStyle/>
          <a:p>
            <a:pPr/>
          </a:p>
        </p:txBody>
      </p:sp>
      <p:sp>
        <p:nvSpPr>
          <p:cNvPr id="119" name="Shape 119"/>
          <p:cNvSpPr/>
          <p:nvPr>
            <p:ph type="body" sz="quarter" idx="1"/>
          </p:nvPr>
        </p:nvSpPr>
        <p:spPr>
          <a:prstGeom prst="rect">
            <a:avLst/>
          </a:prstGeom>
        </p:spPr>
        <p:txBody>
          <a:bodyPr/>
          <a:lstStyle/>
          <a:p>
            <a:pPr>
              <a:lnSpc>
                <a:spcPts val="1300"/>
              </a:lnSpc>
              <a:defRPr sz="1100">
                <a:latin typeface="Times New Roman"/>
                <a:ea typeface="Times New Roman"/>
                <a:cs typeface="Times New Roman"/>
                <a:sym typeface="Times New Roman"/>
              </a:defRPr>
            </a:pPr>
            <a:r>
              <a:t>We use the word intimacy to summarize all these hopes and dreams of a realized idealistic relationship. Wedded</a:t>
            </a:r>
          </a:p>
          <a:p>
            <a:pPr>
              <a:lnSpc>
                <a:spcPts val="1300"/>
              </a:lnSpc>
              <a:defRPr sz="1100">
                <a:latin typeface="Times New Roman"/>
                <a:ea typeface="Times New Roman"/>
                <a:cs typeface="Times New Roman"/>
                <a:sym typeface="Times New Roman"/>
              </a:defRPr>
            </a:pPr>
            <a:r>
              <a:t>couples typically stop short after the wedding. Reality of their real</a:t>
            </a:r>
          </a:p>
          <a:p>
            <a:pPr>
              <a:lnSpc>
                <a:spcPts val="1300"/>
              </a:lnSpc>
              <a:defRPr sz="1100">
                <a:latin typeface="Times New Roman"/>
                <a:ea typeface="Times New Roman"/>
                <a:cs typeface="Times New Roman"/>
                <a:sym typeface="Times New Roman"/>
              </a:defRPr>
            </a:pPr>
            <a:r>
              <a:t>selfishness sets in. Bitterness often seals the couple there until the</a:t>
            </a:r>
          </a:p>
          <a:p>
            <a:pPr>
              <a:lnSpc>
                <a:spcPts val="1300"/>
              </a:lnSpc>
              <a:defRPr sz="1100">
                <a:latin typeface="Times New Roman"/>
                <a:ea typeface="Times New Roman"/>
                <a:cs typeface="Times New Roman"/>
                <a:sym typeface="Times New Roman"/>
              </a:defRPr>
            </a:pPr>
            <a:r>
              <a:t>grave. Couples can’t go much further than over the honeymoon</a:t>
            </a:r>
          </a:p>
          <a:p>
            <a:pPr>
              <a:lnSpc>
                <a:spcPts val="1300"/>
              </a:lnSpc>
              <a:defRPr sz="1100">
                <a:latin typeface="Times New Roman"/>
                <a:ea typeface="Times New Roman"/>
                <a:cs typeface="Times New Roman"/>
                <a:sym typeface="Times New Roman"/>
              </a:defRPr>
            </a:pPr>
            <a:r>
              <a:t>threshold without God’s grace in Christ.</a:t>
            </a:r>
            <a:endParaRPr sz="10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8" name="Shape 128"/>
          <p:cNvSpPr/>
          <p:nvPr>
            <p:ph type="sldImg"/>
          </p:nvPr>
        </p:nvSpPr>
        <p:spPr>
          <a:prstGeom prst="rect">
            <a:avLst/>
          </a:prstGeom>
        </p:spPr>
        <p:txBody>
          <a:bodyPr/>
          <a:lstStyle/>
          <a:p>
            <a:pPr/>
          </a:p>
        </p:txBody>
      </p:sp>
      <p:sp>
        <p:nvSpPr>
          <p:cNvPr id="129" name="Shape 129"/>
          <p:cNvSpPr/>
          <p:nvPr>
            <p:ph type="body" sz="quarter" idx="1"/>
          </p:nvPr>
        </p:nvSpPr>
        <p:spPr>
          <a:prstGeom prst="rect">
            <a:avLst/>
          </a:prstGeom>
        </p:spPr>
        <p:txBody>
          <a:bodyPr/>
          <a:lstStyle/>
          <a:p>
            <a:pPr algn="ctr">
              <a:lnSpc>
                <a:spcPts val="1200"/>
              </a:lnSpc>
              <a:tabLst>
                <a:tab pos="952500" algn="l"/>
              </a:tabLst>
              <a:defRPr b="1" sz="1000">
                <a:solidFill>
                  <a:srgbClr val="06053D"/>
                </a:solidFill>
                <a:latin typeface="+mn-lt"/>
                <a:ea typeface="+mn-ea"/>
                <a:cs typeface="+mn-cs"/>
                <a:sym typeface="Helvetica Neue"/>
              </a:defRPr>
            </a:pPr>
            <a:r>
              <a:t>What is Marital Intimacy</a:t>
            </a:r>
          </a:p>
          <a:p>
            <a:pPr>
              <a:lnSpc>
                <a:spcPts val="1200"/>
              </a:lnSpc>
              <a:defRPr sz="1000">
                <a:latin typeface="Times New Roman"/>
                <a:ea typeface="Times New Roman"/>
                <a:cs typeface="Times New Roman"/>
                <a:sym typeface="Times New Roman"/>
              </a:defRPr>
            </a:pPr>
            <a:r>
              <a:t>(1) Firstly, the phrase ‘the two shall become one’ is used to define the</a:t>
            </a:r>
          </a:p>
          <a:p>
            <a:pPr>
              <a:lnSpc>
                <a:spcPts val="1200"/>
              </a:lnSpc>
              <a:defRPr sz="1000">
                <a:latin typeface="Times New Roman"/>
                <a:ea typeface="Times New Roman"/>
                <a:cs typeface="Times New Roman"/>
                <a:sym typeface="Times New Roman"/>
              </a:defRPr>
            </a:pPr>
            <a:r>
              <a:t>marriage relationship. Intimacy is living in the full view of the other so that</a:t>
            </a:r>
          </a:p>
          <a:p>
            <a:pPr>
              <a:lnSpc>
                <a:spcPts val="1200"/>
              </a:lnSpc>
              <a:defRPr sz="1000">
                <a:latin typeface="Times New Roman"/>
                <a:ea typeface="Times New Roman"/>
                <a:cs typeface="Times New Roman"/>
                <a:sym typeface="Times New Roman"/>
              </a:defRPr>
            </a:pPr>
            <a:r>
              <a:t>the two function as one. God designed and appointed the husband to be</a:t>
            </a:r>
          </a:p>
          <a:p>
            <a:pPr>
              <a:lnSpc>
                <a:spcPts val="1200"/>
              </a:lnSpc>
              <a:defRPr sz="1000">
                <a:latin typeface="Times New Roman"/>
                <a:ea typeface="Times New Roman"/>
                <a:cs typeface="Times New Roman"/>
                <a:sym typeface="Times New Roman"/>
              </a:defRPr>
            </a:pPr>
            <a:r>
              <a:t>head and for the wife to submit to the husband. If they are to function as one</a:t>
            </a:r>
          </a:p>
          <a:p>
            <a:pPr>
              <a:lnSpc>
                <a:spcPts val="1200"/>
              </a:lnSpc>
              <a:defRPr sz="1000">
                <a:latin typeface="Times New Roman"/>
                <a:ea typeface="Times New Roman"/>
                <a:cs typeface="Times New Roman"/>
                <a:sym typeface="Times New Roman"/>
              </a:defRPr>
            </a:pPr>
            <a:r>
              <a:t>rather than two, then they needed a way to</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3" name="Shape 143"/>
          <p:cNvSpPr/>
          <p:nvPr>
            <p:ph type="sldImg"/>
          </p:nvPr>
        </p:nvSpPr>
        <p:spPr>
          <a:prstGeom prst="rect">
            <a:avLst/>
          </a:prstGeom>
        </p:spPr>
        <p:txBody>
          <a:bodyPr/>
          <a:lstStyle/>
          <a:p>
            <a:pPr/>
          </a:p>
        </p:txBody>
      </p:sp>
      <p:sp>
        <p:nvSpPr>
          <p:cNvPr id="144" name="Shape 144"/>
          <p:cNvSpPr/>
          <p:nvPr>
            <p:ph type="body" sz="quarter" idx="1"/>
          </p:nvPr>
        </p:nvSpPr>
        <p:spPr>
          <a:prstGeom prst="rect">
            <a:avLst/>
          </a:prstGeom>
        </p:spPr>
        <p:txBody>
          <a:bodyPr/>
          <a:lstStyle/>
          <a:p>
            <a:pPr>
              <a:lnSpc>
                <a:spcPts val="1300"/>
              </a:lnSpc>
              <a:defRPr sz="1100">
                <a:latin typeface="Times New Roman"/>
                <a:ea typeface="Times New Roman"/>
                <a:cs typeface="Times New Roman"/>
                <a:sym typeface="Times New Roman"/>
              </a:defRPr>
            </a:pPr>
            <a:r>
              <a:t>The Hebrew word used to describe the sexual relationship gives us</a:t>
            </a:r>
          </a:p>
          <a:p>
            <a:pPr>
              <a:lnSpc>
                <a:spcPts val="1300"/>
              </a:lnSpc>
              <a:defRPr sz="1100">
                <a:latin typeface="Times New Roman"/>
                <a:ea typeface="Times New Roman"/>
                <a:cs typeface="Times New Roman"/>
                <a:sym typeface="Times New Roman"/>
              </a:defRPr>
            </a:pPr>
            <a:r>
              <a:t>a clue to what is missing. That word is ‘to know.’ The Hebrew word </a:t>
            </a:r>
            <a:r>
              <a:rPr i="1">
                <a:latin typeface="Helvetica"/>
                <a:ea typeface="Helvetica"/>
                <a:cs typeface="Helvetica"/>
                <a:sym typeface="Helvetica"/>
              </a:rPr>
              <a:t>yadah </a:t>
            </a:r>
            <a:r>
              <a:t>has many usages including: to know,</a:t>
            </a:r>
          </a:p>
          <a:p>
            <a:pPr>
              <a:lnSpc>
                <a:spcPts val="1300"/>
              </a:lnSpc>
              <a:defRPr sz="1100">
                <a:latin typeface="Times New Roman"/>
                <a:ea typeface="Times New Roman"/>
                <a:cs typeface="Times New Roman"/>
                <a:sym typeface="Times New Roman"/>
              </a:defRPr>
            </a:pPr>
            <a:r>
              <a:t>learn to know; perceive; find out and discern; discriminate, distinguish; know by experience; recognize, admit,</a:t>
            </a:r>
          </a:p>
          <a:p>
            <a:pPr>
              <a:lnSpc>
                <a:spcPts val="1300"/>
              </a:lnSpc>
              <a:defRPr sz="1100">
                <a:latin typeface="Times New Roman"/>
                <a:ea typeface="Times New Roman"/>
                <a:cs typeface="Times New Roman"/>
                <a:sym typeface="Times New Roman"/>
              </a:defRPr>
            </a:pPr>
            <a:r>
              <a:t>acknowledge, confess; consider and of course sexual relations.</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And Adam knew Eve his wife; and she conceived</a:t>
            </a:r>
            <a:r>
              <a:rPr sz="1000">
                <a:solidFill>
                  <a:srgbClr val="5C1610"/>
                </a:solidFill>
                <a:latin typeface="Times New Roman"/>
                <a:ea typeface="Times New Roman"/>
                <a:cs typeface="Times New Roman"/>
                <a:sym typeface="Times New Roman"/>
              </a:rPr>
              <a:t> (Genesis 4:1)</a:t>
            </a:r>
            <a:endParaRPr sz="1000">
              <a:solidFill>
                <a:srgbClr val="5C1610"/>
              </a:solidFill>
              <a:latin typeface="Times New Roman"/>
              <a:ea typeface="Times New Roman"/>
              <a:cs typeface="Times New Roman"/>
              <a:sym typeface="Times New Roman"/>
            </a:endParaRPr>
          </a:p>
          <a:p>
            <a:pPr>
              <a:lnSpc>
                <a:spcPts val="1300"/>
              </a:lnSpc>
              <a:defRPr sz="1100">
                <a:latin typeface="Times New Roman"/>
                <a:ea typeface="Times New Roman"/>
                <a:cs typeface="Times New Roman"/>
                <a:sym typeface="Times New Roman"/>
              </a:defRPr>
            </a:pPr>
            <a:r>
              <a:t>When it says, for example, that Adam knew Eve, the scriptures are saying that</a:t>
            </a:r>
          </a:p>
          <a:p>
            <a:pPr>
              <a:lnSpc>
                <a:spcPts val="1300"/>
              </a:lnSpc>
              <a:defRPr sz="1100">
                <a:latin typeface="Times New Roman"/>
                <a:ea typeface="Times New Roman"/>
                <a:cs typeface="Times New Roman"/>
                <a:sym typeface="Times New Roman"/>
              </a:defRPr>
            </a:pPr>
          </a:p>
          <a:p>
            <a:pPr>
              <a:lnSpc>
                <a:spcPts val="1300"/>
              </a:lnSpc>
              <a:defRPr sz="1100">
                <a:latin typeface="Times New Roman"/>
                <a:ea typeface="Times New Roman"/>
                <a:cs typeface="Times New Roman"/>
                <a:sym typeface="Times New Roman"/>
              </a:defRPr>
            </a:pPr>
            <a:r>
              <a:t>Common lie: </a:t>
            </a:r>
            <a:endParaRPr sz="900">
              <a:latin typeface="Lucida Grande"/>
              <a:ea typeface="Lucida Grande"/>
              <a:cs typeface="Lucida Grande"/>
              <a:sym typeface="Lucida Grande"/>
            </a:endParaR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Human beings are just higher developed animals. Sexual expression is natural and needs to be fulfilled. </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r>
              <a:t>Biblical Truth: </a:t>
            </a:r>
            <a:endParaRPr b="0" sz="900"/>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Sexual expression is to be expressed only in marriage because of its higher design which depends on a lifelong trust-building relationship of love and commitment. </a:t>
            </a:r>
            <a:endParaRPr sz="1000">
              <a:latin typeface="Times New Roman"/>
              <a:ea typeface="Times New Roman"/>
              <a:cs typeface="Times New Roman"/>
              <a:sym typeface="Times New Roman"/>
            </a:endParaRPr>
          </a:p>
          <a:p>
            <a:pPr algn="just">
              <a:lnSpc>
                <a:spcPts val="1300"/>
              </a:lnSpc>
              <a:spcBef>
                <a:spcPts val="100"/>
              </a:spcBef>
              <a:defRPr sz="1100">
                <a:latin typeface="Times New Roman"/>
                <a:ea typeface="Times New Roman"/>
                <a:cs typeface="Times New Roman"/>
                <a:sym typeface="Times New Roman"/>
              </a:defRPr>
            </a:p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3" name="Shape 153"/>
          <p:cNvSpPr/>
          <p:nvPr>
            <p:ph type="sldImg"/>
          </p:nvPr>
        </p:nvSpPr>
        <p:spPr>
          <a:prstGeom prst="rect">
            <a:avLst/>
          </a:prstGeom>
        </p:spPr>
        <p:txBody>
          <a:bodyPr/>
          <a:lstStyle/>
          <a:p>
            <a:pPr/>
          </a:p>
        </p:txBody>
      </p:sp>
      <p:sp>
        <p:nvSpPr>
          <p:cNvPr id="154" name="Shape 154"/>
          <p:cNvSpPr/>
          <p:nvPr>
            <p:ph type="body" sz="quarter" idx="1"/>
          </p:nvPr>
        </p:nvSpPr>
        <p:spPr>
          <a:prstGeom prst="rect">
            <a:avLst/>
          </a:prstGeom>
        </p:spPr>
        <p:txBody>
          <a:bodyPr/>
          <a:lstStyle/>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Spiritual Intimacy and Physical Intimacy</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Covenant: A long-lasting agreement to better one another</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Song of Solomon: Physical and Spiritual intimacy are similar</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The Vine: </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Abide in Me, and I in you. As the branch cannot bear fruit of itself, unless it abides in the vine, so neither can you, unless you abide in Me. I am the vine, you are the branches; he who abides in Me, and I in him, he bears much fruit; for apart from Me you can do nothing. </a:t>
            </a:r>
            <a:r>
              <a:rPr>
                <a:solidFill>
                  <a:srgbClr val="5C1610"/>
                </a:solidFill>
              </a:rPr>
              <a:t>(John 15:4-5)</a:t>
            </a:r>
            <a:endParaRPr>
              <a:solidFill>
                <a:srgbClr val="5C1610"/>
              </a:solidFill>
            </a:endParaR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Ephesians 5:31-32</a:t>
            </a:r>
          </a:p>
          <a:p>
            <a:pPr>
              <a:lnSpc>
                <a:spcPts val="1300"/>
              </a:lnSpc>
              <a:defRPr sz="1100">
                <a:latin typeface="Times New Roman"/>
                <a:ea typeface="Times New Roman"/>
                <a:cs typeface="Times New Roman"/>
                <a:sym typeface="Times New Roman"/>
              </a:defRPr>
            </a:pPr>
            <a:r>
              <a:t>As we get lost in the identity and purpose of the Savior, He will blend with us and that relationship will produce</a:t>
            </a:r>
          </a:p>
          <a:p>
            <a:pPr>
              <a:lnSpc>
                <a:spcPts val="1300"/>
              </a:lnSpc>
              <a:defRPr sz="1100">
                <a:latin typeface="Times New Roman"/>
                <a:ea typeface="Times New Roman"/>
                <a:cs typeface="Times New Roman"/>
                <a:sym typeface="Times New Roman"/>
              </a:defRPr>
            </a:pPr>
            <a:r>
              <a:t>much fruit. This fruit or works that issue forth is again a beautiful testimony of Christ living in a Christian. Can</a:t>
            </a:r>
          </a:p>
          <a:p>
            <a:pPr>
              <a:lnSpc>
                <a:spcPts val="1300"/>
              </a:lnSpc>
              <a:defRPr sz="1100">
                <a:latin typeface="Times New Roman"/>
                <a:ea typeface="Times New Roman"/>
                <a:cs typeface="Times New Roman"/>
                <a:sym typeface="Times New Roman"/>
              </a:defRPr>
            </a:pPr>
            <a:r>
              <a:t>we see how the two parallel? Both are important and true. This is the mystery that the apostle speaks about.</a:t>
            </a:r>
          </a:p>
          <a:p>
            <a:pPr>
              <a:lnSpc>
                <a:spcPts val="1200"/>
              </a:lnSpc>
              <a:defRPr sz="1000">
                <a:solidFill>
                  <a:srgbClr val="5C1610"/>
                </a:solidFill>
                <a:latin typeface="Times New Roman"/>
                <a:ea typeface="Times New Roman"/>
                <a:cs typeface="Times New Roman"/>
                <a:sym typeface="Times New Roman"/>
              </a:defRPr>
            </a:pPr>
            <a:r>
              <a:t>For this cause a man shall leave his father and mother, and shall cleave to his wife; and the tow shall become one flesh.</a:t>
            </a:r>
          </a:p>
          <a:p>
            <a:pPr>
              <a:lnSpc>
                <a:spcPts val="1200"/>
              </a:lnSpc>
              <a:defRPr sz="1000">
                <a:latin typeface="Times New Roman"/>
                <a:ea typeface="Times New Roman"/>
                <a:cs typeface="Times New Roman"/>
                <a:sym typeface="Times New Roman"/>
              </a:defRPr>
            </a:pPr>
            <a:r>
              <a:t>This mystery is great; but I am speaking with reference to Christ and the church. </a:t>
            </a:r>
            <a:r>
              <a:rPr>
                <a:solidFill>
                  <a:srgbClr val="5C1610"/>
                </a:solidFill>
              </a:rPr>
              <a:t>(Ephesians 5:31-32).</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2" name="Shape 162"/>
          <p:cNvSpPr/>
          <p:nvPr>
            <p:ph type="sldImg"/>
          </p:nvPr>
        </p:nvSpPr>
        <p:spPr>
          <a:prstGeom prst="rect">
            <a:avLst/>
          </a:prstGeom>
        </p:spPr>
        <p:txBody>
          <a:bodyPr/>
          <a:lstStyle/>
          <a:p>
            <a:pPr/>
          </a:p>
        </p:txBody>
      </p:sp>
      <p:sp>
        <p:nvSpPr>
          <p:cNvPr id="163" name="Shape 163"/>
          <p:cNvSpPr/>
          <p:nvPr>
            <p:ph type="body" sz="quarter" idx="1"/>
          </p:nvPr>
        </p:nvSpPr>
        <p:spPr>
          <a:prstGeom prst="rect">
            <a:avLst/>
          </a:prstGeom>
        </p:spPr>
        <p:txBody>
          <a:bodyPr/>
          <a:lstStyle/>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Spiritual Intimacy and Physical Intimacy</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Covenant: A long-lasting agreement to better one another</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Song of Solomon: Physical and Spiritual intimacy are similar</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The Vine: </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Abide in Me, and I in you. As the branch cannot bear fruit of itself, unless it abides in the vine, so neither can you, unless you abide in Me. I am the vine, you are the branches; he who abides in Me, and I in him, he bears much fruit; for apart from Me you can do nothing. </a:t>
            </a:r>
            <a:r>
              <a:rPr>
                <a:solidFill>
                  <a:srgbClr val="5C1610"/>
                </a:solidFill>
              </a:rPr>
              <a:t>(John 15:4-5)</a:t>
            </a:r>
            <a:endParaRPr>
              <a:solidFill>
                <a:srgbClr val="5C1610"/>
              </a:solidFill>
            </a:endParaR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Ephesians 5:31-32</a:t>
            </a:r>
          </a:p>
          <a:p>
            <a:pPr>
              <a:lnSpc>
                <a:spcPts val="1300"/>
              </a:lnSpc>
              <a:defRPr sz="1100">
                <a:latin typeface="Times New Roman"/>
                <a:ea typeface="Times New Roman"/>
                <a:cs typeface="Times New Roman"/>
                <a:sym typeface="Times New Roman"/>
              </a:defRPr>
            </a:pPr>
            <a:r>
              <a:t>As we get lost in the identity and purpose of the Savior, He will blend with us and that relationship will produce</a:t>
            </a:r>
          </a:p>
          <a:p>
            <a:pPr>
              <a:lnSpc>
                <a:spcPts val="1300"/>
              </a:lnSpc>
              <a:defRPr sz="1100">
                <a:latin typeface="Times New Roman"/>
                <a:ea typeface="Times New Roman"/>
                <a:cs typeface="Times New Roman"/>
                <a:sym typeface="Times New Roman"/>
              </a:defRPr>
            </a:pPr>
            <a:r>
              <a:t>much fruit. This fruit or works that issue forth is again a beautiful testimony of Christ living in a Christian. Can</a:t>
            </a:r>
          </a:p>
          <a:p>
            <a:pPr>
              <a:lnSpc>
                <a:spcPts val="1300"/>
              </a:lnSpc>
              <a:defRPr sz="1100">
                <a:latin typeface="Times New Roman"/>
                <a:ea typeface="Times New Roman"/>
                <a:cs typeface="Times New Roman"/>
                <a:sym typeface="Times New Roman"/>
              </a:defRPr>
            </a:pPr>
            <a:r>
              <a:t>we see how the two parallel? Both are important and true. This is the mystery that the apostle speaks about.</a:t>
            </a:r>
          </a:p>
          <a:p>
            <a:pPr>
              <a:lnSpc>
                <a:spcPts val="1200"/>
              </a:lnSpc>
              <a:defRPr sz="1000">
                <a:solidFill>
                  <a:srgbClr val="5C1610"/>
                </a:solidFill>
                <a:latin typeface="Times New Roman"/>
                <a:ea typeface="Times New Roman"/>
                <a:cs typeface="Times New Roman"/>
                <a:sym typeface="Times New Roman"/>
              </a:defRPr>
            </a:pPr>
            <a:r>
              <a:t>For this cause a man shall leave his father and mother, and shall cleave to his wife; and the tow shall become one flesh.</a:t>
            </a:r>
          </a:p>
          <a:p>
            <a:pPr>
              <a:lnSpc>
                <a:spcPts val="1200"/>
              </a:lnSpc>
              <a:defRPr sz="1000">
                <a:latin typeface="Times New Roman"/>
                <a:ea typeface="Times New Roman"/>
                <a:cs typeface="Times New Roman"/>
                <a:sym typeface="Times New Roman"/>
              </a:defRPr>
            </a:pPr>
            <a:r>
              <a:t>This mystery is great; but I am speaking with reference to Christ and the church. </a:t>
            </a:r>
            <a:r>
              <a:rPr>
                <a:solidFill>
                  <a:srgbClr val="5C1610"/>
                </a:solidFill>
              </a:rPr>
              <a:t>(Ephesians 5:31-32).</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6" name="Shape 166"/>
          <p:cNvSpPr/>
          <p:nvPr>
            <p:ph type="sldImg"/>
          </p:nvPr>
        </p:nvSpPr>
        <p:spPr>
          <a:prstGeom prst="rect">
            <a:avLst/>
          </a:prstGeom>
        </p:spPr>
        <p:txBody>
          <a:bodyPr/>
          <a:lstStyle/>
          <a:p>
            <a:pPr/>
          </a:p>
        </p:txBody>
      </p:sp>
      <p:sp>
        <p:nvSpPr>
          <p:cNvPr id="167" name="Shape 167"/>
          <p:cNvSpPr/>
          <p:nvPr>
            <p:ph type="body" sz="quarter" idx="1"/>
          </p:nvPr>
        </p:nvSpPr>
        <p:spPr>
          <a:prstGeom prst="rect">
            <a:avLst/>
          </a:prstGeom>
        </p:spPr>
        <p:txBody>
          <a:bodyPr/>
          <a:lstStyle/>
          <a:p>
            <a:pPr>
              <a:lnSpc>
                <a:spcPts val="1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a:latin typeface="+mn-lt"/>
                <a:ea typeface="+mn-ea"/>
                <a:cs typeface="+mn-cs"/>
                <a:sym typeface="Helvetica Neue"/>
              </a:defRPr>
            </a:pPr>
          </a:p>
          <a:p>
            <a:pPr>
              <a:lnSpc>
                <a:spcPts val="1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a:latin typeface="+mn-lt"/>
                <a:ea typeface="+mn-ea"/>
                <a:cs typeface="+mn-cs"/>
                <a:sym typeface="Helvetica Neue"/>
              </a:defRPr>
            </a:pPr>
            <a:r>
              <a:t>Four Practical Perspectives of Marriage</a:t>
            </a:r>
          </a:p>
          <a:p>
            <a:pPr>
              <a:lnSpc>
                <a:spcPts val="1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a:latin typeface="+mn-lt"/>
                <a:ea typeface="+mn-ea"/>
                <a:cs typeface="+mn-cs"/>
                <a:sym typeface="Helvetica Neue"/>
              </a:defRPr>
            </a:pPr>
            <a:r>
              <a:t>1) Possession</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5C1610"/>
                </a:solidFill>
                <a:latin typeface="+mn-lt"/>
                <a:ea typeface="+mn-ea"/>
                <a:cs typeface="+mn-cs"/>
                <a:sym typeface="Helvetica Neue"/>
              </a:defRPr>
            </a:pPr>
            <a:r>
              <a:t>But because of immoralities,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5C1610"/>
                </a:solidFill>
                <a:latin typeface="+mn-lt"/>
                <a:ea typeface="+mn-ea"/>
                <a:cs typeface="+mn-cs"/>
                <a:sym typeface="Helvetica Neue"/>
              </a:defRPr>
            </a:pPr>
            <a:r>
              <a:t>let each man have his own</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5C1610"/>
                </a:solidFill>
                <a:latin typeface="+mn-lt"/>
                <a:ea typeface="+mn-ea"/>
                <a:cs typeface="+mn-cs"/>
                <a:sym typeface="Helvetica Neue"/>
              </a:defRPr>
            </a:pPr>
            <a:r>
              <a:t>wife, and let each woman</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5C1610"/>
                </a:solidFill>
                <a:latin typeface="+mn-lt"/>
                <a:ea typeface="+mn-ea"/>
                <a:cs typeface="+mn-cs"/>
                <a:sym typeface="Helvetica Neue"/>
              </a:defRPr>
            </a:pPr>
            <a:r>
              <a:t>have her own husband. (1</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5C1610"/>
                </a:solidFill>
                <a:latin typeface="+mn-lt"/>
                <a:ea typeface="+mn-ea"/>
                <a:cs typeface="+mn-cs"/>
                <a:sym typeface="Helvetica Neue"/>
              </a:defRPr>
            </a:pPr>
            <a:r>
              <a:t>Corinthians 7:2)</a:t>
            </a:r>
          </a:p>
          <a:p>
            <a:pPr>
              <a:lnSpc>
                <a:spcPts val="1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a:latin typeface="+mn-lt"/>
                <a:ea typeface="+mn-ea"/>
                <a:cs typeface="+mn-cs"/>
                <a:sym typeface="Helvetica Neue"/>
              </a:defRPr>
            </a:pPr>
            <a:r>
              <a:t>2) Obligation</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5C1610"/>
                </a:solidFill>
                <a:latin typeface="+mn-lt"/>
                <a:ea typeface="+mn-ea"/>
                <a:cs typeface="+mn-cs"/>
                <a:sym typeface="Helvetica Neue"/>
              </a:defRPr>
            </a:pPr>
            <a:r>
              <a:t>Let the husband fulfill his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5C1610"/>
                </a:solidFill>
                <a:latin typeface="+mn-lt"/>
                <a:ea typeface="+mn-ea"/>
                <a:cs typeface="+mn-cs"/>
                <a:sym typeface="Helvetica Neue"/>
              </a:defRPr>
            </a:pPr>
            <a:r>
              <a:t>duty to his wife, and likewise</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5C1610"/>
                </a:solidFill>
                <a:latin typeface="+mn-lt"/>
                <a:ea typeface="+mn-ea"/>
                <a:cs typeface="+mn-cs"/>
                <a:sym typeface="Helvetica Neue"/>
              </a:defRPr>
            </a:pPr>
            <a:r>
              <a:t>also the wife to her husband.</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5C1610"/>
                </a:solidFill>
                <a:latin typeface="+mn-lt"/>
                <a:ea typeface="+mn-ea"/>
                <a:cs typeface="+mn-cs"/>
                <a:sym typeface="Helvetica Neue"/>
              </a:defRPr>
            </a:pPr>
            <a:r>
              <a:t>(1 Corinthians 7:3)</a:t>
            </a:r>
          </a:p>
          <a:p>
            <a:pPr>
              <a:lnSpc>
                <a:spcPts val="1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a:latin typeface="+mn-lt"/>
                <a:ea typeface="+mn-ea"/>
                <a:cs typeface="+mn-cs"/>
                <a:sym typeface="Helvetica Neue"/>
              </a:defRPr>
            </a:pPr>
            <a:r>
              <a:t>3) Control over</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n-lt"/>
                <a:ea typeface="+mn-ea"/>
                <a:cs typeface="+mn-cs"/>
                <a:sym typeface="Helvetica Neue"/>
              </a:defRPr>
            </a:pPr>
            <a:r>
              <a:t>The wife does not have</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n-lt"/>
                <a:ea typeface="+mn-ea"/>
                <a:cs typeface="+mn-cs"/>
                <a:sym typeface="Helvetica Neue"/>
              </a:defRPr>
            </a:pPr>
            <a:r>
              <a:t>authority over her own body,</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n-lt"/>
                <a:ea typeface="+mn-ea"/>
                <a:cs typeface="+mn-cs"/>
                <a:sym typeface="Helvetica Neue"/>
              </a:defRPr>
            </a:pPr>
            <a:r>
              <a:t>but the husband does; and</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n-lt"/>
                <a:ea typeface="+mn-ea"/>
                <a:cs typeface="+mn-cs"/>
                <a:sym typeface="Helvetica Neue"/>
              </a:defRPr>
            </a:pPr>
            <a:r>
              <a:t>likewise also the husband</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n-lt"/>
                <a:ea typeface="+mn-ea"/>
                <a:cs typeface="+mn-cs"/>
                <a:sym typeface="Helvetica Neue"/>
              </a:defRPr>
            </a:pPr>
            <a:r>
              <a:t>does not have authority over</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n-lt"/>
                <a:ea typeface="+mn-ea"/>
                <a:cs typeface="+mn-cs"/>
                <a:sym typeface="Helvetica Neue"/>
              </a:defRPr>
            </a:pPr>
            <a:r>
              <a:t>his own body, but the wife</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n-lt"/>
                <a:ea typeface="+mn-ea"/>
                <a:cs typeface="+mn-cs"/>
                <a:sym typeface="Helvetica Neue"/>
              </a:defRPr>
            </a:pPr>
            <a:r>
              <a:t>does. (1 Corinthians 7:4)</a:t>
            </a:r>
          </a:p>
          <a:p>
            <a:pPr>
              <a:lnSpc>
                <a:spcPts val="1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a:latin typeface="+mn-lt"/>
                <a:ea typeface="+mn-ea"/>
                <a:cs typeface="+mn-cs"/>
                <a:sym typeface="Helvetica Neue"/>
              </a:defRPr>
            </a:pPr>
            <a:r>
              <a:t>4) Devoted</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5C1610"/>
                </a:solidFill>
                <a:latin typeface="+mn-lt"/>
                <a:ea typeface="+mn-ea"/>
                <a:cs typeface="+mn-cs"/>
                <a:sym typeface="Helvetica Neue"/>
              </a:defRPr>
            </a:pPr>
            <a:r>
              <a:t>But one who is married is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5C1610"/>
                </a:solidFill>
                <a:latin typeface="+mn-lt"/>
                <a:ea typeface="+mn-ea"/>
                <a:cs typeface="+mn-cs"/>
                <a:sym typeface="Helvetica Neue"/>
              </a:defRPr>
            </a:pPr>
            <a:r>
              <a:t>concerned about the things of</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5C1610"/>
                </a:solidFill>
                <a:latin typeface="+mn-lt"/>
                <a:ea typeface="+mn-ea"/>
                <a:cs typeface="+mn-cs"/>
                <a:sym typeface="Helvetica Neue"/>
              </a:defRPr>
            </a:pPr>
            <a:r>
              <a:t>the world, how he may</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5C1610"/>
                </a:solidFill>
                <a:latin typeface="+mn-lt"/>
                <a:ea typeface="+mn-ea"/>
                <a:cs typeface="+mn-cs"/>
                <a:sym typeface="Helvetica Neue"/>
              </a:defRPr>
            </a:pPr>
            <a:r>
              <a:t>please his wife, …but one</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5C1610"/>
                </a:solidFill>
                <a:latin typeface="+mn-lt"/>
                <a:ea typeface="+mn-ea"/>
                <a:cs typeface="+mn-cs"/>
                <a:sym typeface="Helvetica Neue"/>
              </a:defRPr>
            </a:pPr>
            <a:r>
              <a:t>who is married is concerned</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5C1610"/>
                </a:solidFill>
                <a:latin typeface="+mn-lt"/>
                <a:ea typeface="+mn-ea"/>
                <a:cs typeface="+mn-cs"/>
                <a:sym typeface="Helvetica Neue"/>
              </a:defRPr>
            </a:pPr>
            <a:r>
              <a:t>about the things of the world,</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5C1610"/>
                </a:solidFill>
                <a:latin typeface="+mn-lt"/>
                <a:ea typeface="+mn-ea"/>
                <a:cs typeface="+mn-cs"/>
                <a:sym typeface="Helvetica Neue"/>
              </a:defRPr>
            </a:pPr>
            <a:r>
              <a:t>how she may please her</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5C1610"/>
                </a:solidFill>
                <a:latin typeface="+mn-lt"/>
                <a:ea typeface="+mn-ea"/>
                <a:cs typeface="+mn-cs"/>
                <a:sym typeface="Helvetica Neue"/>
              </a:defRPr>
            </a:pPr>
            <a:r>
              <a:t>husband. (1 Corinthians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5C1610"/>
                </a:solidFill>
                <a:latin typeface="+mn-lt"/>
                <a:ea typeface="+mn-ea"/>
                <a:cs typeface="+mn-cs"/>
                <a:sym typeface="Helvetica Neue"/>
              </a:defRPr>
            </a:pPr>
            <a:r>
              <a:t>7:33-34)</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gif"/><Relationship Id="rId4" Type="http://schemas.openxmlformats.org/officeDocument/2006/relationships/hyperlink" Target="http://www.foundationsforfreedom.net" TargetMode="Externa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Title &amp; Subtitle copy 1">
    <p:spTree>
      <p:nvGrpSpPr>
        <p:cNvPr id="1" name=""/>
        <p:cNvGrpSpPr/>
        <p:nvPr/>
      </p:nvGrpSpPr>
      <p:grpSpPr>
        <a:xfrm>
          <a:off x="0" y="0"/>
          <a:ext cx="0" cy="0"/>
          <a:chOff x="0" y="0"/>
          <a:chExt cx="0" cy="0"/>
        </a:xfrm>
      </p:grpSpPr>
      <p:pic>
        <p:nvPicPr>
          <p:cNvPr id="15" name="BGM_Leaf.png" descr="BGM_Leaf.png"/>
          <p:cNvPicPr>
            <a:picLocks noChangeAspect="1"/>
          </p:cNvPicPr>
          <p:nvPr/>
        </p:nvPicPr>
        <p:blipFill>
          <a:blip r:embed="rId2">
            <a:extLst/>
          </a:blip>
          <a:srcRect l="3791" t="0" r="7973" b="0"/>
          <a:stretch>
            <a:fillRect/>
          </a:stretch>
        </p:blipFill>
        <p:spPr>
          <a:xfrm>
            <a:off x="0" y="-1511300"/>
            <a:ext cx="13004800" cy="11054077"/>
          </a:xfrm>
          <a:prstGeom prst="rect">
            <a:avLst/>
          </a:prstGeom>
          <a:ln w="12700">
            <a:miter lim="400000"/>
          </a:ln>
        </p:spPr>
      </p:pic>
      <p:sp>
        <p:nvSpPr>
          <p:cNvPr id="16" name="Paul J. Bucknell"/>
          <p:cNvSpPr txBox="1"/>
          <p:nvPr/>
        </p:nvSpPr>
        <p:spPr>
          <a:xfrm>
            <a:off x="7121265" y="4572000"/>
            <a:ext cx="5092701" cy="67692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Times New Roman"/>
                <a:ea typeface="Times New Roman"/>
                <a:cs typeface="Times New Roman"/>
                <a:sym typeface="Times New Roman"/>
              </a:defRPr>
            </a:lvl1pPr>
          </a:lstStyle>
          <a:p>
            <a:pPr/>
            <a:r>
              <a:t>Paul J. Bucknell</a:t>
            </a:r>
          </a:p>
        </p:txBody>
      </p:sp>
      <p:sp>
        <p:nvSpPr>
          <p:cNvPr id="17" name="Line"/>
          <p:cNvSpPr/>
          <p:nvPr/>
        </p:nvSpPr>
        <p:spPr>
          <a:xfrm>
            <a:off x="0" y="8305800"/>
            <a:ext cx="13004800" cy="0"/>
          </a:xfrm>
          <a:prstGeom prst="line">
            <a:avLst/>
          </a:prstGeom>
          <a:ln w="25400">
            <a:solidFill>
              <a:srgbClr val="E3BA45"/>
            </a:solidFill>
            <a:miter lim="400000"/>
          </a:ln>
          <a:effectLst>
            <a:outerShdw sx="100000" sy="100000" kx="0" ky="0" algn="b" rotWithShape="0" blurRad="50800" dist="38100" dir="2700000">
              <a:srgbClr val="000000">
                <a:alpha val="75000"/>
              </a:srgbClr>
            </a:outerShdw>
          </a:effectLst>
        </p:spPr>
        <p:txBody>
          <a:bodyPr lIns="0" tIns="0" rIns="0" bIns="0"/>
          <a:lstStyle/>
          <a:p>
            <a:pPr algn="l" defTabSz="457200">
              <a:lnSpc>
                <a:spcPct val="100000"/>
              </a:lnSpc>
              <a:tabLst/>
              <a:defRPr sz="1200">
                <a:solidFill>
                  <a:srgbClr val="000000"/>
                </a:solidFill>
                <a:latin typeface="Helvetica"/>
                <a:ea typeface="Helvetica"/>
                <a:cs typeface="Helvetica"/>
                <a:sym typeface="Helvetica"/>
              </a:defRPr>
            </a:pPr>
          </a:p>
        </p:txBody>
      </p:sp>
      <p:sp>
        <p:nvSpPr>
          <p:cNvPr id="18" name="Building A Great Marriage"/>
          <p:cNvSpPr txBox="1"/>
          <p:nvPr/>
        </p:nvSpPr>
        <p:spPr>
          <a:xfrm>
            <a:off x="3908814" y="317500"/>
            <a:ext cx="9232901" cy="355600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17" sz="10600">
                <a:solidFill>
                  <a:srgbClr val="AC2E2F"/>
                </a:solidFill>
                <a:latin typeface="Brush Script MT"/>
                <a:ea typeface="Brush Script MT"/>
                <a:cs typeface="Brush Script MT"/>
                <a:sym typeface="Brush Script MT"/>
              </a:defRPr>
            </a:pPr>
            <a:r>
              <a:t>Building A Great </a:t>
            </a:r>
            <a:r>
              <a:rPr spc="360" sz="12000"/>
              <a:t>Marriage</a:t>
            </a:r>
          </a:p>
        </p:txBody>
      </p:sp>
      <p:sp>
        <p:nvSpPr>
          <p:cNvPr id="19" name="Slide Number"/>
          <p:cNvSpPr txBox="1"/>
          <p:nvPr>
            <p:ph type="sldNum" sz="quarter" idx="2"/>
          </p:nvPr>
        </p:nvSpPr>
        <p:spPr>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copy 1">
    <p:spTree>
      <p:nvGrpSpPr>
        <p:cNvPr id="1" name=""/>
        <p:cNvGrpSpPr/>
        <p:nvPr/>
      </p:nvGrpSpPr>
      <p:grpSpPr>
        <a:xfrm>
          <a:off x="0" y="0"/>
          <a:ext cx="0" cy="0"/>
          <a:chOff x="0" y="0"/>
          <a:chExt cx="0" cy="0"/>
        </a:xfrm>
      </p:grpSpPr>
      <p:pic>
        <p:nvPicPr>
          <p:cNvPr id="26" name="BGM_Leaf.png" descr="BGM_Leaf.png"/>
          <p:cNvPicPr>
            <a:picLocks noChangeAspect="1"/>
          </p:cNvPicPr>
          <p:nvPr/>
        </p:nvPicPr>
        <p:blipFill>
          <a:blip r:embed="rId2">
            <a:extLst/>
          </a:blip>
          <a:stretch>
            <a:fillRect/>
          </a:stretch>
        </p:blipFill>
        <p:spPr>
          <a:xfrm>
            <a:off x="0" y="-1511300"/>
            <a:ext cx="13004800" cy="9753600"/>
          </a:xfrm>
          <a:prstGeom prst="rect">
            <a:avLst/>
          </a:prstGeom>
          <a:ln w="12700">
            <a:miter lim="400000"/>
          </a:ln>
        </p:spPr>
      </p:pic>
      <p:sp>
        <p:nvSpPr>
          <p:cNvPr id="27" name="Paul J. Bucknell"/>
          <p:cNvSpPr txBox="1"/>
          <p:nvPr/>
        </p:nvSpPr>
        <p:spPr>
          <a:xfrm>
            <a:off x="6400800" y="3873500"/>
            <a:ext cx="5092700" cy="67692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Times New Roman"/>
                <a:ea typeface="Times New Roman"/>
                <a:cs typeface="Times New Roman"/>
                <a:sym typeface="Times New Roman"/>
              </a:defRPr>
            </a:lvl1pPr>
          </a:lstStyle>
          <a:p>
            <a:pPr/>
            <a:r>
              <a:t>Paul J. Bucknell</a:t>
            </a:r>
          </a:p>
        </p:txBody>
      </p:sp>
      <p:pic>
        <p:nvPicPr>
          <p:cNvPr id="28" name="logo.gif" descr="logo.gif"/>
          <p:cNvPicPr>
            <a:picLocks noChangeAspect="1"/>
          </p:cNvPicPr>
          <p:nvPr/>
        </p:nvPicPr>
        <p:blipFill>
          <a:blip r:embed="rId3">
            <a:extLst/>
          </a:blip>
          <a:srcRect l="3136" t="0" r="3367" b="5491"/>
          <a:stretch>
            <a:fillRect/>
          </a:stretch>
        </p:blipFill>
        <p:spPr>
          <a:xfrm>
            <a:off x="1447846" y="8458200"/>
            <a:ext cx="1219112" cy="1219158"/>
          </a:xfrm>
          <a:custGeom>
            <a:avLst/>
            <a:gdLst/>
            <a:ahLst/>
            <a:cxnLst>
              <a:cxn ang="0">
                <a:pos x="wd2" y="hd2"/>
              </a:cxn>
              <a:cxn ang="5400000">
                <a:pos x="wd2" y="hd2"/>
              </a:cxn>
              <a:cxn ang="10800000">
                <a:pos x="wd2" y="hd2"/>
              </a:cxn>
              <a:cxn ang="16200000">
                <a:pos x="wd2" y="hd2"/>
              </a:cxn>
            </a:cxnLst>
            <a:rect l="0" t="0" r="r" b="b"/>
            <a:pathLst>
              <a:path w="19679" h="20595" fill="norm" stroke="1" extrusionOk="0">
                <a:moveTo>
                  <a:pt x="9839" y="0"/>
                </a:moveTo>
                <a:cubicBezTo>
                  <a:pt x="7321" y="0"/>
                  <a:pt x="4803" y="1006"/>
                  <a:pt x="2882" y="3017"/>
                </a:cubicBezTo>
                <a:cubicBezTo>
                  <a:pt x="-961" y="7038"/>
                  <a:pt x="-961" y="13557"/>
                  <a:pt x="2882" y="17578"/>
                </a:cubicBezTo>
                <a:cubicBezTo>
                  <a:pt x="6725" y="21600"/>
                  <a:pt x="12953" y="21600"/>
                  <a:pt x="16796" y="17578"/>
                </a:cubicBezTo>
                <a:cubicBezTo>
                  <a:pt x="20639" y="13557"/>
                  <a:pt x="20639" y="7038"/>
                  <a:pt x="16796" y="3017"/>
                </a:cubicBezTo>
                <a:cubicBezTo>
                  <a:pt x="14875" y="1006"/>
                  <a:pt x="12357" y="0"/>
                  <a:pt x="9839" y="0"/>
                </a:cubicBezTo>
                <a:close/>
              </a:path>
            </a:pathLst>
          </a:custGeom>
          <a:ln w="12700">
            <a:miter lim="400000"/>
          </a:ln>
        </p:spPr>
      </p:pic>
      <p:sp>
        <p:nvSpPr>
          <p:cNvPr id="29" name="Biblical Foundations for Freedom"/>
          <p:cNvSpPr txBox="1"/>
          <p:nvPr/>
        </p:nvSpPr>
        <p:spPr>
          <a:xfrm>
            <a:off x="2540000" y="8445500"/>
            <a:ext cx="9690100" cy="685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600"/>
              </a:lnSpc>
              <a:tabLst>
                <a:tab pos="1270000" algn="l"/>
                <a:tab pos="8953500" algn="l"/>
              </a:tabLst>
              <a:defRPr sz="3000">
                <a:solidFill>
                  <a:srgbClr val="000000"/>
                </a:solidFill>
                <a:latin typeface="Helvetica"/>
                <a:ea typeface="Helvetica"/>
                <a:cs typeface="Helvetica"/>
                <a:sym typeface="Helvetica"/>
              </a:defRPr>
            </a:lvl1pPr>
          </a:lstStyle>
          <a:p>
            <a:pPr/>
            <a:r>
              <a:t>Biblical Foundations for Freedom</a:t>
            </a:r>
          </a:p>
        </p:txBody>
      </p:sp>
      <p:sp>
        <p:nvSpPr>
          <p:cNvPr id="30" name="www.foundationsforfreedom.net"/>
          <p:cNvSpPr txBox="1"/>
          <p:nvPr/>
        </p:nvSpPr>
        <p:spPr>
          <a:xfrm>
            <a:off x="2908300" y="9067800"/>
            <a:ext cx="8928100" cy="584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600"/>
              </a:lnSpc>
              <a:tabLst>
                <a:tab pos="1270000" algn="l"/>
                <a:tab pos="8953500" algn="l"/>
              </a:tabLst>
              <a:defRPr spc="570" sz="3000">
                <a:solidFill>
                  <a:srgbClr val="000000"/>
                </a:solidFill>
                <a:latin typeface="Helvetica"/>
                <a:ea typeface="Helvetica"/>
                <a:cs typeface="Helvetica"/>
                <a:sym typeface="Helvetica"/>
                <a:hlinkClick r:id="rId4" invalidUrl="" action="" tgtFrame="" tooltip="" history="1" highlightClick="0" endSnd="0"/>
              </a:defRPr>
            </a:lvl1pPr>
          </a:lstStyle>
          <a:p>
            <a:pPr/>
            <a:r>
              <a:rPr>
                <a:hlinkClick r:id="rId4" invalidUrl="" action="" tgtFrame="" tooltip="" history="1" highlightClick="0" endSnd="0"/>
              </a:rPr>
              <a:t>www.foundationsforfreedom.net</a:t>
            </a:r>
          </a:p>
        </p:txBody>
      </p:sp>
      <p:sp>
        <p:nvSpPr>
          <p:cNvPr id="31" name="Line"/>
          <p:cNvSpPr/>
          <p:nvPr/>
        </p:nvSpPr>
        <p:spPr>
          <a:xfrm>
            <a:off x="-558800" y="8305800"/>
            <a:ext cx="14094385" cy="0"/>
          </a:xfrm>
          <a:prstGeom prst="line">
            <a:avLst/>
          </a:prstGeom>
          <a:ln w="25400">
            <a:solidFill>
              <a:srgbClr val="E3BA45"/>
            </a:solidFill>
            <a:miter lim="400000"/>
          </a:ln>
          <a:effectLst>
            <a:outerShdw sx="100000" sy="100000" kx="0" ky="0" algn="b" rotWithShape="0" blurRad="50800" dist="38100" dir="2700000">
              <a:srgbClr val="000000">
                <a:alpha val="75000"/>
              </a:srgbClr>
            </a:outerShdw>
          </a:effectLst>
        </p:spPr>
        <p:txBody>
          <a:bodyPr lIns="0" tIns="0" rIns="0" bIns="0"/>
          <a:lstStyle/>
          <a:p>
            <a:pPr algn="l" defTabSz="457200">
              <a:lnSpc>
                <a:spcPct val="100000"/>
              </a:lnSpc>
              <a:tabLst/>
              <a:defRPr sz="1200">
                <a:solidFill>
                  <a:srgbClr val="000000"/>
                </a:solidFill>
                <a:latin typeface="Helvetica"/>
                <a:ea typeface="Helvetica"/>
                <a:cs typeface="Helvetica"/>
                <a:sym typeface="Helvetica"/>
              </a:defRPr>
            </a:pPr>
          </a:p>
        </p:txBody>
      </p:sp>
      <p:sp>
        <p:nvSpPr>
          <p:cNvPr id="32" name="Building A Great Marriage"/>
          <p:cNvSpPr txBox="1"/>
          <p:nvPr/>
        </p:nvSpPr>
        <p:spPr>
          <a:xfrm>
            <a:off x="3858548" y="50800"/>
            <a:ext cx="9232901" cy="355600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17" sz="10600">
                <a:solidFill>
                  <a:srgbClr val="AC2E2F"/>
                </a:solidFill>
                <a:latin typeface="Brush Script MT"/>
                <a:ea typeface="Brush Script MT"/>
                <a:cs typeface="Brush Script MT"/>
                <a:sym typeface="Brush Script MT"/>
              </a:defRPr>
            </a:pPr>
            <a:r>
              <a:t>Building A Great </a:t>
            </a:r>
            <a:r>
              <a:rPr spc="360" sz="12000"/>
              <a:t>Marriage</a:t>
            </a:r>
          </a:p>
        </p:txBody>
      </p:sp>
      <p:sp>
        <p:nvSpPr>
          <p:cNvPr id="33" name="Slide Number"/>
          <p:cNvSpPr txBox="1"/>
          <p:nvPr>
            <p:ph type="sldNum" sz="quarter" idx="2"/>
          </p:nvPr>
        </p:nvSpPr>
        <p:spPr>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copy 4">
    <p:spTree>
      <p:nvGrpSpPr>
        <p:cNvPr id="1" name=""/>
        <p:cNvGrpSpPr/>
        <p:nvPr/>
      </p:nvGrpSpPr>
      <p:grpSpPr>
        <a:xfrm>
          <a:off x="0" y="0"/>
          <a:ext cx="0" cy="0"/>
          <a:chOff x="0" y="0"/>
          <a:chExt cx="0" cy="0"/>
        </a:xfrm>
      </p:grpSpPr>
      <p:sp>
        <p:nvSpPr>
          <p:cNvPr id="40" name="Title Text"/>
          <p:cNvSpPr txBox="1"/>
          <p:nvPr>
            <p:ph type="title"/>
          </p:nvPr>
        </p:nvSpPr>
        <p:spPr>
          <a:prstGeom prst="rect">
            <a:avLst/>
          </a:prstGeom>
        </p:spPr>
        <p:txBody>
          <a:bodyPr/>
          <a:lstStyle/>
          <a:p>
            <a:pPr/>
            <a:r>
              <a:t>Title Text</a:t>
            </a:r>
          </a:p>
        </p:txBody>
      </p:sp>
      <p:sp>
        <p:nvSpPr>
          <p:cNvPr id="41"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4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copy 2">
    <p:spTree>
      <p:nvGrpSpPr>
        <p:cNvPr id="1" name=""/>
        <p:cNvGrpSpPr/>
        <p:nvPr/>
      </p:nvGrpSpPr>
      <p:grpSpPr>
        <a:xfrm>
          <a:off x="0" y="0"/>
          <a:ext cx="0" cy="0"/>
          <a:chOff x="0" y="0"/>
          <a:chExt cx="0" cy="0"/>
        </a:xfrm>
      </p:grpSpPr>
      <p:sp>
        <p:nvSpPr>
          <p:cNvPr id="49" name="Slide Number"/>
          <p:cNvSpPr txBox="1"/>
          <p:nvPr>
            <p:ph type="sldNum" sz="quarter" idx="2"/>
          </p:nvPr>
        </p:nvSpPr>
        <p:spPr>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8 cht">
    <p:spTree>
      <p:nvGrpSpPr>
        <p:cNvPr id="1" name=""/>
        <p:cNvGrpSpPr/>
        <p:nvPr/>
      </p:nvGrpSpPr>
      <p:grpSpPr>
        <a:xfrm>
          <a:off x="0" y="0"/>
          <a:ext cx="0" cy="0"/>
          <a:chOff x="0" y="0"/>
          <a:chExt cx="0" cy="0"/>
        </a:xfrm>
      </p:grpSpPr>
      <p:pic>
        <p:nvPicPr>
          <p:cNvPr id="56" name="Bar1.jpg" descr="Bar1.jpg"/>
          <p:cNvPicPr>
            <a:picLocks noChangeAspect="1"/>
          </p:cNvPicPr>
          <p:nvPr/>
        </p:nvPicPr>
        <p:blipFill>
          <a:blip r:embed="rId2">
            <a:extLst/>
          </a:blip>
          <a:stretch>
            <a:fillRect/>
          </a:stretch>
        </p:blipFill>
        <p:spPr>
          <a:xfrm rot="16200000">
            <a:off x="-5464537" y="3962315"/>
            <a:ext cx="12187898" cy="1284225"/>
          </a:xfrm>
          <a:prstGeom prst="rect">
            <a:avLst/>
          </a:prstGeom>
          <a:ln w="12700">
            <a:miter lim="400000"/>
          </a:ln>
        </p:spPr>
      </p:pic>
      <p:sp>
        <p:nvSpPr>
          <p:cNvPr id="57" name="培育婚姻中的親蜜關係"/>
          <p:cNvSpPr/>
          <p:nvPr/>
        </p:nvSpPr>
        <p:spPr>
          <a:xfrm>
            <a:off x="605963" y="-649141"/>
            <a:ext cx="549308" cy="9922937"/>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50" sz="3000">
                <a:latin typeface="Times New Roman"/>
                <a:ea typeface="Times New Roman"/>
                <a:cs typeface="Times New Roman"/>
                <a:sym typeface="Times New Roman"/>
              </a:defRPr>
            </a:lvl1pPr>
          </a:lstStyle>
          <a:p>
            <a:pPr/>
            <a:r>
              <a:t>培育婚姻中的親蜜關係</a:t>
            </a:r>
          </a:p>
        </p:txBody>
      </p:sp>
      <p:sp>
        <p:nvSpPr>
          <p:cNvPr id="58" name="第八課"/>
          <p:cNvSpPr/>
          <p:nvPr/>
        </p:nvSpPr>
        <p:spPr>
          <a:xfrm>
            <a:off x="354758" y="7514941"/>
            <a:ext cx="549308" cy="2163533"/>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80" sz="3600">
                <a:effectLst>
                  <a:outerShdw sx="100000" sy="100000" kx="0" ky="0" algn="b" rotWithShape="0" blurRad="12700" dist="12700" dir="3480000">
                    <a:srgbClr val="000000">
                      <a:alpha val="70000"/>
                    </a:srgbClr>
                  </a:outerShdw>
                </a:effectLst>
                <a:latin typeface="Times New Roman"/>
                <a:ea typeface="Times New Roman"/>
                <a:cs typeface="Times New Roman"/>
                <a:sym typeface="Times New Roman"/>
              </a:defRPr>
            </a:lvl1pPr>
          </a:lstStyle>
          <a:p>
            <a:pPr/>
            <a:r>
              <a:t>第八課</a:t>
            </a:r>
          </a:p>
        </p:txBody>
      </p:sp>
      <p:sp>
        <p:nvSpPr>
          <p:cNvPr id="59" name="建立一個美滿婚姻"/>
          <p:cNvSpPr/>
          <p:nvPr/>
        </p:nvSpPr>
        <p:spPr>
          <a:xfrm>
            <a:off x="45211" y="391609"/>
            <a:ext cx="549309" cy="5421308"/>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50" sz="3000">
                <a:solidFill>
                  <a:srgbClr val="FFC42A"/>
                </a:solidFill>
                <a:latin typeface="Times New Roman"/>
                <a:ea typeface="Times New Roman"/>
                <a:cs typeface="Times New Roman"/>
                <a:sym typeface="Times New Roman"/>
              </a:defRPr>
            </a:lvl1pPr>
          </a:lstStyle>
          <a:p>
            <a:pPr/>
            <a:r>
              <a:t>建立一個美滿婚姻</a:t>
            </a:r>
          </a:p>
        </p:txBody>
      </p:sp>
      <p:sp>
        <p:nvSpPr>
          <p:cNvPr id="60" name="Title Text"/>
          <p:cNvSpPr txBox="1"/>
          <p:nvPr>
            <p:ph type="title"/>
          </p:nvPr>
        </p:nvSpPr>
        <p:spPr>
          <a:xfrm>
            <a:off x="1409700" y="12700"/>
            <a:ext cx="8166100" cy="1333500"/>
          </a:xfrm>
          <a:prstGeom prst="rect">
            <a:avLst/>
          </a:prstGeom>
        </p:spPr>
        <p:txBody>
          <a:bodyPr/>
          <a:lstStyle>
            <a:lvl1pPr>
              <a:lnSpc>
                <a:spcPts val="6700"/>
              </a:lnSpc>
              <a:defRPr sz="5600">
                <a:latin typeface="Times New Roman"/>
                <a:ea typeface="Times New Roman"/>
                <a:cs typeface="Times New Roman"/>
                <a:sym typeface="Times New Roman"/>
              </a:defRPr>
            </a:lvl1pPr>
          </a:lstStyle>
          <a:p>
            <a:pPr/>
            <a:r>
              <a:t>Title Text</a:t>
            </a:r>
          </a:p>
        </p:txBody>
      </p:sp>
      <p:sp>
        <p:nvSpPr>
          <p:cNvPr id="61" name="Body Level One…"/>
          <p:cNvSpPr txBox="1"/>
          <p:nvPr>
            <p:ph type="body" idx="1"/>
          </p:nvPr>
        </p:nvSpPr>
        <p:spPr>
          <a:prstGeom prst="rect">
            <a:avLst/>
          </a:prstGeom>
        </p:spPr>
        <p:txBody>
          <a:bodyPr/>
          <a:lstStyle>
            <a:lvl1pPr>
              <a:lnSpc>
                <a:spcPts val="4000"/>
              </a:lnSpc>
              <a:defRPr sz="3400">
                <a:latin typeface="Times New Roman"/>
                <a:ea typeface="Times New Roman"/>
                <a:cs typeface="Times New Roman"/>
                <a:sym typeface="Times New Roman"/>
              </a:defRPr>
            </a:lvl1pPr>
            <a:lvl2pPr>
              <a:lnSpc>
                <a:spcPts val="4000"/>
              </a:lnSpc>
              <a:defRPr sz="3400">
                <a:latin typeface="Times New Roman"/>
                <a:ea typeface="Times New Roman"/>
                <a:cs typeface="Times New Roman"/>
                <a:sym typeface="Times New Roman"/>
              </a:defRPr>
            </a:lvl2pPr>
            <a:lvl3pPr>
              <a:lnSpc>
                <a:spcPts val="4000"/>
              </a:lnSpc>
              <a:defRPr sz="3400">
                <a:latin typeface="Times New Roman"/>
                <a:ea typeface="Times New Roman"/>
                <a:cs typeface="Times New Roman"/>
                <a:sym typeface="Times New Roman"/>
              </a:defRPr>
            </a:lvl3pPr>
            <a:lvl4pPr>
              <a:lnSpc>
                <a:spcPts val="4000"/>
              </a:lnSpc>
              <a:defRPr sz="3400">
                <a:latin typeface="Times New Roman"/>
                <a:ea typeface="Times New Roman"/>
                <a:cs typeface="Times New Roman"/>
                <a:sym typeface="Times New Roman"/>
              </a:defRPr>
            </a:lvl4pPr>
            <a:lvl5pPr>
              <a:lnSpc>
                <a:spcPts val="4000"/>
              </a:lnSpc>
              <a:defRPr sz="3400">
                <a:latin typeface="Times New Roman"/>
                <a:ea typeface="Times New Roman"/>
                <a:cs typeface="Times New Roman"/>
                <a:sym typeface="Times New Roman"/>
              </a:defRPr>
            </a:lvl5pPr>
          </a:lstStyle>
          <a:p>
            <a:pPr/>
            <a:r>
              <a:t>Body Level One</a:t>
            </a:r>
          </a:p>
          <a:p>
            <a:pPr lvl="1"/>
            <a:r>
              <a:t>Body Level Two</a:t>
            </a:r>
          </a:p>
          <a:p>
            <a:pPr lvl="2"/>
            <a:r>
              <a:t>Body Level Three</a:t>
            </a:r>
          </a:p>
          <a:p>
            <a:pPr lvl="3"/>
            <a:r>
              <a:t>Body Level Four</a:t>
            </a:r>
          </a:p>
          <a:p>
            <a:pPr lvl="4"/>
            <a:r>
              <a:t>Body Level Five</a:t>
            </a:r>
          </a:p>
        </p:txBody>
      </p:sp>
      <p:sp>
        <p:nvSpPr>
          <p:cNvPr id="62" name="Slide Number"/>
          <p:cNvSpPr txBox="1"/>
          <p:nvPr>
            <p:ph type="sldNum" sz="quarter" idx="2"/>
          </p:nvPr>
        </p:nvSpPr>
        <p:spPr>
          <a:xfrm>
            <a:off x="12303635" y="9238295"/>
            <a:ext cx="342901" cy="357510"/>
          </a:xfrm>
          <a:prstGeom prst="rect">
            <a:avLst/>
          </a:prstGeom>
        </p:spPr>
        <p:txBody>
          <a:bodyPr/>
          <a:lstStyle>
            <a:lvl1pPr>
              <a:lnSpc>
                <a:spcPts val="2400"/>
              </a:lnSpc>
              <a:defRPr sz="2000">
                <a:latin typeface="Times New Roman"/>
                <a:ea typeface="Times New Roman"/>
                <a:cs typeface="Times New Roman"/>
                <a:sym typeface="Times New Roman"/>
              </a:defRPr>
            </a:lvl1p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pic>
        <p:nvPicPr>
          <p:cNvPr id="2" name="Bar1.jpg" descr="Bar1.jpg"/>
          <p:cNvPicPr>
            <a:picLocks noChangeAspect="1"/>
          </p:cNvPicPr>
          <p:nvPr/>
        </p:nvPicPr>
        <p:blipFill>
          <a:blip r:embed="rId2">
            <a:extLst/>
          </a:blip>
          <a:srcRect l="11531" t="0" r="7707" b="0"/>
          <a:stretch>
            <a:fillRect/>
          </a:stretch>
        </p:blipFill>
        <p:spPr>
          <a:xfrm rot="16200000">
            <a:off x="-4292118" y="4253620"/>
            <a:ext cx="9843060" cy="1284226"/>
          </a:xfrm>
          <a:prstGeom prst="rect">
            <a:avLst/>
          </a:prstGeom>
          <a:ln w="12700">
            <a:miter lim="400000"/>
          </a:ln>
        </p:spPr>
      </p:pic>
      <p:sp>
        <p:nvSpPr>
          <p:cNvPr id="3" name="Cultivate Intimacy  in  Marriage"/>
          <p:cNvSpPr/>
          <p:nvPr/>
        </p:nvSpPr>
        <p:spPr>
          <a:xfrm>
            <a:off x="-50800" y="89407"/>
            <a:ext cx="1371600" cy="18415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p>
            <a: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pPr>
            <a:r>
              <a:t>Cultivate Intimacy </a:t>
            </a:r>
            <a:br/>
            <a:r>
              <a:t>in </a:t>
            </a:r>
            <a:br/>
            <a:r>
              <a:t>Marriage</a:t>
            </a:r>
          </a:p>
        </p:txBody>
      </p:sp>
      <p:sp>
        <p:nvSpPr>
          <p:cNvPr id="4" name="Session 8"/>
          <p:cNvSpPr/>
          <p:nvPr/>
        </p:nvSpPr>
        <p:spPr>
          <a:xfrm>
            <a:off x="154432" y="8770111"/>
            <a:ext cx="914401" cy="8636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lvl1pPr>
          </a:lstStyle>
          <a:p>
            <a:pPr/>
            <a:r>
              <a:t>Session 8</a:t>
            </a:r>
          </a:p>
        </p:txBody>
      </p:sp>
      <p:sp>
        <p:nvSpPr>
          <p:cNvPr id="5" name="Building A Great  Marriage"/>
          <p:cNvSpPr/>
          <p:nvPr/>
        </p:nvSpPr>
        <p:spPr>
          <a:xfrm>
            <a:off x="40640" y="6461759"/>
            <a:ext cx="1168401" cy="15748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p>
            <a: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pPr>
            <a:r>
              <a:t>Building</a:t>
            </a:r>
            <a:br/>
            <a:r>
              <a:t>A</a:t>
            </a:r>
            <a:br/>
            <a:r>
              <a:t>Great </a:t>
            </a:r>
            <a:br/>
            <a:r>
              <a:t>Marriage</a:t>
            </a:r>
          </a:p>
        </p:txBody>
      </p:sp>
      <p:sp>
        <p:nvSpPr>
          <p:cNvPr id="6" name="Title Text"/>
          <p:cNvSpPr txBox="1"/>
          <p:nvPr>
            <p:ph type="title"/>
          </p:nvPr>
        </p:nvSpPr>
        <p:spPr>
          <a:xfrm>
            <a:off x="1409700" y="12700"/>
            <a:ext cx="7886700" cy="10160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a:r>
              <a:t>Title Text</a:t>
            </a:r>
          </a:p>
        </p:txBody>
      </p:sp>
      <p:sp>
        <p:nvSpPr>
          <p:cNvPr id="7" name="Body Level One…"/>
          <p:cNvSpPr txBox="1"/>
          <p:nvPr>
            <p:ph type="body" idx="1"/>
          </p:nvPr>
        </p:nvSpPr>
        <p:spPr>
          <a:xfrm>
            <a:off x="1612900" y="1854200"/>
            <a:ext cx="10160000" cy="6032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2pPr>
              <a:tabLst>
                <a:tab pos="1143000" algn="l"/>
              </a:tabLst>
            </a:lvl2pPr>
            <a:lvl3pPr>
              <a:tabLst>
                <a:tab pos="1536700" algn="l"/>
              </a:tabLst>
            </a:lvl3pPr>
            <a:lvl4pPr>
              <a:tabLst>
                <a:tab pos="1943100" algn="l"/>
              </a:tabLst>
            </a:lvl4pPr>
            <a:lvl5pPr>
              <a:tabLst>
                <a:tab pos="2349500" algn="l"/>
              </a:tabLst>
            </a:lvl5pPr>
          </a:lstStyle>
          <a:p>
            <a:pPr/>
            <a:r>
              <a:t>Body Level One</a:t>
            </a:r>
          </a:p>
          <a:p>
            <a:pPr lvl="1"/>
            <a:r>
              <a:t>Body Level Two</a:t>
            </a:r>
          </a:p>
          <a:p>
            <a:pPr lvl="2"/>
            <a:r>
              <a:t>Body Level Three</a:t>
            </a:r>
          </a:p>
          <a:p>
            <a:pPr lvl="3"/>
            <a:r>
              <a:t>Body Level Four</a:t>
            </a:r>
          </a:p>
          <a:p>
            <a:pPr lvl="4"/>
            <a:r>
              <a:t>Body Level Five</a:t>
            </a:r>
          </a:p>
        </p:txBody>
      </p:sp>
      <p:sp>
        <p:nvSpPr>
          <p:cNvPr id="8" name="Slide Number"/>
          <p:cNvSpPr txBox="1"/>
          <p:nvPr>
            <p:ph type="sldNum" sz="quarter" idx="2"/>
          </p:nvPr>
        </p:nvSpPr>
        <p:spPr>
          <a:xfrm>
            <a:off x="12275289" y="9205061"/>
            <a:ext cx="399594" cy="411278"/>
          </a:xfrm>
          <a:prstGeom prst="rect">
            <a:avLst/>
          </a:prstGeom>
          <a:ln w="12700">
            <a:miter lim="400000"/>
          </a:ln>
        </p:spPr>
        <p:txBody>
          <a:bodyPr wrap="none" lIns="38100" tIns="38100" rIns="38100" bIns="38100" anchor="ctr">
            <a:spAutoFit/>
          </a:bodyPr>
          <a:lstStyle>
            <a:lvl1pPr>
              <a:lnSpc>
                <a:spcPts val="2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2200">
                <a:solidFill>
                  <a:srgbClr val="444444"/>
                </a:solidFill>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Lst>
  <p:transition xmlns:p14="http://schemas.microsoft.com/office/powerpoint/2010/main" spd="med" advClick="1"/>
  <p:txStyles>
    <p:titleStyle>
      <a:lvl1pPr marL="0" marR="0" indent="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1pPr>
      <a:lvl2pPr marL="0" marR="0" indent="2286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2pPr>
      <a:lvl3pPr marL="0" marR="0" indent="4572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3pPr>
      <a:lvl4pPr marL="0" marR="0" indent="6858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4pPr>
      <a:lvl5pPr marL="0" marR="0" indent="9144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5pPr>
      <a:lvl6pPr marL="0" marR="0" indent="11430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6pPr>
      <a:lvl7pPr marL="0" marR="0" indent="13716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7pPr>
      <a:lvl8pPr marL="0" marR="0" indent="16002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8pPr>
      <a:lvl9pPr marL="0" marR="0" indent="18288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9pPr>
    </p:titleStyle>
    <p:bodyStyle>
      <a:lvl1pPr marL="3128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1pPr>
      <a:lvl2pPr marL="6176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2pPr>
      <a:lvl3pPr marL="9224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3pPr>
      <a:lvl4pPr marL="12399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4pPr>
      <a:lvl5pPr marL="15574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5pPr>
      <a:lvl6pPr marL="19130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6pPr>
      <a:lvl7pPr marL="22686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7pPr>
      <a:lvl8pPr marL="26242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8pPr>
      <a:lvl9pPr marL="29798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9pPr>
    </p:bodyStyle>
    <p:otherStyle>
      <a:lvl1pPr marL="0" marR="0" indent="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1pPr>
      <a:lvl2pPr marL="0" marR="0" indent="2286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2pPr>
      <a:lvl3pPr marL="0" marR="0" indent="4572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3pPr>
      <a:lvl4pPr marL="0" marR="0" indent="6858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4pPr>
      <a:lvl5pPr marL="0" marR="0" indent="9144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5pPr>
      <a:lvl6pPr marL="0" marR="0" indent="11430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6pPr>
      <a:lvl7pPr marL="0" marR="0" indent="13716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7pPr>
      <a:lvl8pPr marL="0" marR="0" indent="16002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8pPr>
      <a:lvl9pPr marL="0" marR="0" indent="18288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www.foundationsforfreedom.net" TargetMode="External"/><Relationship Id="rId5" Type="http://schemas.openxmlformats.org/officeDocument/2006/relationships/image" Target="../media/image1.gif"/></Relationships>

</file>

<file path=ppt/slides/_rels/slide10.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4.jpeg"/></Relationships>

</file>

<file path=ppt/slides/_rels/slide12.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8.png"/><Relationship Id="rId4" Type="http://schemas.openxmlformats.org/officeDocument/2006/relationships/image" Target="../media/image9.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png"/><Relationship Id="rId3" Type="http://schemas.openxmlformats.org/officeDocument/2006/relationships/image" Target="../media/image11.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5.jpeg"/></Relationships>

</file>

<file path=ppt/slides/_rels/slide15.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image" Target="../media/image12.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3.gif"/></Relationships>

</file>

<file path=ppt/slides/_rels/slide17.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4.gif"/></Relationships>

</file>

<file path=ppt/slides/_rels/slide18.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8.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3.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3.jpeg"/><Relationship Id="rId4" Type="http://schemas.openxmlformats.org/officeDocument/2006/relationships/image" Target="../media/image2.gif"/></Relationships>

</file>

<file path=ppt/slides/_rels/slide6.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3.jpe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2.jpeg"/></Relationships>

</file>

<file path=ppt/slides/_rels/slide8.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3.jpeg"/></Relationships>

</file>

<file path=ppt/slides/_rels/slide9.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71" name="BGM_Leaf.png" descr="BGM_Leaf.png"/>
          <p:cNvPicPr>
            <a:picLocks noChangeAspect="1"/>
          </p:cNvPicPr>
          <p:nvPr/>
        </p:nvPicPr>
        <p:blipFill>
          <a:blip r:embed="rId3">
            <a:extLst/>
          </a:blip>
          <a:srcRect l="3791" t="0" r="7973" b="0"/>
          <a:stretch>
            <a:fillRect/>
          </a:stretch>
        </p:blipFill>
        <p:spPr>
          <a:xfrm>
            <a:off x="-32522" y="601293"/>
            <a:ext cx="13427075" cy="11413009"/>
          </a:xfrm>
          <a:prstGeom prst="rect">
            <a:avLst/>
          </a:prstGeom>
          <a:ln w="12700">
            <a:miter lim="400000"/>
          </a:ln>
        </p:spPr>
      </p:pic>
      <p:sp>
        <p:nvSpPr>
          <p:cNvPr id="72" name="聖經實用的真理"/>
          <p:cNvSpPr txBox="1"/>
          <p:nvPr/>
        </p:nvSpPr>
        <p:spPr>
          <a:xfrm>
            <a:off x="2527300" y="8267700"/>
            <a:ext cx="9690100" cy="88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5200"/>
              </a:lnSpc>
              <a:tabLst>
                <a:tab pos="1270000" algn="l"/>
                <a:tab pos="8953500" algn="l"/>
              </a:tabLst>
              <a:defRPr sz="4400">
                <a:solidFill>
                  <a:srgbClr val="000000"/>
                </a:solidFill>
                <a:latin typeface="+mj-lt"/>
                <a:ea typeface="+mj-ea"/>
                <a:cs typeface="+mj-cs"/>
                <a:sym typeface="Georgia"/>
              </a:defRPr>
            </a:lvl1pPr>
          </a:lstStyle>
          <a:p>
            <a:pPr/>
            <a:r>
              <a:t>聖經實用的真理</a:t>
            </a:r>
          </a:p>
        </p:txBody>
      </p:sp>
      <p:sp>
        <p:nvSpPr>
          <p:cNvPr id="73" name="www.foundationsforfreedom.net"/>
          <p:cNvSpPr txBox="1"/>
          <p:nvPr/>
        </p:nvSpPr>
        <p:spPr>
          <a:xfrm>
            <a:off x="2908300" y="9144000"/>
            <a:ext cx="8928100" cy="558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600"/>
              </a:lnSpc>
              <a:tabLst>
                <a:tab pos="1270000" algn="l"/>
                <a:tab pos="8953500" algn="l"/>
              </a:tabLst>
              <a:defRPr spc="449" sz="3000">
                <a:solidFill>
                  <a:srgbClr val="000000"/>
                </a:solidFill>
                <a:latin typeface="+mj-lt"/>
                <a:ea typeface="+mj-ea"/>
                <a:cs typeface="+mj-cs"/>
                <a:sym typeface="Georgia"/>
                <a:hlinkClick r:id="rId4" invalidUrl="" action="" tgtFrame="" tooltip="" history="1" highlightClick="0" endSnd="0"/>
              </a:defRPr>
            </a:lvl1pPr>
          </a:lstStyle>
          <a:p>
            <a:pPr/>
            <a:r>
              <a:rPr>
                <a:hlinkClick r:id="rId4" invalidUrl="" action="" tgtFrame="" tooltip="" history="1" highlightClick="0" endSnd="0"/>
              </a:rPr>
              <a:t>www.foundationsforfreedom.net</a:t>
            </a:r>
          </a:p>
        </p:txBody>
      </p:sp>
      <p:pic>
        <p:nvPicPr>
          <p:cNvPr id="74" name="logo.gif" descr="logo.gif"/>
          <p:cNvPicPr>
            <a:picLocks noChangeAspect="1"/>
          </p:cNvPicPr>
          <p:nvPr/>
        </p:nvPicPr>
        <p:blipFill>
          <a:blip r:embed="rId5">
            <a:extLst/>
          </a:blip>
          <a:srcRect l="3143" t="0" r="3374" b="5498"/>
          <a:stretch>
            <a:fillRect/>
          </a:stretch>
        </p:blipFill>
        <p:spPr>
          <a:xfrm>
            <a:off x="11429665" y="8226855"/>
            <a:ext cx="1410595" cy="1410745"/>
          </a:xfrm>
          <a:custGeom>
            <a:avLst/>
            <a:gdLst/>
            <a:ahLst/>
            <a:cxnLst>
              <a:cxn ang="0">
                <a:pos x="wd2" y="hd2"/>
              </a:cxn>
              <a:cxn ang="5400000">
                <a:pos x="wd2" y="hd2"/>
              </a:cxn>
              <a:cxn ang="10800000">
                <a:pos x="wd2" y="hd2"/>
              </a:cxn>
              <a:cxn ang="16200000">
                <a:pos x="wd2" y="hd2"/>
              </a:cxn>
            </a:cxnLst>
            <a:rect l="0" t="0" r="r" b="b"/>
            <a:pathLst>
              <a:path w="19678" h="20595" fill="norm" stroke="1" extrusionOk="0">
                <a:moveTo>
                  <a:pt x="9842" y="0"/>
                </a:moveTo>
                <a:cubicBezTo>
                  <a:pt x="7323" y="0"/>
                  <a:pt x="4804" y="1008"/>
                  <a:pt x="2882" y="3019"/>
                </a:cubicBezTo>
                <a:cubicBezTo>
                  <a:pt x="-961" y="7040"/>
                  <a:pt x="-961" y="13556"/>
                  <a:pt x="2882" y="17578"/>
                </a:cubicBezTo>
                <a:cubicBezTo>
                  <a:pt x="6726" y="21600"/>
                  <a:pt x="12952" y="21600"/>
                  <a:pt x="16796" y="17578"/>
                </a:cubicBezTo>
                <a:cubicBezTo>
                  <a:pt x="20639" y="13556"/>
                  <a:pt x="20639" y="7040"/>
                  <a:pt x="16796" y="3019"/>
                </a:cubicBezTo>
                <a:cubicBezTo>
                  <a:pt x="14874" y="1008"/>
                  <a:pt x="12360" y="0"/>
                  <a:pt x="9842" y="0"/>
                </a:cubicBezTo>
                <a:close/>
              </a:path>
            </a:pathLst>
          </a:custGeom>
          <a:ln w="12700">
            <a:miter lim="400000"/>
          </a:ln>
        </p:spPr>
      </p:pic>
      <p:sp>
        <p:nvSpPr>
          <p:cNvPr id="75" name="第八課"/>
          <p:cNvSpPr txBox="1"/>
          <p:nvPr/>
        </p:nvSpPr>
        <p:spPr>
          <a:xfrm>
            <a:off x="5762600" y="4239803"/>
            <a:ext cx="6858001" cy="1168401"/>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mj-lt"/>
                <a:ea typeface="+mj-ea"/>
                <a:cs typeface="+mj-cs"/>
                <a:sym typeface="Georgia"/>
              </a:defRPr>
            </a:lvl1pPr>
          </a:lstStyle>
          <a:p>
            <a:pPr/>
            <a:r>
              <a:t>第八課</a:t>
            </a:r>
          </a:p>
        </p:txBody>
      </p:sp>
      <p:sp>
        <p:nvSpPr>
          <p:cNvPr id="76" name="培育婚姻中的親蜜關係"/>
          <p:cNvSpPr txBox="1"/>
          <p:nvPr/>
        </p:nvSpPr>
        <p:spPr>
          <a:xfrm>
            <a:off x="2788488" y="2406346"/>
            <a:ext cx="12420601" cy="1168401"/>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mj-lt"/>
                <a:ea typeface="+mj-ea"/>
                <a:cs typeface="+mj-cs"/>
                <a:sym typeface="Georgia"/>
              </a:defRPr>
            </a:lvl1pPr>
          </a:lstStyle>
          <a:p>
            <a:pPr/>
            <a:r>
              <a:t>培育婚姻中的親蜜關係</a:t>
            </a:r>
          </a:p>
        </p:txBody>
      </p:sp>
      <p:sp>
        <p:nvSpPr>
          <p:cNvPr id="77" name="包恩富牧師 Paul J. Bucknell"/>
          <p:cNvSpPr txBox="1"/>
          <p:nvPr/>
        </p:nvSpPr>
        <p:spPr>
          <a:xfrm>
            <a:off x="7121265" y="6495051"/>
            <a:ext cx="5092701" cy="15494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ts val="5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Times New Roman"/>
                <a:ea typeface="Times New Roman"/>
                <a:cs typeface="Times New Roman"/>
                <a:sym typeface="Times New Roman"/>
              </a:defRPr>
            </a:pPr>
            <a:r>
              <a:rPr sz="4800"/>
              <a:t>包恩富牧師</a:t>
            </a:r>
            <a:br/>
            <a:r>
              <a:t>Paul J. Bucknell</a:t>
            </a:r>
          </a:p>
        </p:txBody>
      </p:sp>
      <p:sp>
        <p:nvSpPr>
          <p:cNvPr id="78" name="建立一個美滿婚姻"/>
          <p:cNvSpPr txBox="1"/>
          <p:nvPr/>
        </p:nvSpPr>
        <p:spPr>
          <a:xfrm>
            <a:off x="-103745" y="152928"/>
            <a:ext cx="13212290" cy="20574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30" sz="11000">
                <a:solidFill>
                  <a:srgbClr val="AC2E2F"/>
                </a:solidFill>
                <a:latin typeface="Brush Script MT"/>
                <a:ea typeface="Brush Script MT"/>
                <a:cs typeface="Brush Script MT"/>
                <a:sym typeface="Brush Script MT"/>
              </a:defRPr>
            </a:lvl1pPr>
          </a:lstStyle>
          <a:p>
            <a:pPr/>
            <a:r>
              <a:t>建立一個美滿婚姻</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169" name="Table"/>
          <p:cNvGraphicFramePr/>
          <p:nvPr/>
        </p:nvGraphicFramePr>
        <p:xfrm>
          <a:off x="1409700" y="1016000"/>
          <a:ext cx="11595101" cy="8750301"/>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925338"/>
                <a:gridCol w="10669763"/>
              </a:tblGrid>
              <a:tr h="1276026">
                <a:tc>
                  <a:txBody>
                    <a:bodyPr/>
                    <a:lstStyle/>
                    <a:p>
                      <a:pPr marL="76200" marR="63500">
                        <a:lnSpc>
                          <a:spcPts val="28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Lst>
                        <a:defRPr sz="1800">
                          <a:solidFill>
                            <a:srgbClr val="000000"/>
                          </a:solidFill>
                        </a:defRPr>
                      </a:pPr>
                      <a:r>
                        <a:rPr sz="2400">
                          <a:solidFill>
                            <a:srgbClr val="444444"/>
                          </a:solidFill>
                          <a:latin typeface="Helvetica"/>
                          <a:ea typeface="Helvetica"/>
                          <a:cs typeface="Helvetica"/>
                          <a:sym typeface="Helvetica"/>
                        </a:rPr>
                        <a:t>Y  N</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tabLst>
                          <a:tab pos="11341100" algn="l"/>
                        </a:tabLst>
                        <a:defRPr sz="1800">
                          <a:solidFill>
                            <a:srgbClr val="000000"/>
                          </a:solidFill>
                        </a:defRPr>
                      </a:pPr>
                      <a:r>
                        <a:rPr b="1" sz="2200"/>
                        <a:t>1. You have spent more than 15 minutes at any  one time in the last three days talking nicely to your spouse.</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1232240">
                <a:tc>
                  <a:txBody>
                    <a:bodyPr/>
                    <a:lstStyle/>
                    <a:p>
                      <a:pPr marL="76200" marR="63500">
                        <a:lnSpc>
                          <a:spcPts val="28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Lst>
                        <a:defRPr sz="1800">
                          <a:solidFill>
                            <a:srgbClr val="000000"/>
                          </a:solidFill>
                        </a:defRPr>
                      </a:pPr>
                      <a:r>
                        <a:rPr sz="2400">
                          <a:solidFill>
                            <a:srgbClr val="444444"/>
                          </a:solidFill>
                          <a:latin typeface="Helvetica"/>
                          <a:ea typeface="Helvetica"/>
                          <a:cs typeface="Helvetica"/>
                          <a:sym typeface="Helvetica"/>
                        </a:rPr>
                        <a:t>Y  N</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93FDF6"/>
                    </a:solidFill>
                  </a:tcPr>
                </a:tc>
                <a:tc>
                  <a:txBody>
                    <a:bodyPr/>
                    <a:lstStyle/>
                    <a:p>
                      <a:pPr marL="76200" marR="63500" algn="l">
                        <a:tabLst>
                          <a:tab pos="11341100" algn="l"/>
                        </a:tabLst>
                        <a:defRPr sz="1800">
                          <a:solidFill>
                            <a:srgbClr val="000000"/>
                          </a:solidFill>
                        </a:defRPr>
                      </a:pPr>
                      <a:r>
                        <a:rPr b="1" sz="2200"/>
                        <a:t>2. Name the two most important things on the mind of your husband or wife?</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93FDF6"/>
                    </a:solidFill>
                  </a:tcPr>
                </a:tc>
              </a:tr>
              <a:tr h="1272657">
                <a:tc>
                  <a:txBody>
                    <a:bodyPr/>
                    <a:lstStyle/>
                    <a:p>
                      <a:pPr marL="76200" marR="63500">
                        <a:lnSpc>
                          <a:spcPts val="28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Lst>
                        <a:defRPr sz="1800">
                          <a:solidFill>
                            <a:srgbClr val="000000"/>
                          </a:solidFill>
                        </a:defRPr>
                      </a:pPr>
                      <a:r>
                        <a:rPr sz="2400">
                          <a:solidFill>
                            <a:srgbClr val="444444"/>
                          </a:solidFill>
                          <a:latin typeface="Helvetica"/>
                          <a:ea typeface="Helvetica"/>
                          <a:cs typeface="Helvetica"/>
                          <a:sym typeface="Helvetica"/>
                        </a:rPr>
                        <a:t>Y  N</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tabLst>
                          <a:tab pos="11341100" algn="l"/>
                        </a:tabLst>
                        <a:defRPr sz="1800">
                          <a:solidFill>
                            <a:srgbClr val="000000"/>
                          </a:solidFill>
                        </a:defRPr>
                      </a:pPr>
                      <a:r>
                        <a:rPr b="1" sz="2200"/>
                        <a:t>3. Do you feel fulfilled and at peace ten minutes after sexual intercourse?</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1232239">
                <a:tc>
                  <a:txBody>
                    <a:bodyPr/>
                    <a:lstStyle/>
                    <a:p>
                      <a:pPr marL="76200" marR="63500">
                        <a:lnSpc>
                          <a:spcPts val="28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Lst>
                        <a:defRPr sz="1800">
                          <a:solidFill>
                            <a:srgbClr val="000000"/>
                          </a:solidFill>
                        </a:defRPr>
                      </a:pPr>
                      <a:r>
                        <a:rPr sz="2400">
                          <a:solidFill>
                            <a:srgbClr val="444444"/>
                          </a:solidFill>
                          <a:latin typeface="Helvetica"/>
                          <a:ea typeface="Helvetica"/>
                          <a:cs typeface="Helvetica"/>
                          <a:sym typeface="Helvetica"/>
                        </a:rPr>
                        <a:t>Y  N</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93FDF6"/>
                    </a:solidFill>
                  </a:tcPr>
                </a:tc>
                <a:tc>
                  <a:txBody>
                    <a:bodyPr/>
                    <a:lstStyle/>
                    <a:p>
                      <a:pPr marL="76200" marR="63500" algn="l">
                        <a:tabLst>
                          <a:tab pos="11341100" algn="l"/>
                        </a:tabLst>
                        <a:defRPr sz="1800">
                          <a:solidFill>
                            <a:srgbClr val="000000"/>
                          </a:solidFill>
                        </a:defRPr>
                      </a:pPr>
                      <a:r>
                        <a:rPr b="1" sz="2200"/>
                        <a:t>4. Has the husband shared and discussed his future dreams in the last three months?</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93FDF6"/>
                    </a:solidFill>
                  </a:tcPr>
                </a:tc>
              </a:tr>
              <a:tr h="1232240">
                <a:tc>
                  <a:txBody>
                    <a:bodyPr/>
                    <a:lstStyle/>
                    <a:p>
                      <a:pPr marL="76200" marR="63500">
                        <a:lnSpc>
                          <a:spcPts val="28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Lst>
                        <a:defRPr sz="1800">
                          <a:solidFill>
                            <a:srgbClr val="000000"/>
                          </a:solidFill>
                        </a:defRPr>
                      </a:pPr>
                      <a:r>
                        <a:rPr sz="2400">
                          <a:solidFill>
                            <a:srgbClr val="444444"/>
                          </a:solidFill>
                          <a:latin typeface="Helvetica"/>
                          <a:ea typeface="Helvetica"/>
                          <a:cs typeface="Helvetica"/>
                          <a:sym typeface="Helvetica"/>
                        </a:rPr>
                        <a:t>Y  N</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tabLst>
                          <a:tab pos="11341100" algn="l"/>
                        </a:tabLst>
                        <a:defRPr sz="1800">
                          <a:solidFill>
                            <a:srgbClr val="000000"/>
                          </a:solidFill>
                        </a:defRPr>
                      </a:pPr>
                      <a:r>
                        <a:rPr b="1" sz="2200"/>
                        <a:t>5. Do you like being alone walking and talking with your spouse?</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1252449">
                <a:tc>
                  <a:txBody>
                    <a:bodyPr/>
                    <a:lstStyle/>
                    <a:p>
                      <a:pPr marL="76200" marR="63500">
                        <a:lnSpc>
                          <a:spcPts val="28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Lst>
                        <a:defRPr sz="1800">
                          <a:solidFill>
                            <a:srgbClr val="000000"/>
                          </a:solidFill>
                        </a:defRPr>
                      </a:pPr>
                      <a:r>
                        <a:rPr sz="2400">
                          <a:solidFill>
                            <a:srgbClr val="444444"/>
                          </a:solidFill>
                          <a:latin typeface="Helvetica"/>
                          <a:ea typeface="Helvetica"/>
                          <a:cs typeface="Helvetica"/>
                          <a:sym typeface="Helvetica"/>
                        </a:rPr>
                        <a:t>Y  N</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93FDF6"/>
                    </a:solidFill>
                  </a:tcPr>
                </a:tc>
                <a:tc>
                  <a:txBody>
                    <a:bodyPr/>
                    <a:lstStyle/>
                    <a:p>
                      <a:pPr marL="76200" marR="63500" algn="l">
                        <a:tabLst>
                          <a:tab pos="11341100" algn="l"/>
                        </a:tabLst>
                        <a:defRPr sz="1800">
                          <a:solidFill>
                            <a:srgbClr val="000000"/>
                          </a:solidFill>
                        </a:defRPr>
                      </a:pPr>
                      <a:r>
                        <a:rPr b="1" sz="2200"/>
                        <a:t>6. Do you sense that there are no barriers between you?</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93FDF6"/>
                    </a:solidFill>
                  </a:tcPr>
                </a:tc>
              </a:tr>
              <a:tr h="1252446">
                <a:tc>
                  <a:txBody>
                    <a:bodyPr/>
                    <a:lstStyle/>
                    <a:p>
                      <a:pPr marL="76200" marR="63500">
                        <a:lnSpc>
                          <a:spcPts val="28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Lst>
                        <a:defRPr sz="1800">
                          <a:solidFill>
                            <a:srgbClr val="000000"/>
                          </a:solidFill>
                        </a:defRPr>
                      </a:pPr>
                      <a:r>
                        <a:rPr sz="2400">
                          <a:solidFill>
                            <a:srgbClr val="444444"/>
                          </a:solidFill>
                          <a:latin typeface="Helvetica"/>
                          <a:ea typeface="Helvetica"/>
                          <a:cs typeface="Helvetica"/>
                          <a:sym typeface="Helvetica"/>
                        </a:rPr>
                        <a:t>Y  N</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tabLst>
                          <a:tab pos="11341100" algn="l"/>
                        </a:tabLst>
                        <a:defRPr sz="1800">
                          <a:solidFill>
                            <a:srgbClr val="000000"/>
                          </a:solidFill>
                        </a:defRPr>
                      </a:pPr>
                      <a:r>
                        <a:rPr b="1" sz="2200"/>
                        <a:t>7. In the last week have you consciously restrained your words in order to speak graciously to your spouse?</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bl>
          </a:graphicData>
        </a:graphic>
      </p:graphicFrame>
      <p:sp>
        <p:nvSpPr>
          <p:cNvPr id="170" name="Body"/>
          <p:cNvSpPr txBox="1"/>
          <p:nvPr>
            <p:ph type="body" idx="1"/>
          </p:nvPr>
        </p:nvSpPr>
        <p:spPr>
          <a:prstGeom prst="rect">
            <a:avLst/>
          </a:prstGeom>
        </p:spPr>
        <p:txBody>
          <a:bodyPr/>
          <a:lstStyle/>
          <a:p>
            <a:pPr/>
          </a:p>
        </p:txBody>
      </p:sp>
      <p:sp>
        <p:nvSpPr>
          <p:cNvPr id="171" name="親蜜關係的測驗"/>
          <p:cNvSpPr txBox="1"/>
          <p:nvPr>
            <p:ph type="title"/>
          </p:nvPr>
        </p:nvSpPr>
        <p:spPr>
          <a:xfrm>
            <a:off x="1917700" y="-203200"/>
            <a:ext cx="10160000" cy="1333500"/>
          </a:xfrm>
          <a:prstGeom prst="rect">
            <a:avLst/>
          </a:prstGeom>
        </p:spPr>
        <p:txBody>
          <a:bodyPr/>
          <a:lstStyle>
            <a:lvl1pPr algn="ctr">
              <a:tabLst/>
            </a:lvl1pPr>
          </a:lstStyle>
          <a:p>
            <a:pPr/>
            <a:r>
              <a:t>親蜜關係的測驗</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169"/>
                                        </p:tgtEl>
                                        <p:attrNameLst>
                                          <p:attrName>style.visibility</p:attrName>
                                        </p:attrNameLst>
                                      </p:cBhvr>
                                      <p:to>
                                        <p:strVal val="visible"/>
                                      </p:to>
                                    </p:set>
                                    <p:anim calcmode="lin" valueType="num">
                                      <p:cBhvr>
                                        <p:cTn id="7" dur="1000" fill="hold"/>
                                        <p:tgtEl>
                                          <p:spTgt spid="169"/>
                                        </p:tgtEl>
                                        <p:attrNameLst>
                                          <p:attrName>ppt_x</p:attrName>
                                        </p:attrNameLst>
                                      </p:cBhvr>
                                      <p:tavLst>
                                        <p:tav tm="0">
                                          <p:val>
                                            <p:strVal val="0-#ppt_w/2"/>
                                          </p:val>
                                        </p:tav>
                                        <p:tav tm="100000">
                                          <p:val>
                                            <p:strVal val="#ppt_x"/>
                                          </p:val>
                                        </p:tav>
                                      </p:tavLst>
                                    </p:anim>
                                    <p:anim calcmode="lin" valueType="num">
                                      <p:cBhvr>
                                        <p:cTn id="8" dur="1000" fill="hold"/>
                                        <p:tgtEl>
                                          <p:spTgt spid="1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9" grpId="1"/>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75" name="swans-2116649.jpg" descr="swans-2116649.jpg"/>
          <p:cNvPicPr>
            <a:picLocks noChangeAspect="1"/>
          </p:cNvPicPr>
          <p:nvPr/>
        </p:nvPicPr>
        <p:blipFill>
          <a:blip r:embed="rId3">
            <a:extLst/>
          </a:blip>
          <a:srcRect l="0" t="0" r="8671" b="0"/>
          <a:stretch>
            <a:fillRect/>
          </a:stretch>
        </p:blipFill>
        <p:spPr>
          <a:xfrm>
            <a:off x="-356945" y="0"/>
            <a:ext cx="13361745" cy="9753601"/>
          </a:xfrm>
          <a:prstGeom prst="rect">
            <a:avLst/>
          </a:prstGeom>
          <a:ln w="12700">
            <a:miter lim="400000"/>
          </a:ln>
        </p:spPr>
      </p:pic>
      <p:sp>
        <p:nvSpPr>
          <p:cNvPr id="176" name="Intimacy at the foundational level involves the uniting of  a couple’s heart and will."/>
          <p:cNvSpPr txBox="1"/>
          <p:nvPr/>
        </p:nvSpPr>
        <p:spPr>
          <a:xfrm>
            <a:off x="1209040" y="571500"/>
            <a:ext cx="10490201" cy="199149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49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12065000" algn="l"/>
              </a:tabLst>
              <a:defRPr b="1" i="1" sz="4100"/>
            </a:lvl1pPr>
          </a:lstStyle>
          <a:p>
            <a:pPr/>
            <a:r>
              <a:t>Intimacy at the foundational level involves the uniting of  a couple’s heart and will.</a:t>
            </a:r>
          </a:p>
        </p:txBody>
      </p:sp>
      <p:sp>
        <p:nvSpPr>
          <p:cNvPr id="177" name="A common life, a shared heart"/>
          <p:cNvSpPr txBox="1"/>
          <p:nvPr/>
        </p:nvSpPr>
        <p:spPr>
          <a:xfrm>
            <a:off x="2877548" y="8133976"/>
            <a:ext cx="6332216" cy="635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ts val="4400"/>
              </a:lnSpc>
              <a:defRPr sz="3700">
                <a:solidFill>
                  <a:srgbClr val="000000"/>
                </a:solidFill>
                <a:latin typeface="+mj-lt"/>
                <a:ea typeface="+mj-ea"/>
                <a:cs typeface="+mj-cs"/>
                <a:sym typeface="Georgia"/>
              </a:defRPr>
            </a:lvl1pPr>
          </a:lstStyle>
          <a:p>
            <a:pPr/>
            <a:r>
              <a:t>A common life, a shared heart</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176"/>
                                        </p:tgtEl>
                                        <p:attrNameLst>
                                          <p:attrName>style.visibility</p:attrName>
                                        </p:attrNameLst>
                                      </p:cBhvr>
                                      <p:to>
                                        <p:strVal val="visible"/>
                                      </p:to>
                                    </p:set>
                                    <p:animEffect filter="wipe(left)" transition="in">
                                      <p:cBhvr>
                                        <p:cTn id="7" dur="2500"/>
                                        <p:tgtEl>
                                          <p:spTgt spid="17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76" grpId="1"/>
    </p:bldLst>
  </p:timing>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1" name="Growing in Intimacy"/>
          <p:cNvSpPr txBox="1"/>
          <p:nvPr>
            <p:ph type="title"/>
          </p:nvPr>
        </p:nvSpPr>
        <p:spPr>
          <a:prstGeom prst="rect">
            <a:avLst/>
          </a:prstGeom>
        </p:spPr>
        <p:txBody>
          <a:bodyPr/>
          <a:lstStyle/>
          <a:p>
            <a:pPr/>
            <a:r>
              <a:t>Growing in Intimacy</a:t>
            </a:r>
          </a:p>
        </p:txBody>
      </p:sp>
      <p:pic>
        <p:nvPicPr>
          <p:cNvPr id="182" name="Heart-intimacy.png" descr="Heart-intimacy.png"/>
          <p:cNvPicPr>
            <a:picLocks noChangeAspect="1"/>
          </p:cNvPicPr>
          <p:nvPr/>
        </p:nvPicPr>
        <p:blipFill>
          <a:blip r:embed="rId3">
            <a:extLst/>
          </a:blip>
          <a:stretch>
            <a:fillRect/>
          </a:stretch>
        </p:blipFill>
        <p:spPr>
          <a:xfrm>
            <a:off x="3911862" y="3721055"/>
            <a:ext cx="6645015" cy="3604813"/>
          </a:xfrm>
          <a:prstGeom prst="rect">
            <a:avLst/>
          </a:prstGeom>
          <a:ln w="12700">
            <a:miter lim="400000"/>
          </a:ln>
        </p:spPr>
      </p:pic>
      <p:sp>
        <p:nvSpPr>
          <p:cNvPr id="183" name="Deepening Commitment"/>
          <p:cNvSpPr txBox="1"/>
          <p:nvPr/>
        </p:nvSpPr>
        <p:spPr>
          <a:xfrm>
            <a:off x="5137824" y="7346919"/>
            <a:ext cx="4446648" cy="175847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6300"/>
              </a:lnSpc>
              <a:defRPr b="1" sz="5300">
                <a:solidFill>
                  <a:srgbClr val="000000"/>
                </a:solidFill>
              </a:defRPr>
            </a:lvl1pPr>
          </a:lstStyle>
          <a:p>
            <a:pPr/>
            <a:r>
              <a:t>Deepening Commitment</a:t>
            </a:r>
          </a:p>
        </p:txBody>
      </p:sp>
      <p:sp>
        <p:nvSpPr>
          <p:cNvPr id="184" name="Personal Sharing"/>
          <p:cNvSpPr txBox="1"/>
          <p:nvPr/>
        </p:nvSpPr>
        <p:spPr>
          <a:xfrm>
            <a:off x="1688538" y="2841818"/>
            <a:ext cx="4446648" cy="175847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6300"/>
              </a:lnSpc>
              <a:defRPr b="1" sz="5300">
                <a:solidFill>
                  <a:srgbClr val="000000"/>
                </a:solidFill>
              </a:defRPr>
            </a:lvl1pPr>
          </a:lstStyle>
          <a:p>
            <a:pPr/>
            <a:r>
              <a:t>Personal Sharing</a:t>
            </a:r>
          </a:p>
        </p:txBody>
      </p:sp>
      <p:pic>
        <p:nvPicPr>
          <p:cNvPr id="185" name="arrow-158377_640-orange.png" descr="arrow-158377_640-orange.png"/>
          <p:cNvPicPr>
            <a:picLocks noChangeAspect="1"/>
          </p:cNvPicPr>
          <p:nvPr/>
        </p:nvPicPr>
        <p:blipFill>
          <a:blip r:embed="rId4">
            <a:extLst/>
          </a:blip>
          <a:stretch>
            <a:fillRect/>
          </a:stretch>
        </p:blipFill>
        <p:spPr>
          <a:xfrm>
            <a:off x="5447729" y="1575308"/>
            <a:ext cx="3027304" cy="1518382"/>
          </a:xfrm>
          <a:prstGeom prst="rect">
            <a:avLst/>
          </a:prstGeom>
          <a:ln w="12700">
            <a:miter lim="400000"/>
          </a:ln>
          <a:effectLst>
            <a:outerShdw sx="100000" sy="100000" kx="0" ky="0" algn="b" rotWithShape="0" blurRad="50800" dist="38100" dir="2700000">
              <a:srgbClr val="000000">
                <a:alpha val="75000"/>
              </a:srgbClr>
            </a:outerShdw>
          </a:effectLst>
        </p:spPr>
      </p:pic>
      <p:pic>
        <p:nvPicPr>
          <p:cNvPr id="186" name="arrow-158377_640-orange.png" descr="arrow-158377_640-orange.png"/>
          <p:cNvPicPr>
            <a:picLocks noChangeAspect="1"/>
          </p:cNvPicPr>
          <p:nvPr/>
        </p:nvPicPr>
        <p:blipFill>
          <a:blip r:embed="rId4">
            <a:extLst/>
          </a:blip>
          <a:stretch>
            <a:fillRect/>
          </a:stretch>
        </p:blipFill>
        <p:spPr>
          <a:xfrm rot="6577734">
            <a:off x="9649969" y="5798332"/>
            <a:ext cx="3027304" cy="1518382"/>
          </a:xfrm>
          <a:prstGeom prst="rect">
            <a:avLst/>
          </a:prstGeom>
          <a:ln w="12700">
            <a:miter lim="400000"/>
          </a:ln>
          <a:effectLst>
            <a:outerShdw sx="100000" sy="100000" kx="0" ky="0" algn="b" rotWithShape="0" blurRad="50800" dist="38100" dir="2700000">
              <a:srgbClr val="000000">
                <a:alpha val="75000"/>
              </a:srgbClr>
            </a:outerShdw>
          </a:effectLst>
        </p:spPr>
      </p:pic>
      <p:pic>
        <p:nvPicPr>
          <p:cNvPr id="187" name="arrow-158377_640-orange.png" descr="arrow-158377_640-orange.png"/>
          <p:cNvPicPr>
            <a:picLocks noChangeAspect="1"/>
          </p:cNvPicPr>
          <p:nvPr/>
        </p:nvPicPr>
        <p:blipFill>
          <a:blip r:embed="rId4">
            <a:extLst/>
          </a:blip>
          <a:stretch>
            <a:fillRect/>
          </a:stretch>
        </p:blipFill>
        <p:spPr>
          <a:xfrm rot="14883551">
            <a:off x="2100838" y="5779277"/>
            <a:ext cx="3027304" cy="1518382"/>
          </a:xfrm>
          <a:prstGeom prst="rect">
            <a:avLst/>
          </a:prstGeom>
          <a:ln w="12700">
            <a:miter lim="400000"/>
          </a:ln>
          <a:effectLst>
            <a:outerShdw sx="100000" sy="100000" kx="0" ky="0" algn="b" rotWithShape="0" blurRad="50800" dist="38100" dir="2700000">
              <a:srgbClr val="000000">
                <a:alpha val="75000"/>
              </a:srgbClr>
            </a:outerShdw>
          </a:effectLst>
        </p:spPr>
      </p:pic>
      <p:sp>
        <p:nvSpPr>
          <p:cNvPr id="188" name="Mutual Understanding"/>
          <p:cNvSpPr txBox="1"/>
          <p:nvPr/>
        </p:nvSpPr>
        <p:spPr>
          <a:xfrm>
            <a:off x="8122586" y="2145526"/>
            <a:ext cx="4446648" cy="259667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6300"/>
              </a:lnSpc>
              <a:defRPr b="1" sz="5300">
                <a:solidFill>
                  <a:srgbClr val="000000"/>
                </a:solidFill>
              </a:defRPr>
            </a:lvl1pPr>
          </a:lstStyle>
          <a:p>
            <a:pPr/>
            <a:r>
              <a:t>Mutual Understanding</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10" grpId="1" fill="hold">
                                  <p:stCondLst>
                                    <p:cond delay="0"/>
                                  </p:stCondLst>
                                  <p:iterate type="el" backwards="0">
                                    <p:tmAbs val="0"/>
                                  </p:iterate>
                                  <p:childTnLst>
                                    <p:set>
                                      <p:cBhvr>
                                        <p:cTn id="6" fill="hold"/>
                                        <p:tgtEl>
                                          <p:spTgt spid="182"/>
                                        </p:tgtEl>
                                        <p:attrNameLst>
                                          <p:attrName>style.visibility</p:attrName>
                                        </p:attrNameLst>
                                      </p:cBhvr>
                                      <p:to>
                                        <p:strVal val="visible"/>
                                      </p:to>
                                    </p:set>
                                    <p:animEffect filter="fade" transition="in">
                                      <p:cBhvr>
                                        <p:cTn id="7" dur="1500"/>
                                        <p:tgtEl>
                                          <p:spTgt spid="182"/>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8" presetID="15" grpId="2" fill="hold">
                                  <p:stCondLst>
                                    <p:cond delay="0"/>
                                  </p:stCondLst>
                                  <p:iterate type="el" backwards="0">
                                    <p:tmAbs val="0"/>
                                  </p:iterate>
                                  <p:childTnLst>
                                    <p:set>
                                      <p:cBhvr>
                                        <p:cTn id="11" fill="hold"/>
                                        <p:tgtEl>
                                          <p:spTgt spid="184"/>
                                        </p:tgtEl>
                                        <p:attrNameLst>
                                          <p:attrName>style.visibility</p:attrName>
                                        </p:attrNameLst>
                                      </p:cBhvr>
                                      <p:to>
                                        <p:strVal val="visible"/>
                                      </p:to>
                                    </p:set>
                                    <p:anim calcmode="lin" valueType="num">
                                      <p:cBhvr>
                                        <p:cTn id="12" dur="2000" fill="hold"/>
                                        <p:tgtEl>
                                          <p:spTgt spid="184"/>
                                        </p:tgtEl>
                                        <p:attrNameLst>
                                          <p:attrName>ppt_w</p:attrName>
                                        </p:attrNameLst>
                                      </p:cBhvr>
                                      <p:tavLst>
                                        <p:tav tm="0">
                                          <p:val>
                                            <p:fltVal val="0"/>
                                          </p:val>
                                        </p:tav>
                                        <p:tav tm="100000">
                                          <p:val>
                                            <p:strVal val="#ppt_w"/>
                                          </p:val>
                                        </p:tav>
                                      </p:tavLst>
                                    </p:anim>
                                    <p:anim calcmode="lin" valueType="num">
                                      <p:cBhvr>
                                        <p:cTn id="13" dur="2000" fill="hold"/>
                                        <p:tgtEl>
                                          <p:spTgt spid="184"/>
                                        </p:tgtEl>
                                        <p:attrNameLst>
                                          <p:attrName>ppt_h</p:attrName>
                                        </p:attrNameLst>
                                      </p:cBhvr>
                                      <p:tavLst>
                                        <p:tav tm="0">
                                          <p:val>
                                            <p:fltVal val="0"/>
                                          </p:val>
                                        </p:tav>
                                        <p:tav tm="100000">
                                          <p:val>
                                            <p:strVal val="#ppt_h"/>
                                          </p:val>
                                        </p:tav>
                                      </p:tavLst>
                                    </p:anim>
                                    <p:anim calcmode="lin" valueType="num">
                                      <p:cBhvr>
                                        <p:cTn id="14" dur="2000" fill="hold"/>
                                        <p:tgtEl>
                                          <p:spTgt spid="184"/>
                                        </p:tgtEl>
                                        <p:attrNameLst>
                                          <p:attrName>ppt_x</p:attrName>
                                        </p:attrNameLst>
                                      </p:cBhvr>
                                      <p:tavLst>
                                        <p:tav tm="0" fmla="#ppt_x+(cos(-2*pi*(1-$))*-#ppt_x-sin(-2*pi*(1-$))*(1-#ppt_y))*(1-$)">
                                          <p:val>
                                            <p:fltVal val="0"/>
                                          </p:val>
                                        </p:tav>
                                        <p:tav tm="100000">
                                          <p:val>
                                            <p:fltVal val="1"/>
                                          </p:val>
                                        </p:tav>
                                      </p:tavLst>
                                    </p:anim>
                                    <p:anim calcmode="lin" valueType="num">
                                      <p:cBhvr>
                                        <p:cTn id="15" dur="2000" fill="hold"/>
                                        <p:tgtEl>
                                          <p:spTgt spid="18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8" presetID="22" grpId="3" fill="hold">
                                  <p:stCondLst>
                                    <p:cond delay="0"/>
                                  </p:stCondLst>
                                  <p:iterate type="el" backwards="0">
                                    <p:tmAbs val="0"/>
                                  </p:iterate>
                                  <p:childTnLst>
                                    <p:set>
                                      <p:cBhvr>
                                        <p:cTn id="19" fill="hold"/>
                                        <p:tgtEl>
                                          <p:spTgt spid="185"/>
                                        </p:tgtEl>
                                        <p:attrNameLst>
                                          <p:attrName>style.visibility</p:attrName>
                                        </p:attrNameLst>
                                      </p:cBhvr>
                                      <p:to>
                                        <p:strVal val="visible"/>
                                      </p:to>
                                    </p:set>
                                    <p:animEffect filter="wipe(left)" transition="in">
                                      <p:cBhvr>
                                        <p:cTn id="20" dur="1750"/>
                                        <p:tgtEl>
                                          <p:spTgt spid="185"/>
                                        </p:tgtEl>
                                      </p:cBhvr>
                                    </p:animEffect>
                                  </p:childTnLst>
                                </p:cTn>
                              </p:par>
                            </p:childTnLst>
                          </p:cTn>
                        </p:par>
                        <p:par>
                          <p:cTn id="21" fill="hold">
                            <p:stCondLst>
                              <p:cond delay="1750"/>
                            </p:stCondLst>
                            <p:childTnLst>
                              <p:par>
                                <p:cTn id="22" presetClass="entr" nodeType="afterEffect" presetSubtype="8" presetID="15" grpId="4" fill="hold">
                                  <p:stCondLst>
                                    <p:cond delay="0"/>
                                  </p:stCondLst>
                                  <p:iterate type="el" backwards="0">
                                    <p:tmAbs val="0"/>
                                  </p:iterate>
                                  <p:childTnLst>
                                    <p:set>
                                      <p:cBhvr>
                                        <p:cTn id="23" fill="hold"/>
                                        <p:tgtEl>
                                          <p:spTgt spid="188"/>
                                        </p:tgtEl>
                                        <p:attrNameLst>
                                          <p:attrName>style.visibility</p:attrName>
                                        </p:attrNameLst>
                                      </p:cBhvr>
                                      <p:to>
                                        <p:strVal val="visible"/>
                                      </p:to>
                                    </p:set>
                                    <p:anim calcmode="lin" valueType="num">
                                      <p:cBhvr>
                                        <p:cTn id="24" dur="2000" fill="hold"/>
                                        <p:tgtEl>
                                          <p:spTgt spid="188"/>
                                        </p:tgtEl>
                                        <p:attrNameLst>
                                          <p:attrName>ppt_w</p:attrName>
                                        </p:attrNameLst>
                                      </p:cBhvr>
                                      <p:tavLst>
                                        <p:tav tm="0">
                                          <p:val>
                                            <p:fltVal val="0"/>
                                          </p:val>
                                        </p:tav>
                                        <p:tav tm="100000">
                                          <p:val>
                                            <p:strVal val="#ppt_w"/>
                                          </p:val>
                                        </p:tav>
                                      </p:tavLst>
                                    </p:anim>
                                    <p:anim calcmode="lin" valueType="num">
                                      <p:cBhvr>
                                        <p:cTn id="25" dur="2000" fill="hold"/>
                                        <p:tgtEl>
                                          <p:spTgt spid="188"/>
                                        </p:tgtEl>
                                        <p:attrNameLst>
                                          <p:attrName>ppt_h</p:attrName>
                                        </p:attrNameLst>
                                      </p:cBhvr>
                                      <p:tavLst>
                                        <p:tav tm="0">
                                          <p:val>
                                            <p:fltVal val="0"/>
                                          </p:val>
                                        </p:tav>
                                        <p:tav tm="100000">
                                          <p:val>
                                            <p:strVal val="#ppt_h"/>
                                          </p:val>
                                        </p:tav>
                                      </p:tavLst>
                                    </p:anim>
                                    <p:anim calcmode="lin" valueType="num">
                                      <p:cBhvr>
                                        <p:cTn id="26" dur="2000" fill="hold"/>
                                        <p:tgtEl>
                                          <p:spTgt spid="188"/>
                                        </p:tgtEl>
                                        <p:attrNameLst>
                                          <p:attrName>ppt_x</p:attrName>
                                        </p:attrNameLst>
                                      </p:cBhvr>
                                      <p:tavLst>
                                        <p:tav tm="0" fmla="#ppt_x+(cos(-2*pi*(1-$))*-#ppt_x-sin(-2*pi*(1-$))*(1-#ppt_y))*(1-$)">
                                          <p:val>
                                            <p:fltVal val="0"/>
                                          </p:val>
                                        </p:tav>
                                        <p:tav tm="100000">
                                          <p:val>
                                            <p:fltVal val="1"/>
                                          </p:val>
                                        </p:tav>
                                      </p:tavLst>
                                    </p:anim>
                                    <p:anim calcmode="lin" valueType="num">
                                      <p:cBhvr>
                                        <p:cTn id="27" dur="2000" fill="hold"/>
                                        <p:tgtEl>
                                          <p:spTgt spid="18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8" fill="hold">
                      <p:stCondLst>
                        <p:cond delay="indefinite"/>
                      </p:stCondLst>
                      <p:childTnLst>
                        <p:par>
                          <p:cTn id="29" fill="hold">
                            <p:stCondLst>
                              <p:cond delay="0"/>
                            </p:stCondLst>
                            <p:childTnLst>
                              <p:par>
                                <p:cTn id="30" presetClass="entr" nodeType="clickEffect" presetSubtype="12" presetID="18" grpId="5" fill="hold">
                                  <p:stCondLst>
                                    <p:cond delay="0"/>
                                  </p:stCondLst>
                                  <p:iterate type="el" backwards="0">
                                    <p:tmAbs val="0"/>
                                  </p:iterate>
                                  <p:childTnLst>
                                    <p:set>
                                      <p:cBhvr>
                                        <p:cTn id="31" fill="hold"/>
                                        <p:tgtEl>
                                          <p:spTgt spid="186"/>
                                        </p:tgtEl>
                                        <p:attrNameLst>
                                          <p:attrName>style.visibility</p:attrName>
                                        </p:attrNameLst>
                                      </p:cBhvr>
                                      <p:to>
                                        <p:strVal val="visible"/>
                                      </p:to>
                                    </p:set>
                                    <p:animEffect filter="strips(downLeft)" transition="in">
                                      <p:cBhvr>
                                        <p:cTn id="32" dur="1750"/>
                                        <p:tgtEl>
                                          <p:spTgt spid="186"/>
                                        </p:tgtEl>
                                      </p:cBhvr>
                                    </p:animEffect>
                                  </p:childTnLst>
                                </p:cTn>
                              </p:par>
                            </p:childTnLst>
                          </p:cTn>
                        </p:par>
                        <p:par>
                          <p:cTn id="33" fill="hold">
                            <p:stCondLst>
                              <p:cond delay="1750"/>
                            </p:stCondLst>
                            <p:childTnLst>
                              <p:par>
                                <p:cTn id="34" presetClass="entr" nodeType="afterEffect" presetSubtype="8" presetID="15" grpId="6" fill="hold">
                                  <p:stCondLst>
                                    <p:cond delay="0"/>
                                  </p:stCondLst>
                                  <p:iterate type="el" backwards="0">
                                    <p:tmAbs val="0"/>
                                  </p:iterate>
                                  <p:childTnLst>
                                    <p:set>
                                      <p:cBhvr>
                                        <p:cTn id="35" fill="hold"/>
                                        <p:tgtEl>
                                          <p:spTgt spid="183"/>
                                        </p:tgtEl>
                                        <p:attrNameLst>
                                          <p:attrName>style.visibility</p:attrName>
                                        </p:attrNameLst>
                                      </p:cBhvr>
                                      <p:to>
                                        <p:strVal val="visible"/>
                                      </p:to>
                                    </p:set>
                                    <p:anim calcmode="lin" valueType="num">
                                      <p:cBhvr>
                                        <p:cTn id="36" dur="2000" fill="hold"/>
                                        <p:tgtEl>
                                          <p:spTgt spid="183"/>
                                        </p:tgtEl>
                                        <p:attrNameLst>
                                          <p:attrName>ppt_w</p:attrName>
                                        </p:attrNameLst>
                                      </p:cBhvr>
                                      <p:tavLst>
                                        <p:tav tm="0">
                                          <p:val>
                                            <p:fltVal val="0"/>
                                          </p:val>
                                        </p:tav>
                                        <p:tav tm="100000">
                                          <p:val>
                                            <p:strVal val="#ppt_w"/>
                                          </p:val>
                                        </p:tav>
                                      </p:tavLst>
                                    </p:anim>
                                    <p:anim calcmode="lin" valueType="num">
                                      <p:cBhvr>
                                        <p:cTn id="37" dur="2000" fill="hold"/>
                                        <p:tgtEl>
                                          <p:spTgt spid="183"/>
                                        </p:tgtEl>
                                        <p:attrNameLst>
                                          <p:attrName>ppt_h</p:attrName>
                                        </p:attrNameLst>
                                      </p:cBhvr>
                                      <p:tavLst>
                                        <p:tav tm="0">
                                          <p:val>
                                            <p:fltVal val="0"/>
                                          </p:val>
                                        </p:tav>
                                        <p:tav tm="100000">
                                          <p:val>
                                            <p:strVal val="#ppt_h"/>
                                          </p:val>
                                        </p:tav>
                                      </p:tavLst>
                                    </p:anim>
                                    <p:anim calcmode="lin" valueType="num">
                                      <p:cBhvr>
                                        <p:cTn id="38" dur="2000" fill="hold"/>
                                        <p:tgtEl>
                                          <p:spTgt spid="183"/>
                                        </p:tgtEl>
                                        <p:attrNameLst>
                                          <p:attrName>ppt_x</p:attrName>
                                        </p:attrNameLst>
                                      </p:cBhvr>
                                      <p:tavLst>
                                        <p:tav tm="0" fmla="#ppt_x+(cos(-2*pi*(1-$))*-#ppt_x-sin(-2*pi*(1-$))*(1-#ppt_y))*(1-$)">
                                          <p:val>
                                            <p:fltVal val="0"/>
                                          </p:val>
                                        </p:tav>
                                        <p:tav tm="100000">
                                          <p:val>
                                            <p:fltVal val="1"/>
                                          </p:val>
                                        </p:tav>
                                      </p:tavLst>
                                    </p:anim>
                                    <p:anim calcmode="lin" valueType="num">
                                      <p:cBhvr>
                                        <p:cTn id="39" dur="2000" fill="hold"/>
                                        <p:tgtEl>
                                          <p:spTgt spid="18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0" fill="hold">
                      <p:stCondLst>
                        <p:cond delay="indefinite"/>
                      </p:stCondLst>
                      <p:childTnLst>
                        <p:par>
                          <p:cTn id="41" fill="hold">
                            <p:stCondLst>
                              <p:cond delay="0"/>
                            </p:stCondLst>
                            <p:childTnLst>
                              <p:par>
                                <p:cTn id="42" presetClass="entr" nodeType="clickEffect" presetSubtype="9" presetID="18" grpId="7" fill="hold">
                                  <p:stCondLst>
                                    <p:cond delay="0"/>
                                  </p:stCondLst>
                                  <p:iterate type="el" backwards="0">
                                    <p:tmAbs val="0"/>
                                  </p:iterate>
                                  <p:childTnLst>
                                    <p:set>
                                      <p:cBhvr>
                                        <p:cTn id="43" fill="hold"/>
                                        <p:tgtEl>
                                          <p:spTgt spid="187"/>
                                        </p:tgtEl>
                                        <p:attrNameLst>
                                          <p:attrName>style.visibility</p:attrName>
                                        </p:attrNameLst>
                                      </p:cBhvr>
                                      <p:to>
                                        <p:strVal val="visible"/>
                                      </p:to>
                                    </p:set>
                                    <p:animEffect filter="strips(upLeft)" transition="in">
                                      <p:cBhvr>
                                        <p:cTn id="44" dur="1750"/>
                                        <p:tgtEl>
                                          <p:spTgt spid="18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82" grpId="1"/>
      <p:bldP build="whole" bldLvl="1" animBg="1" rev="0" advAuto="0" spid="183" grpId="6"/>
      <p:bldP build="whole" bldLvl="1" animBg="1" rev="0" advAuto="0" spid="187" grpId="7"/>
      <p:bldP build="whole" bldLvl="1" animBg="1" rev="0" advAuto="0" spid="186" grpId="5"/>
      <p:bldP build="whole" bldLvl="1" animBg="1" rev="0" advAuto="0" spid="185" grpId="3"/>
      <p:bldP build="whole" bldLvl="1" animBg="1" rev="0" advAuto="0" spid="184" grpId="2"/>
      <p:bldP build="whole" bldLvl="1" animBg="1" rev="0" advAuto="0" spid="188" grpId="4"/>
    </p:bldLst>
  </p:timing>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92" name="Personal-Sharing.png" descr="Personal-Sharing.png"/>
          <p:cNvPicPr>
            <a:picLocks noChangeAspect="1"/>
          </p:cNvPicPr>
          <p:nvPr/>
        </p:nvPicPr>
        <p:blipFill>
          <a:blip r:embed="rId2">
            <a:extLst/>
          </a:blip>
          <a:stretch>
            <a:fillRect/>
          </a:stretch>
        </p:blipFill>
        <p:spPr>
          <a:xfrm>
            <a:off x="9419629" y="152907"/>
            <a:ext cx="3124201" cy="3556001"/>
          </a:xfrm>
          <a:prstGeom prst="rect">
            <a:avLst/>
          </a:prstGeom>
          <a:ln w="12700">
            <a:miter lim="400000"/>
          </a:ln>
        </p:spPr>
      </p:pic>
      <p:sp>
        <p:nvSpPr>
          <p:cNvPr id="193" name="1) 個人的分享"/>
          <p:cNvSpPr txBox="1"/>
          <p:nvPr>
            <p:ph type="title"/>
          </p:nvPr>
        </p:nvSpPr>
        <p:spPr>
          <a:xfrm>
            <a:off x="1181100" y="-107950"/>
            <a:ext cx="8533475" cy="1441649"/>
          </a:xfrm>
          <a:prstGeom prst="rect">
            <a:avLst/>
          </a:prstGeom>
        </p:spPr>
        <p:txBody>
          <a:bodyPr/>
          <a:lstStyle/>
          <a:p>
            <a:pPr algn="ctr">
              <a:lnSpc>
                <a:spcPts val="7200"/>
              </a:lnSpc>
              <a:spcBef>
                <a:spcPts val="0"/>
              </a:spcBef>
              <a:defRPr sz="6000">
                <a:solidFill>
                  <a:srgbClr val="06053D"/>
                </a:solidFill>
                <a:latin typeface="+mn-lt"/>
                <a:ea typeface="+mn-ea"/>
                <a:cs typeface="+mn-cs"/>
                <a:sym typeface="Helvetica Neue"/>
              </a:defRPr>
            </a:pPr>
            <a:r>
              <a:t>1) </a:t>
            </a:r>
            <a:r>
              <a:rPr b="0">
                <a:solidFill>
                  <a:srgbClr val="000000"/>
                </a:solidFill>
                <a:latin typeface="蘋果儷中黑"/>
                <a:ea typeface="蘋果儷中黑"/>
                <a:cs typeface="蘋果儷中黑"/>
                <a:sym typeface="蘋果儷中黑"/>
              </a:rPr>
              <a:t>個人的分享</a:t>
            </a:r>
          </a:p>
        </p:txBody>
      </p:sp>
      <p:sp>
        <p:nvSpPr>
          <p:cNvPr id="194" name="a) 誠實…"/>
          <p:cNvSpPr/>
          <p:nvPr/>
        </p:nvSpPr>
        <p:spPr>
          <a:xfrm>
            <a:off x="1384300" y="2178050"/>
            <a:ext cx="5074295" cy="4686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14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800">
                <a:solidFill>
                  <a:srgbClr val="000000"/>
                </a:solidFill>
                <a:latin typeface="Lucida Grande"/>
                <a:ea typeface="Lucida Grande"/>
                <a:cs typeface="Lucida Grande"/>
                <a:sym typeface="Lucida Grande"/>
              </a:defRPr>
            </a:pPr>
            <a:r>
              <a:t>a) </a:t>
            </a:r>
            <a:r>
              <a:rPr b="0">
                <a:latin typeface="蘋果儷中黑"/>
                <a:ea typeface="蘋果儷中黑"/>
                <a:cs typeface="蘋果儷中黑"/>
                <a:sym typeface="蘋果儷中黑"/>
              </a:rPr>
              <a:t>誠實</a:t>
            </a:r>
          </a:p>
          <a:p>
            <a:pPr algn="l">
              <a:lnSpc>
                <a:spcPts val="14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800">
                <a:solidFill>
                  <a:srgbClr val="000000"/>
                </a:solidFill>
                <a:latin typeface="Lucida Grande"/>
                <a:ea typeface="Lucida Grande"/>
                <a:cs typeface="Lucida Grande"/>
                <a:sym typeface="Lucida Grande"/>
              </a:defRPr>
            </a:pPr>
            <a:r>
              <a:t>b) </a:t>
            </a:r>
            <a:r>
              <a:rPr b="0">
                <a:latin typeface="蘋果儷中黑"/>
                <a:ea typeface="蘋果儷中黑"/>
                <a:cs typeface="蘋果儷中黑"/>
                <a:sym typeface="蘋果儷中黑"/>
              </a:rPr>
              <a:t>其他的焦點</a:t>
            </a:r>
          </a:p>
          <a:p>
            <a:pPr algn="l">
              <a:lnSpc>
                <a:spcPts val="14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800">
                <a:solidFill>
                  <a:srgbClr val="000000"/>
                </a:solidFill>
                <a:latin typeface="Lucida Grande"/>
                <a:ea typeface="Lucida Grande"/>
                <a:cs typeface="Lucida Grande"/>
                <a:sym typeface="Lucida Grande"/>
              </a:defRPr>
            </a:pPr>
            <a:r>
              <a:t>c) </a:t>
            </a:r>
            <a:r>
              <a:rPr b="0">
                <a:latin typeface="蘋果儷中黑"/>
                <a:ea typeface="蘋果儷中黑"/>
                <a:cs typeface="蘋果儷中黑"/>
                <a:sym typeface="蘋果儷中黑"/>
              </a:rPr>
              <a:t>對生命的真實</a:t>
            </a:r>
          </a:p>
        </p:txBody>
      </p:sp>
      <p:pic>
        <p:nvPicPr>
          <p:cNvPr id="195" name="pasted6.pdf" descr="pasted6.pdf"/>
          <p:cNvPicPr>
            <a:picLocks noChangeAspect="1"/>
          </p:cNvPicPr>
          <p:nvPr/>
        </p:nvPicPr>
        <p:blipFill>
          <a:blip r:embed="rId3">
            <a:extLst/>
          </a:blip>
          <a:stretch>
            <a:fillRect/>
          </a:stretch>
        </p:blipFill>
        <p:spPr>
          <a:xfrm>
            <a:off x="6197600" y="3134853"/>
            <a:ext cx="6398518" cy="4957094"/>
          </a:xfrm>
          <a:prstGeom prst="rect">
            <a:avLst/>
          </a:prstGeom>
          <a:ln w="12700">
            <a:miter lim="400000"/>
          </a:ln>
        </p:spPr>
      </p:pic>
      <p:grpSp>
        <p:nvGrpSpPr>
          <p:cNvPr id="198" name="Group"/>
          <p:cNvGrpSpPr/>
          <p:nvPr/>
        </p:nvGrpSpPr>
        <p:grpSpPr>
          <a:xfrm>
            <a:off x="4597400" y="7816850"/>
            <a:ext cx="6629400" cy="1625600"/>
            <a:chOff x="0" y="0"/>
            <a:chExt cx="6629400" cy="1625600"/>
          </a:xfrm>
        </p:grpSpPr>
        <p:sp>
          <p:nvSpPr>
            <p:cNvPr id="196" name="Oval"/>
            <p:cNvSpPr/>
            <p:nvPr/>
          </p:nvSpPr>
          <p:spPr>
            <a:xfrm>
              <a:off x="0" y="0"/>
              <a:ext cx="6629400" cy="1625600"/>
            </a:xfrm>
            <a:prstGeom prst="ellipse">
              <a:avLst/>
            </a:prstGeom>
            <a:solidFill>
              <a:srgbClr val="FFF39B"/>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97" name="惟用愛心說誠實話"/>
            <p:cNvSpPr/>
            <p:nvPr/>
          </p:nvSpPr>
          <p:spPr>
            <a:xfrm>
              <a:off x="495300" y="381000"/>
              <a:ext cx="5397500" cy="787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6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5200">
                  <a:solidFill>
                    <a:srgbClr val="000000"/>
                  </a:solidFill>
                  <a:latin typeface="標楷體"/>
                  <a:ea typeface="標楷體"/>
                  <a:cs typeface="標楷體"/>
                  <a:sym typeface="標楷體"/>
                </a:defRPr>
              </a:lvl1pPr>
            </a:lstStyle>
            <a:p>
              <a:pPr/>
              <a:r>
                <a:t>惟用愛心說誠實話</a:t>
              </a:r>
            </a:p>
          </p:txBody>
        </p:sp>
      </p:grpSp>
      <p:sp>
        <p:nvSpPr>
          <p:cNvPr id="199" name="Line"/>
          <p:cNvSpPr/>
          <p:nvPr/>
        </p:nvSpPr>
        <p:spPr>
          <a:xfrm>
            <a:off x="2941827" y="1498600"/>
            <a:ext cx="5622546" cy="0"/>
          </a:xfrm>
          <a:prstGeom prst="line">
            <a:avLst/>
          </a:prstGeom>
          <a:ln w="76200">
            <a:solidFill>
              <a:srgbClr val="0F476C"/>
            </a:solidFill>
            <a:miter lim="400000"/>
          </a:ln>
        </p:spPr>
        <p:txBody>
          <a:bodyPr lIns="0" tIns="0" rIns="0" bIns="0"/>
          <a:lstStyle/>
          <a:p>
            <a:pPr algn="l" defTabSz="457200">
              <a:lnSpc>
                <a:spcPct val="100000"/>
              </a:lnSpc>
              <a:tabLst/>
              <a:defRPr sz="1200">
                <a:solidFill>
                  <a:srgbClr val="000000"/>
                </a:solidFill>
                <a:latin typeface="Helvetica"/>
                <a:ea typeface="Helvetica"/>
                <a:cs typeface="Helvetica"/>
                <a:sym typeface="Helvetica"/>
              </a:defRPr>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10" grpId="1" fill="hold">
                                  <p:stCondLst>
                                    <p:cond delay="0"/>
                                  </p:stCondLst>
                                  <p:iterate type="el" backwards="0">
                                    <p:tmAbs val="0"/>
                                  </p:iterate>
                                  <p:childTnLst>
                                    <p:set>
                                      <p:cBhvr>
                                        <p:cTn id="6" fill="hold"/>
                                        <p:tgtEl>
                                          <p:spTgt spid="192"/>
                                        </p:tgtEl>
                                        <p:attrNameLst>
                                          <p:attrName>style.visibility</p:attrName>
                                        </p:attrNameLst>
                                      </p:cBhvr>
                                      <p:to>
                                        <p:strVal val="visible"/>
                                      </p:to>
                                    </p:set>
                                    <p:animEffect filter="fade" transition="in">
                                      <p:cBhvr>
                                        <p:cTn id="7" dur="1500"/>
                                        <p:tgtEl>
                                          <p:spTgt spid="192"/>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8" presetID="22" grpId="2" fill="hold">
                                  <p:stCondLst>
                                    <p:cond delay="0"/>
                                  </p:stCondLst>
                                  <p:iterate type="el" backwards="0">
                                    <p:tmAbs val="0"/>
                                  </p:iterate>
                                  <p:childTnLst>
                                    <p:set>
                                      <p:cBhvr>
                                        <p:cTn id="11" fill="hold"/>
                                        <p:tgtEl>
                                          <p:spTgt spid="194">
                                            <p:bg/>
                                          </p:spTgt>
                                        </p:tgtEl>
                                        <p:attrNameLst>
                                          <p:attrName>style.visibility</p:attrName>
                                        </p:attrNameLst>
                                      </p:cBhvr>
                                      <p:to>
                                        <p:strVal val="visible"/>
                                      </p:to>
                                    </p:set>
                                    <p:animEffect filter="wipe(left)" transition="in">
                                      <p:cBhvr>
                                        <p:cTn id="12" dur="1000"/>
                                        <p:tgtEl>
                                          <p:spTgt spid="194">
                                            <p:bg/>
                                          </p:spTgt>
                                        </p:tgtEl>
                                      </p:cBhvr>
                                    </p:animEffect>
                                  </p:childTnLst>
                                </p:cTn>
                              </p:par>
                              <p:par>
                                <p:cTn id="13" presetClass="entr" nodeType="withEffect" presetSubtype="8" presetID="22" grpId="2" fill="hold">
                                  <p:stCondLst>
                                    <p:cond delay="0"/>
                                  </p:stCondLst>
                                  <p:iterate type="el" backwards="0">
                                    <p:tmAbs val="0"/>
                                  </p:iterate>
                                  <p:childTnLst>
                                    <p:set>
                                      <p:cBhvr>
                                        <p:cTn id="14" fill="hold"/>
                                        <p:tgtEl>
                                          <p:spTgt spid="194">
                                            <p:txEl>
                                              <p:pRg st="0" end="0"/>
                                            </p:txEl>
                                          </p:spTgt>
                                        </p:tgtEl>
                                        <p:attrNameLst>
                                          <p:attrName>style.visibility</p:attrName>
                                        </p:attrNameLst>
                                      </p:cBhvr>
                                      <p:to>
                                        <p:strVal val="visible"/>
                                      </p:to>
                                    </p:set>
                                    <p:animEffect filter="wipe(left)" transition="in">
                                      <p:cBhvr>
                                        <p:cTn id="15" dur="1000"/>
                                        <p:tgtEl>
                                          <p:spTgt spid="19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8" presetID="22" grpId="2" fill="hold">
                                  <p:stCondLst>
                                    <p:cond delay="0"/>
                                  </p:stCondLst>
                                  <p:iterate type="el" backwards="0">
                                    <p:tmAbs val="0"/>
                                  </p:iterate>
                                  <p:childTnLst>
                                    <p:set>
                                      <p:cBhvr>
                                        <p:cTn id="19" fill="hold"/>
                                        <p:tgtEl>
                                          <p:spTgt spid="194">
                                            <p:txEl>
                                              <p:pRg st="1" end="1"/>
                                            </p:txEl>
                                          </p:spTgt>
                                        </p:tgtEl>
                                        <p:attrNameLst>
                                          <p:attrName>style.visibility</p:attrName>
                                        </p:attrNameLst>
                                      </p:cBhvr>
                                      <p:to>
                                        <p:strVal val="visible"/>
                                      </p:to>
                                    </p:set>
                                    <p:animEffect filter="wipe(left)" transition="in">
                                      <p:cBhvr>
                                        <p:cTn id="20" dur="1000"/>
                                        <p:tgtEl>
                                          <p:spTgt spid="194">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2" grpId="2" fill="hold">
                                  <p:stCondLst>
                                    <p:cond delay="0"/>
                                  </p:stCondLst>
                                  <p:iterate type="el" backwards="0">
                                    <p:tmAbs val="0"/>
                                  </p:iterate>
                                  <p:childTnLst>
                                    <p:set>
                                      <p:cBhvr>
                                        <p:cTn id="24" fill="hold"/>
                                        <p:tgtEl>
                                          <p:spTgt spid="194">
                                            <p:txEl>
                                              <p:pRg st="2" end="2"/>
                                            </p:txEl>
                                          </p:spTgt>
                                        </p:tgtEl>
                                        <p:attrNameLst>
                                          <p:attrName>style.visibility</p:attrName>
                                        </p:attrNameLst>
                                      </p:cBhvr>
                                      <p:to>
                                        <p:strVal val="visible"/>
                                      </p:to>
                                    </p:set>
                                    <p:animEffect filter="wipe(left)" transition="in">
                                      <p:cBhvr>
                                        <p:cTn id="25" dur="1000"/>
                                        <p:tgtEl>
                                          <p:spTgt spid="194">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Class="entr" nodeType="clickEffect" presetSubtype="6" presetID="15" grpId="3" fill="hold">
                                  <p:stCondLst>
                                    <p:cond delay="0"/>
                                  </p:stCondLst>
                                  <p:iterate type="el" backwards="0">
                                    <p:tmAbs val="0"/>
                                  </p:iterate>
                                  <p:childTnLst>
                                    <p:set>
                                      <p:cBhvr>
                                        <p:cTn id="29" fill="hold"/>
                                        <p:tgtEl>
                                          <p:spTgt spid="198"/>
                                        </p:tgtEl>
                                        <p:attrNameLst>
                                          <p:attrName>style.visibility</p:attrName>
                                        </p:attrNameLst>
                                      </p:cBhvr>
                                      <p:to>
                                        <p:strVal val="visible"/>
                                      </p:to>
                                    </p:set>
                                    <p:anim calcmode="lin" valueType="num">
                                      <p:cBhvr>
                                        <p:cTn id="30" dur="1000" fill="hold"/>
                                        <p:tgtEl>
                                          <p:spTgt spid="198"/>
                                        </p:tgtEl>
                                        <p:attrNameLst>
                                          <p:attrName>ppt_w</p:attrName>
                                        </p:attrNameLst>
                                      </p:cBhvr>
                                      <p:tavLst>
                                        <p:tav tm="0">
                                          <p:val>
                                            <p:fltVal val="0"/>
                                          </p:val>
                                        </p:tav>
                                        <p:tav tm="100000">
                                          <p:val>
                                            <p:strVal val="#ppt_w"/>
                                          </p:val>
                                        </p:tav>
                                      </p:tavLst>
                                    </p:anim>
                                    <p:anim calcmode="lin" valueType="num">
                                      <p:cBhvr>
                                        <p:cTn id="31" dur="1000" fill="hold"/>
                                        <p:tgtEl>
                                          <p:spTgt spid="198"/>
                                        </p:tgtEl>
                                        <p:attrNameLst>
                                          <p:attrName>ppt_h</p:attrName>
                                        </p:attrNameLst>
                                      </p:cBhvr>
                                      <p:tavLst>
                                        <p:tav tm="0">
                                          <p:val>
                                            <p:fltVal val="0"/>
                                          </p:val>
                                        </p:tav>
                                        <p:tav tm="100000">
                                          <p:val>
                                            <p:strVal val="#ppt_h"/>
                                          </p:val>
                                        </p:tav>
                                      </p:tavLst>
                                    </p:anim>
                                    <p:anim calcmode="lin" valueType="num">
                                      <p:cBhvr>
                                        <p:cTn id="32" dur="1000" fill="hold"/>
                                        <p:tgtEl>
                                          <p:spTgt spid="198"/>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19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94" grpId="2"/>
      <p:bldP build="whole" bldLvl="1" animBg="1" rev="0" advAuto="0" spid="198" grpId="3"/>
      <p:bldP build="whole" bldLvl="1" animBg="1" rev="0" advAuto="0" spid="192" grpId="1"/>
    </p:bldLst>
  </p:timing>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01" name="Mutual-Understanding.jpg" descr="Mutual-Understanding.jpg"/>
          <p:cNvPicPr>
            <a:picLocks noChangeAspect="1"/>
          </p:cNvPicPr>
          <p:nvPr/>
        </p:nvPicPr>
        <p:blipFill>
          <a:blip r:embed="rId3">
            <a:extLst/>
          </a:blip>
          <a:stretch>
            <a:fillRect/>
          </a:stretch>
        </p:blipFill>
        <p:spPr>
          <a:xfrm>
            <a:off x="6502400" y="1498600"/>
            <a:ext cx="5921577" cy="2547271"/>
          </a:xfrm>
          <a:prstGeom prst="rect">
            <a:avLst/>
          </a:prstGeom>
          <a:ln w="12700">
            <a:miter lim="400000"/>
          </a:ln>
        </p:spPr>
      </p:pic>
      <p:sp>
        <p:nvSpPr>
          <p:cNvPr id="202" name="2) 互相的瞭解"/>
          <p:cNvSpPr txBox="1"/>
          <p:nvPr>
            <p:ph type="title"/>
          </p:nvPr>
        </p:nvSpPr>
        <p:spPr>
          <a:xfrm>
            <a:off x="4383188" y="-25400"/>
            <a:ext cx="4792200" cy="1333500"/>
          </a:xfrm>
          <a:prstGeom prst="rect">
            <a:avLst/>
          </a:prstGeom>
        </p:spPr>
        <p:txBody>
          <a:bodyPr/>
          <a:lstStyle/>
          <a:p>
            <a:pPr algn="ctr"/>
            <a:r>
              <a:t>2) </a:t>
            </a:r>
            <a:r>
              <a:rPr b="0">
                <a:latin typeface="蘋果儷中黑"/>
                <a:ea typeface="蘋果儷中黑"/>
                <a:cs typeface="蘋果儷中黑"/>
                <a:sym typeface="蘋果儷中黑"/>
              </a:rPr>
              <a:t>互相的瞭解</a:t>
            </a:r>
          </a:p>
        </p:txBody>
      </p:sp>
      <p:sp>
        <p:nvSpPr>
          <p:cNvPr id="203" name="• 建立信任…"/>
          <p:cNvSpPr/>
          <p:nvPr/>
        </p:nvSpPr>
        <p:spPr>
          <a:xfrm>
            <a:off x="1498600" y="2997200"/>
            <a:ext cx="5918363" cy="4699000"/>
          </a:xfrm>
          <a:prstGeom prst="rect">
            <a:avLst/>
          </a:prstGeom>
          <a:ln w="12700">
            <a:miter lim="400000"/>
          </a:ln>
          <a:extLst>
            <a:ext uri="{C572A759-6A51-4108-AA02-DFA0A04FC94B}">
              <ma14:wrappingTextBoxFlag xmlns:ma14="http://schemas.microsoft.com/office/mac/drawingml/2011/main" val="1"/>
            </a:ext>
          </a:extLst>
        </p:spPr>
        <p:txBody>
          <a:bodyPr wrap="none" lIns="12700" tIns="12700" rIns="12700" bIns="12700">
            <a:spAutoFit/>
          </a:bodyPr>
          <a:lstStyle/>
          <a:p>
            <a:pPr algn="l">
              <a:lnSpc>
                <a:spcPts val="16400"/>
              </a:lnSpc>
              <a:tabLst>
                <a:tab pos="914400" algn="l"/>
                <a:tab pos="1371600" algn="l"/>
                <a:tab pos="1816100" algn="l"/>
                <a:tab pos="2273300" algn="l"/>
                <a:tab pos="2730500" algn="l"/>
                <a:tab pos="3187700" algn="l"/>
                <a:tab pos="3644900" algn="l"/>
                <a:tab pos="4102100" algn="l"/>
                <a:tab pos="4546600" algn="l"/>
                <a:tab pos="5003800" algn="l"/>
                <a:tab pos="5461000" algn="l"/>
              </a:tabLst>
              <a:defRPr spc="837" sz="5400">
                <a:solidFill>
                  <a:srgbClr val="000000"/>
                </a:solidFill>
                <a:latin typeface="蘋果儷中黑"/>
                <a:ea typeface="蘋果儷中黑"/>
                <a:cs typeface="蘋果儷中黑"/>
                <a:sym typeface="蘋果儷中黑"/>
              </a:defRPr>
            </a:pPr>
            <a:r>
              <a:t>• 建立信任</a:t>
            </a:r>
          </a:p>
          <a:p>
            <a:pPr algn="l">
              <a:lnSpc>
                <a:spcPts val="16400"/>
              </a:lnSpc>
              <a:tabLst>
                <a:tab pos="914400" algn="l"/>
                <a:tab pos="1371600" algn="l"/>
                <a:tab pos="1816100" algn="l"/>
                <a:tab pos="2273300" algn="l"/>
                <a:tab pos="2730500" algn="l"/>
                <a:tab pos="3187700" algn="l"/>
                <a:tab pos="3644900" algn="l"/>
                <a:tab pos="4102100" algn="l"/>
                <a:tab pos="4546600" algn="l"/>
                <a:tab pos="5003800" algn="l"/>
                <a:tab pos="5461000" algn="l"/>
              </a:tabLst>
              <a:defRPr spc="837" sz="5400">
                <a:solidFill>
                  <a:srgbClr val="000000"/>
                </a:solidFill>
                <a:latin typeface="蘋果儷中黑"/>
                <a:ea typeface="蘋果儷中黑"/>
                <a:cs typeface="蘋果儷中黑"/>
                <a:sym typeface="蘋果儷中黑"/>
              </a:defRPr>
            </a:pPr>
            <a:r>
              <a:t>• 易受傷的</a:t>
            </a:r>
          </a:p>
          <a:p>
            <a:pPr algn="l">
              <a:lnSpc>
                <a:spcPts val="16400"/>
              </a:lnSpc>
              <a:tabLst>
                <a:tab pos="914400" algn="l"/>
                <a:tab pos="1371600" algn="l"/>
                <a:tab pos="1816100" algn="l"/>
                <a:tab pos="2273300" algn="l"/>
                <a:tab pos="2730500" algn="l"/>
                <a:tab pos="3187700" algn="l"/>
                <a:tab pos="3644900" algn="l"/>
                <a:tab pos="4102100" algn="l"/>
                <a:tab pos="4546600" algn="l"/>
                <a:tab pos="5003800" algn="l"/>
                <a:tab pos="5461000" algn="l"/>
              </a:tabLst>
              <a:defRPr spc="837" sz="5400">
                <a:solidFill>
                  <a:srgbClr val="000000"/>
                </a:solidFill>
                <a:latin typeface="蘋果儷中黑"/>
                <a:ea typeface="蘋果儷中黑"/>
                <a:cs typeface="蘋果儷中黑"/>
                <a:sym typeface="蘋果儷中黑"/>
              </a:defRPr>
            </a:pPr>
            <a:r>
              <a:t>• 保護免於誤解</a:t>
            </a:r>
          </a:p>
        </p:txBody>
      </p:sp>
      <p:sp>
        <p:nvSpPr>
          <p:cNvPr id="204" name="Line"/>
          <p:cNvSpPr/>
          <p:nvPr/>
        </p:nvSpPr>
        <p:spPr>
          <a:xfrm>
            <a:off x="3154062" y="1231900"/>
            <a:ext cx="7250453" cy="0"/>
          </a:xfrm>
          <a:prstGeom prst="line">
            <a:avLst/>
          </a:prstGeom>
          <a:ln w="76200">
            <a:solidFill>
              <a:srgbClr val="0F476C"/>
            </a:solidFill>
            <a:miter lim="400000"/>
          </a:ln>
        </p:spPr>
        <p:txBody>
          <a:bodyPr lIns="0" tIns="0" rIns="0" bIns="0"/>
          <a:lstStyle/>
          <a:p>
            <a:pPr algn="l" defTabSz="457200">
              <a:lnSpc>
                <a:spcPct val="100000"/>
              </a:lnSpc>
              <a:tabLst/>
              <a:defRPr sz="1200">
                <a:solidFill>
                  <a:srgbClr val="000000"/>
                </a:solidFill>
                <a:latin typeface="Helvetica"/>
                <a:ea typeface="Helvetica"/>
                <a:cs typeface="Helvetica"/>
                <a:sym typeface="Helvetica"/>
              </a:defRPr>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10" grpId="1" fill="hold">
                                  <p:stCondLst>
                                    <p:cond delay="0"/>
                                  </p:stCondLst>
                                  <p:iterate type="el" backwards="0">
                                    <p:tmAbs val="0"/>
                                  </p:iterate>
                                  <p:childTnLst>
                                    <p:set>
                                      <p:cBhvr>
                                        <p:cTn id="6" fill="hold"/>
                                        <p:tgtEl>
                                          <p:spTgt spid="201"/>
                                        </p:tgtEl>
                                        <p:attrNameLst>
                                          <p:attrName>style.visibility</p:attrName>
                                        </p:attrNameLst>
                                      </p:cBhvr>
                                      <p:to>
                                        <p:strVal val="visible"/>
                                      </p:to>
                                    </p:set>
                                    <p:animEffect filter="fade" transition="in">
                                      <p:cBhvr>
                                        <p:cTn id="7" dur="1500"/>
                                        <p:tgtEl>
                                          <p:spTgt spid="201"/>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8" presetID="2" grpId="2" fill="hold">
                                  <p:stCondLst>
                                    <p:cond delay="0"/>
                                  </p:stCondLst>
                                  <p:iterate type="el" backwards="0">
                                    <p:tmAbs val="0"/>
                                  </p:iterate>
                                  <p:childTnLst>
                                    <p:set>
                                      <p:cBhvr>
                                        <p:cTn id="11" fill="hold"/>
                                        <p:tgtEl>
                                          <p:spTgt spid="203">
                                            <p:bg/>
                                          </p:spTgt>
                                        </p:tgtEl>
                                        <p:attrNameLst>
                                          <p:attrName>style.visibility</p:attrName>
                                        </p:attrNameLst>
                                      </p:cBhvr>
                                      <p:to>
                                        <p:strVal val="visible"/>
                                      </p:to>
                                    </p:set>
                                    <p:anim calcmode="lin" valueType="num">
                                      <p:cBhvr>
                                        <p:cTn id="12" dur="1000" fill="hold"/>
                                        <p:tgtEl>
                                          <p:spTgt spid="203">
                                            <p:bg/>
                                          </p:spTgt>
                                        </p:tgtEl>
                                        <p:attrNameLst>
                                          <p:attrName>ppt_x</p:attrName>
                                        </p:attrNameLst>
                                      </p:cBhvr>
                                      <p:tavLst>
                                        <p:tav tm="0">
                                          <p:val>
                                            <p:strVal val="0-#ppt_w/2"/>
                                          </p:val>
                                        </p:tav>
                                        <p:tav tm="100000">
                                          <p:val>
                                            <p:strVal val="#ppt_x"/>
                                          </p:val>
                                        </p:tav>
                                      </p:tavLst>
                                    </p:anim>
                                    <p:anim calcmode="lin" valueType="num">
                                      <p:cBhvr>
                                        <p:cTn id="13" dur="1000" fill="hold"/>
                                        <p:tgtEl>
                                          <p:spTgt spid="203">
                                            <p:bg/>
                                          </p:spTgt>
                                        </p:tgtEl>
                                        <p:attrNameLst>
                                          <p:attrName>ppt_y</p:attrName>
                                        </p:attrNameLst>
                                      </p:cBhvr>
                                      <p:tavLst>
                                        <p:tav tm="0">
                                          <p:val>
                                            <p:strVal val="#ppt_y"/>
                                          </p:val>
                                        </p:tav>
                                        <p:tav tm="100000">
                                          <p:val>
                                            <p:strVal val="#ppt_y"/>
                                          </p:val>
                                        </p:tav>
                                      </p:tavLst>
                                    </p:anim>
                                  </p:childTnLst>
                                </p:cTn>
                              </p:par>
                              <p:par>
                                <p:cTn id="14" presetClass="entr" nodeType="withEffect" presetSubtype="8" presetID="2" grpId="2" fill="hold">
                                  <p:stCondLst>
                                    <p:cond delay="0"/>
                                  </p:stCondLst>
                                  <p:iterate type="el" backwards="0">
                                    <p:tmAbs val="0"/>
                                  </p:iterate>
                                  <p:childTnLst>
                                    <p:set>
                                      <p:cBhvr>
                                        <p:cTn id="15" fill="hold"/>
                                        <p:tgtEl>
                                          <p:spTgt spid="203">
                                            <p:txEl>
                                              <p:pRg st="0" end="0"/>
                                            </p:txEl>
                                          </p:spTgt>
                                        </p:tgtEl>
                                        <p:attrNameLst>
                                          <p:attrName>style.visibility</p:attrName>
                                        </p:attrNameLst>
                                      </p:cBhvr>
                                      <p:to>
                                        <p:strVal val="visible"/>
                                      </p:to>
                                    </p:set>
                                    <p:anim calcmode="lin" valueType="num">
                                      <p:cBhvr>
                                        <p:cTn id="16" dur="1000" fill="hold"/>
                                        <p:tgtEl>
                                          <p:spTgt spid="203">
                                            <p:txEl>
                                              <p:pRg st="0" end="0"/>
                                            </p:txEl>
                                          </p:spTgt>
                                        </p:tgtEl>
                                        <p:attrNameLst>
                                          <p:attrName>ppt_x</p:attrName>
                                        </p:attrNameLst>
                                      </p:cBhvr>
                                      <p:tavLst>
                                        <p:tav tm="0">
                                          <p:val>
                                            <p:strVal val="0-#ppt_w/2"/>
                                          </p:val>
                                        </p:tav>
                                        <p:tav tm="100000">
                                          <p:val>
                                            <p:strVal val="#ppt_x"/>
                                          </p:val>
                                        </p:tav>
                                      </p:tavLst>
                                    </p:anim>
                                    <p:anim calcmode="lin" valueType="num">
                                      <p:cBhvr>
                                        <p:cTn id="17" dur="1000" fill="hold"/>
                                        <p:tgtEl>
                                          <p:spTgt spid="2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Class="entr" nodeType="clickEffect" presetSubtype="8" presetID="2" grpId="2" fill="hold">
                                  <p:stCondLst>
                                    <p:cond delay="0"/>
                                  </p:stCondLst>
                                  <p:iterate type="el" backwards="0">
                                    <p:tmAbs val="0"/>
                                  </p:iterate>
                                  <p:childTnLst>
                                    <p:set>
                                      <p:cBhvr>
                                        <p:cTn id="21" fill="hold"/>
                                        <p:tgtEl>
                                          <p:spTgt spid="203">
                                            <p:txEl>
                                              <p:pRg st="1" end="1"/>
                                            </p:txEl>
                                          </p:spTgt>
                                        </p:tgtEl>
                                        <p:attrNameLst>
                                          <p:attrName>style.visibility</p:attrName>
                                        </p:attrNameLst>
                                      </p:cBhvr>
                                      <p:to>
                                        <p:strVal val="visible"/>
                                      </p:to>
                                    </p:set>
                                    <p:anim calcmode="lin" valueType="num">
                                      <p:cBhvr>
                                        <p:cTn id="22" dur="1000" fill="hold"/>
                                        <p:tgtEl>
                                          <p:spTgt spid="203">
                                            <p:txEl>
                                              <p:pRg st="1" end="1"/>
                                            </p:txEl>
                                          </p:spTgt>
                                        </p:tgtEl>
                                        <p:attrNameLst>
                                          <p:attrName>ppt_x</p:attrName>
                                        </p:attrNameLst>
                                      </p:cBhvr>
                                      <p:tavLst>
                                        <p:tav tm="0">
                                          <p:val>
                                            <p:strVal val="0-#ppt_w/2"/>
                                          </p:val>
                                        </p:tav>
                                        <p:tav tm="100000">
                                          <p:val>
                                            <p:strVal val="#ppt_x"/>
                                          </p:val>
                                        </p:tav>
                                      </p:tavLst>
                                    </p:anim>
                                    <p:anim calcmode="lin" valueType="num">
                                      <p:cBhvr>
                                        <p:cTn id="23" dur="1000" fill="hold"/>
                                        <p:tgtEl>
                                          <p:spTgt spid="20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Class="entr" nodeType="clickEffect" presetSubtype="8" presetID="2" grpId="2" fill="hold">
                                  <p:stCondLst>
                                    <p:cond delay="0"/>
                                  </p:stCondLst>
                                  <p:iterate type="el" backwards="0">
                                    <p:tmAbs val="0"/>
                                  </p:iterate>
                                  <p:childTnLst>
                                    <p:set>
                                      <p:cBhvr>
                                        <p:cTn id="27" fill="hold"/>
                                        <p:tgtEl>
                                          <p:spTgt spid="203">
                                            <p:txEl>
                                              <p:pRg st="2" end="2"/>
                                            </p:txEl>
                                          </p:spTgt>
                                        </p:tgtEl>
                                        <p:attrNameLst>
                                          <p:attrName>style.visibility</p:attrName>
                                        </p:attrNameLst>
                                      </p:cBhvr>
                                      <p:to>
                                        <p:strVal val="visible"/>
                                      </p:to>
                                    </p:set>
                                    <p:anim calcmode="lin" valueType="num">
                                      <p:cBhvr>
                                        <p:cTn id="28" dur="1000" fill="hold"/>
                                        <p:tgtEl>
                                          <p:spTgt spid="203">
                                            <p:txEl>
                                              <p:pRg st="2" end="2"/>
                                            </p:txEl>
                                          </p:spTgt>
                                        </p:tgtEl>
                                        <p:attrNameLst>
                                          <p:attrName>ppt_x</p:attrName>
                                        </p:attrNameLst>
                                      </p:cBhvr>
                                      <p:tavLst>
                                        <p:tav tm="0">
                                          <p:val>
                                            <p:strVal val="0-#ppt_w/2"/>
                                          </p:val>
                                        </p:tav>
                                        <p:tav tm="100000">
                                          <p:val>
                                            <p:strVal val="#ppt_x"/>
                                          </p:val>
                                        </p:tav>
                                      </p:tavLst>
                                    </p:anim>
                                    <p:anim calcmode="lin" valueType="num">
                                      <p:cBhvr>
                                        <p:cTn id="29" dur="1000" fill="hold"/>
                                        <p:tgtEl>
                                          <p:spTgt spid="20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03" grpId="2"/>
      <p:bldP build="whole" bldLvl="1" animBg="1" rev="0" advAuto="0" spid="201" grpId="1"/>
    </p:bldLst>
  </p:timing>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08" name="Deepening-Commitment.png" descr="Deepening-Commitment.png"/>
          <p:cNvPicPr>
            <a:picLocks noChangeAspect="1"/>
          </p:cNvPicPr>
          <p:nvPr/>
        </p:nvPicPr>
        <p:blipFill>
          <a:blip r:embed="rId3">
            <a:extLst/>
          </a:blip>
          <a:stretch>
            <a:fillRect/>
          </a:stretch>
        </p:blipFill>
        <p:spPr>
          <a:xfrm>
            <a:off x="7181850" y="1409700"/>
            <a:ext cx="5583338" cy="3303836"/>
          </a:xfrm>
          <a:prstGeom prst="rect">
            <a:avLst/>
          </a:prstGeom>
          <a:ln w="12700">
            <a:miter lim="400000"/>
          </a:ln>
        </p:spPr>
      </p:pic>
      <p:sp>
        <p:nvSpPr>
          <p:cNvPr id="209" name="3) 更深的委身"/>
          <p:cNvSpPr txBox="1"/>
          <p:nvPr>
            <p:ph type="title"/>
          </p:nvPr>
        </p:nvSpPr>
        <p:spPr>
          <a:xfrm>
            <a:off x="1422400" y="190500"/>
            <a:ext cx="10160000" cy="1333500"/>
          </a:xfrm>
          <a:prstGeom prst="rect">
            <a:avLst/>
          </a:prstGeom>
        </p:spPr>
        <p:txBody>
          <a:bodyPr/>
          <a:lstStyle/>
          <a:p>
            <a:pPr algn="ctr"/>
            <a:r>
              <a:t>3) </a:t>
            </a:r>
            <a:r>
              <a:rPr b="0">
                <a:latin typeface="蘋果儷中黑"/>
                <a:ea typeface="蘋果儷中黑"/>
                <a:cs typeface="蘋果儷中黑"/>
                <a:sym typeface="蘋果儷中黑"/>
              </a:rPr>
              <a:t>更深的委身</a:t>
            </a:r>
          </a:p>
        </p:txBody>
      </p:sp>
      <p:sp>
        <p:nvSpPr>
          <p:cNvPr id="210" name="全心…"/>
          <p:cNvSpPr/>
          <p:nvPr/>
        </p:nvSpPr>
        <p:spPr>
          <a:xfrm>
            <a:off x="1714500" y="2730500"/>
            <a:ext cx="3644631" cy="494548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marL="228600" indent="-228600" algn="l">
              <a:lnSpc>
                <a:spcPts val="17300"/>
              </a:lnSpc>
              <a:buSzPct val="100000"/>
              <a:buChar char="•"/>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467" sz="5800">
                <a:solidFill>
                  <a:srgbClr val="000000"/>
                </a:solidFill>
                <a:latin typeface="蘋果儷中黑"/>
                <a:ea typeface="蘋果儷中黑"/>
                <a:cs typeface="蘋果儷中黑"/>
                <a:sym typeface="蘋果儷中黑"/>
              </a:defRPr>
            </a:pPr>
            <a:r>
              <a:t>全心</a:t>
            </a:r>
          </a:p>
          <a:p>
            <a:pPr marL="228600" indent="-228600" algn="l">
              <a:lnSpc>
                <a:spcPts val="17300"/>
              </a:lnSpc>
              <a:buSzPct val="100000"/>
              <a:buChar char="•"/>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467" sz="5800">
                <a:solidFill>
                  <a:srgbClr val="000000"/>
                </a:solidFill>
                <a:latin typeface="蘋果儷中黑"/>
                <a:ea typeface="蘋果儷中黑"/>
                <a:cs typeface="蘋果儷中黑"/>
                <a:sym typeface="蘋果儷中黑"/>
              </a:defRPr>
            </a:pPr>
            <a:r>
              <a:t>犧牲</a:t>
            </a:r>
          </a:p>
          <a:p>
            <a:pPr marL="228600" indent="-228600" algn="l">
              <a:lnSpc>
                <a:spcPts val="17300"/>
              </a:lnSpc>
              <a:buSzPct val="100000"/>
              <a:buChar char="•"/>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467" sz="5800">
                <a:solidFill>
                  <a:srgbClr val="000000"/>
                </a:solidFill>
                <a:latin typeface="蘋果儷中黑"/>
                <a:ea typeface="蘋果儷中黑"/>
                <a:cs typeface="蘋果儷中黑"/>
                <a:sym typeface="蘋果儷中黑"/>
              </a:defRPr>
            </a:pPr>
            <a:r>
              <a:t>更喜愛</a:t>
            </a:r>
          </a:p>
        </p:txBody>
      </p:sp>
      <p:sp>
        <p:nvSpPr>
          <p:cNvPr id="211" name="Line"/>
          <p:cNvSpPr/>
          <p:nvPr/>
        </p:nvSpPr>
        <p:spPr>
          <a:xfrm>
            <a:off x="2569057" y="1498600"/>
            <a:ext cx="7866686" cy="0"/>
          </a:xfrm>
          <a:prstGeom prst="line">
            <a:avLst/>
          </a:prstGeom>
          <a:ln w="76200">
            <a:solidFill>
              <a:srgbClr val="0F476C"/>
            </a:solidFill>
            <a:miter lim="400000"/>
          </a:ln>
        </p:spPr>
        <p:txBody>
          <a:bodyPr lIns="0" tIns="0" rIns="0" bIns="0"/>
          <a:lstStyle/>
          <a:p>
            <a:pPr algn="l" defTabSz="457200">
              <a:lnSpc>
                <a:spcPct val="100000"/>
              </a:lnSpc>
              <a:tabLst/>
              <a:defRPr sz="1200">
                <a:solidFill>
                  <a:srgbClr val="000000"/>
                </a:solidFill>
                <a:latin typeface="Helvetica"/>
                <a:ea typeface="Helvetica"/>
                <a:cs typeface="Helvetica"/>
                <a:sym typeface="Helvetica"/>
              </a:defRPr>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10" grpId="1" fill="hold">
                                  <p:stCondLst>
                                    <p:cond delay="0"/>
                                  </p:stCondLst>
                                  <p:iterate type="el" backwards="0">
                                    <p:tmAbs val="0"/>
                                  </p:iterate>
                                  <p:childTnLst>
                                    <p:set>
                                      <p:cBhvr>
                                        <p:cTn id="6" fill="hold"/>
                                        <p:tgtEl>
                                          <p:spTgt spid="208"/>
                                        </p:tgtEl>
                                        <p:attrNameLst>
                                          <p:attrName>style.visibility</p:attrName>
                                        </p:attrNameLst>
                                      </p:cBhvr>
                                      <p:to>
                                        <p:strVal val="visible"/>
                                      </p:to>
                                    </p:set>
                                    <p:animEffect filter="fade" transition="in">
                                      <p:cBhvr>
                                        <p:cTn id="7" dur="1500"/>
                                        <p:tgtEl>
                                          <p:spTgt spid="208"/>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8" presetID="2" grpId="2" fill="hold">
                                  <p:stCondLst>
                                    <p:cond delay="0"/>
                                  </p:stCondLst>
                                  <p:iterate type="el" backwards="0">
                                    <p:tmAbs val="0"/>
                                  </p:iterate>
                                  <p:childTnLst>
                                    <p:set>
                                      <p:cBhvr>
                                        <p:cTn id="11" fill="hold"/>
                                        <p:tgtEl>
                                          <p:spTgt spid="210">
                                            <p:bg/>
                                          </p:spTgt>
                                        </p:tgtEl>
                                        <p:attrNameLst>
                                          <p:attrName>style.visibility</p:attrName>
                                        </p:attrNameLst>
                                      </p:cBhvr>
                                      <p:to>
                                        <p:strVal val="visible"/>
                                      </p:to>
                                    </p:set>
                                    <p:anim calcmode="lin" valueType="num">
                                      <p:cBhvr>
                                        <p:cTn id="12" dur="1000" fill="hold"/>
                                        <p:tgtEl>
                                          <p:spTgt spid="210">
                                            <p:bg/>
                                          </p:spTgt>
                                        </p:tgtEl>
                                        <p:attrNameLst>
                                          <p:attrName>ppt_x</p:attrName>
                                        </p:attrNameLst>
                                      </p:cBhvr>
                                      <p:tavLst>
                                        <p:tav tm="0">
                                          <p:val>
                                            <p:strVal val="0-#ppt_w/2"/>
                                          </p:val>
                                        </p:tav>
                                        <p:tav tm="100000">
                                          <p:val>
                                            <p:strVal val="#ppt_x"/>
                                          </p:val>
                                        </p:tav>
                                      </p:tavLst>
                                    </p:anim>
                                    <p:anim calcmode="lin" valueType="num">
                                      <p:cBhvr>
                                        <p:cTn id="13" dur="1000" fill="hold"/>
                                        <p:tgtEl>
                                          <p:spTgt spid="210">
                                            <p:bg/>
                                          </p:spTgt>
                                        </p:tgtEl>
                                        <p:attrNameLst>
                                          <p:attrName>ppt_y</p:attrName>
                                        </p:attrNameLst>
                                      </p:cBhvr>
                                      <p:tavLst>
                                        <p:tav tm="0">
                                          <p:val>
                                            <p:strVal val="#ppt_y"/>
                                          </p:val>
                                        </p:tav>
                                        <p:tav tm="100000">
                                          <p:val>
                                            <p:strVal val="#ppt_y"/>
                                          </p:val>
                                        </p:tav>
                                      </p:tavLst>
                                    </p:anim>
                                  </p:childTnLst>
                                </p:cTn>
                              </p:par>
                              <p:par>
                                <p:cTn id="14" presetClass="entr" nodeType="withEffect" presetSubtype="8" presetID="2" grpId="2" fill="hold">
                                  <p:stCondLst>
                                    <p:cond delay="0"/>
                                  </p:stCondLst>
                                  <p:iterate type="el" backwards="0">
                                    <p:tmAbs val="0"/>
                                  </p:iterate>
                                  <p:childTnLst>
                                    <p:set>
                                      <p:cBhvr>
                                        <p:cTn id="15" fill="hold"/>
                                        <p:tgtEl>
                                          <p:spTgt spid="210">
                                            <p:txEl>
                                              <p:pRg st="0" end="0"/>
                                            </p:txEl>
                                          </p:spTgt>
                                        </p:tgtEl>
                                        <p:attrNameLst>
                                          <p:attrName>style.visibility</p:attrName>
                                        </p:attrNameLst>
                                      </p:cBhvr>
                                      <p:to>
                                        <p:strVal val="visible"/>
                                      </p:to>
                                    </p:set>
                                    <p:anim calcmode="lin" valueType="num">
                                      <p:cBhvr>
                                        <p:cTn id="16" dur="1000" fill="hold"/>
                                        <p:tgtEl>
                                          <p:spTgt spid="210">
                                            <p:txEl>
                                              <p:pRg st="0" end="0"/>
                                            </p:txEl>
                                          </p:spTgt>
                                        </p:tgtEl>
                                        <p:attrNameLst>
                                          <p:attrName>ppt_x</p:attrName>
                                        </p:attrNameLst>
                                      </p:cBhvr>
                                      <p:tavLst>
                                        <p:tav tm="0">
                                          <p:val>
                                            <p:strVal val="0-#ppt_w/2"/>
                                          </p:val>
                                        </p:tav>
                                        <p:tav tm="100000">
                                          <p:val>
                                            <p:strVal val="#ppt_x"/>
                                          </p:val>
                                        </p:tav>
                                      </p:tavLst>
                                    </p:anim>
                                    <p:anim calcmode="lin" valueType="num">
                                      <p:cBhvr>
                                        <p:cTn id="17" dur="1000" fill="hold"/>
                                        <p:tgtEl>
                                          <p:spTgt spid="21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Class="entr" nodeType="clickEffect" presetSubtype="8" presetID="2" grpId="2" fill="hold">
                                  <p:stCondLst>
                                    <p:cond delay="0"/>
                                  </p:stCondLst>
                                  <p:iterate type="el" backwards="0">
                                    <p:tmAbs val="0"/>
                                  </p:iterate>
                                  <p:childTnLst>
                                    <p:set>
                                      <p:cBhvr>
                                        <p:cTn id="21" fill="hold"/>
                                        <p:tgtEl>
                                          <p:spTgt spid="210">
                                            <p:txEl>
                                              <p:pRg st="1" end="1"/>
                                            </p:txEl>
                                          </p:spTgt>
                                        </p:tgtEl>
                                        <p:attrNameLst>
                                          <p:attrName>style.visibility</p:attrName>
                                        </p:attrNameLst>
                                      </p:cBhvr>
                                      <p:to>
                                        <p:strVal val="visible"/>
                                      </p:to>
                                    </p:set>
                                    <p:anim calcmode="lin" valueType="num">
                                      <p:cBhvr>
                                        <p:cTn id="22" dur="1000" fill="hold"/>
                                        <p:tgtEl>
                                          <p:spTgt spid="210">
                                            <p:txEl>
                                              <p:pRg st="1" end="1"/>
                                            </p:txEl>
                                          </p:spTgt>
                                        </p:tgtEl>
                                        <p:attrNameLst>
                                          <p:attrName>ppt_x</p:attrName>
                                        </p:attrNameLst>
                                      </p:cBhvr>
                                      <p:tavLst>
                                        <p:tav tm="0">
                                          <p:val>
                                            <p:strVal val="0-#ppt_w/2"/>
                                          </p:val>
                                        </p:tav>
                                        <p:tav tm="100000">
                                          <p:val>
                                            <p:strVal val="#ppt_x"/>
                                          </p:val>
                                        </p:tav>
                                      </p:tavLst>
                                    </p:anim>
                                    <p:anim calcmode="lin" valueType="num">
                                      <p:cBhvr>
                                        <p:cTn id="23" dur="1000" fill="hold"/>
                                        <p:tgtEl>
                                          <p:spTgt spid="210">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Class="entr" nodeType="clickEffect" presetSubtype="8" presetID="2" grpId="2" fill="hold">
                                  <p:stCondLst>
                                    <p:cond delay="0"/>
                                  </p:stCondLst>
                                  <p:iterate type="el" backwards="0">
                                    <p:tmAbs val="0"/>
                                  </p:iterate>
                                  <p:childTnLst>
                                    <p:set>
                                      <p:cBhvr>
                                        <p:cTn id="27" fill="hold"/>
                                        <p:tgtEl>
                                          <p:spTgt spid="210">
                                            <p:txEl>
                                              <p:pRg st="2" end="2"/>
                                            </p:txEl>
                                          </p:spTgt>
                                        </p:tgtEl>
                                        <p:attrNameLst>
                                          <p:attrName>style.visibility</p:attrName>
                                        </p:attrNameLst>
                                      </p:cBhvr>
                                      <p:to>
                                        <p:strVal val="visible"/>
                                      </p:to>
                                    </p:set>
                                    <p:anim calcmode="lin" valueType="num">
                                      <p:cBhvr>
                                        <p:cTn id="28" dur="1000" fill="hold"/>
                                        <p:tgtEl>
                                          <p:spTgt spid="210">
                                            <p:txEl>
                                              <p:pRg st="2" end="2"/>
                                            </p:txEl>
                                          </p:spTgt>
                                        </p:tgtEl>
                                        <p:attrNameLst>
                                          <p:attrName>ppt_x</p:attrName>
                                        </p:attrNameLst>
                                      </p:cBhvr>
                                      <p:tavLst>
                                        <p:tav tm="0">
                                          <p:val>
                                            <p:strVal val="0-#ppt_w/2"/>
                                          </p:val>
                                        </p:tav>
                                        <p:tav tm="100000">
                                          <p:val>
                                            <p:strVal val="#ppt_x"/>
                                          </p:val>
                                        </p:tav>
                                      </p:tavLst>
                                    </p:anim>
                                    <p:anim calcmode="lin" valueType="num">
                                      <p:cBhvr>
                                        <p:cTn id="29" dur="1000" fill="hold"/>
                                        <p:tgtEl>
                                          <p:spTgt spid="210">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10" grpId="2"/>
      <p:bldP build="whole" bldLvl="1" animBg="1" rev="0" advAuto="0" spid="208" grpId="1"/>
    </p:bldLst>
  </p:timing>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17" name="Group"/>
          <p:cNvGrpSpPr/>
          <p:nvPr/>
        </p:nvGrpSpPr>
        <p:grpSpPr>
          <a:xfrm>
            <a:off x="7036838" y="1645327"/>
            <a:ext cx="5880101" cy="4826001"/>
            <a:chOff x="0" y="0"/>
            <a:chExt cx="5880100" cy="4826000"/>
          </a:xfrm>
        </p:grpSpPr>
        <p:sp>
          <p:nvSpPr>
            <p:cNvPr id="215" name="Oval"/>
            <p:cNvSpPr/>
            <p:nvPr/>
          </p:nvSpPr>
          <p:spPr>
            <a:xfrm>
              <a:off x="0" y="0"/>
              <a:ext cx="5880100" cy="4826000"/>
            </a:xfrm>
            <a:prstGeom prst="ellipse">
              <a:avLst/>
            </a:prstGeom>
            <a:gradFill flip="none" rotWithShape="1">
              <a:gsLst>
                <a:gs pos="0">
                  <a:srgbClr val="E5FFFF"/>
                </a:gs>
                <a:gs pos="100000">
                  <a:srgbClr val="E5DAD7"/>
                </a:gs>
              </a:gsLst>
              <a:lin ang="5400000" scaled="0"/>
            </a:gradFill>
            <a:ln w="25400" cap="flat">
              <a:noFill/>
              <a:miter lim="400000"/>
            </a:ln>
            <a:effectLst>
              <a:outerShdw sx="100000" sy="100000" kx="0" ky="0" algn="b" rotWithShape="0" blurRad="127000" dist="190500" dir="4500000">
                <a:srgbClr val="000000">
                  <a:alpha val="75000"/>
                </a:srgbClr>
              </a:outerShdw>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pic>
          <p:nvPicPr>
            <p:cNvPr id="216" name="Doves_cht.gif" descr="Doves_cht.gif"/>
            <p:cNvPicPr>
              <a:picLocks noChangeAspect="1"/>
            </p:cNvPicPr>
            <p:nvPr/>
          </p:nvPicPr>
          <p:blipFill>
            <a:blip r:embed="rId3">
              <a:extLst/>
            </a:blip>
            <a:stretch>
              <a:fillRect/>
            </a:stretch>
          </p:blipFill>
          <p:spPr>
            <a:xfrm>
              <a:off x="622300" y="317500"/>
              <a:ext cx="4629989" cy="3917683"/>
            </a:xfrm>
            <a:prstGeom prst="rect">
              <a:avLst/>
            </a:prstGeom>
            <a:ln w="12700" cap="flat">
              <a:noFill/>
              <a:miter lim="400000"/>
            </a:ln>
            <a:effectLst/>
          </p:spPr>
        </p:pic>
      </p:grpSp>
      <p:sp>
        <p:nvSpPr>
          <p:cNvPr id="218" name="性親蜜"/>
          <p:cNvSpPr txBox="1"/>
          <p:nvPr>
            <p:ph type="title"/>
          </p:nvPr>
        </p:nvSpPr>
        <p:spPr>
          <a:xfrm>
            <a:off x="2082800" y="-177123"/>
            <a:ext cx="10160000" cy="1333501"/>
          </a:xfrm>
          <a:prstGeom prst="rect">
            <a:avLst/>
          </a:prstGeom>
        </p:spPr>
        <p:txBody>
          <a:bodyPr/>
          <a:lstStyle>
            <a:lvl1pPr algn="ctr"/>
          </a:lstStyle>
          <a:p>
            <a:pPr/>
            <a:r>
              <a:t>性親蜜</a:t>
            </a:r>
          </a:p>
        </p:txBody>
      </p:sp>
      <p:sp>
        <p:nvSpPr>
          <p:cNvPr id="219" name="• 分散問題的注意力…"/>
          <p:cNvSpPr/>
          <p:nvPr/>
        </p:nvSpPr>
        <p:spPr>
          <a:xfrm>
            <a:off x="1828800" y="2527977"/>
            <a:ext cx="4534510" cy="204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6500"/>
              </a:lnSpc>
              <a:tabLst>
                <a:tab pos="355600" algn="l"/>
              </a:tabLst>
              <a:defRPr sz="3600">
                <a:solidFill>
                  <a:srgbClr val="444444"/>
                </a:solidFill>
                <a:latin typeface="蘋果儷中黑"/>
                <a:ea typeface="蘋果儷中黑"/>
                <a:cs typeface="蘋果儷中黑"/>
                <a:sym typeface="蘋果儷中黑"/>
              </a:defRPr>
            </a:pPr>
            <a:r>
              <a:t>• </a:t>
            </a:r>
            <a:r>
              <a:rPr>
                <a:solidFill>
                  <a:srgbClr val="000000"/>
                </a:solidFill>
              </a:rPr>
              <a:t>分散問題的注意力</a:t>
            </a:r>
            <a:endParaRPr>
              <a:solidFill>
                <a:srgbClr val="000000"/>
              </a:solidFill>
            </a:endParaRPr>
          </a:p>
          <a:p>
            <a:pPr algn="l">
              <a:lnSpc>
                <a:spcPts val="6500"/>
              </a:lnSpc>
              <a:tabLst>
                <a:tab pos="355600" algn="l"/>
              </a:tabLst>
              <a:defRPr sz="3600">
                <a:solidFill>
                  <a:srgbClr val="444444"/>
                </a:solidFill>
                <a:latin typeface="蘋果儷中黑"/>
                <a:ea typeface="蘋果儷中黑"/>
                <a:cs typeface="蘋果儷中黑"/>
                <a:sym typeface="蘋果儷中黑"/>
              </a:defRPr>
            </a:pPr>
            <a:r>
              <a:t>• </a:t>
            </a:r>
            <a:r>
              <a:rPr>
                <a:solidFill>
                  <a:srgbClr val="000000"/>
                </a:solidFill>
              </a:rPr>
              <a:t>自私</a:t>
            </a:r>
            <a:r>
              <a:t> </a:t>
            </a:r>
          </a:p>
          <a:p>
            <a:pPr algn="l">
              <a:lnSpc>
                <a:spcPts val="6500"/>
              </a:lnSpc>
              <a:tabLst>
                <a:tab pos="355600" algn="l"/>
              </a:tabLst>
              <a:defRPr sz="3600">
                <a:solidFill>
                  <a:srgbClr val="444444"/>
                </a:solidFill>
                <a:latin typeface="蘋果儷中黑"/>
                <a:ea typeface="蘋果儷中黑"/>
                <a:cs typeface="蘋果儷中黑"/>
                <a:sym typeface="蘋果儷中黑"/>
              </a:defRPr>
            </a:pPr>
            <a:r>
              <a:t>• </a:t>
            </a:r>
            <a:r>
              <a:rPr>
                <a:solidFill>
                  <a:srgbClr val="000000"/>
                </a:solidFill>
              </a:rPr>
              <a:t>不柔順的</a:t>
            </a:r>
            <a:r>
              <a:t> </a:t>
            </a:r>
          </a:p>
        </p:txBody>
      </p:sp>
      <p:sp>
        <p:nvSpPr>
          <p:cNvPr id="220" name="1) 外表的: 焦點是為自我的需要"/>
          <p:cNvSpPr/>
          <p:nvPr/>
        </p:nvSpPr>
        <p:spPr>
          <a:xfrm>
            <a:off x="1333500" y="1155700"/>
            <a:ext cx="12090400" cy="685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5500"/>
              </a:lnSpc>
              <a:tabLst>
                <a:tab pos="355600" algn="l"/>
                <a:tab pos="12128500" algn="l"/>
              </a:tabLst>
              <a:defRPr sz="4600">
                <a:solidFill>
                  <a:srgbClr val="07304C"/>
                </a:solidFill>
                <a:latin typeface="蘋果儷中黑"/>
                <a:ea typeface="蘋果儷中黑"/>
                <a:cs typeface="蘋果儷中黑"/>
                <a:sym typeface="蘋果儷中黑"/>
              </a:defRPr>
            </a:pPr>
            <a:r>
              <a:t>1) </a:t>
            </a:r>
            <a:r>
              <a:rPr>
                <a:solidFill>
                  <a:srgbClr val="000000"/>
                </a:solidFill>
              </a:rPr>
              <a:t>外表的: 焦點是為自我的需要</a:t>
            </a:r>
          </a:p>
        </p:txBody>
      </p:sp>
      <p:sp>
        <p:nvSpPr>
          <p:cNvPr id="221" name="2) 親蜜的: 焦點是為配偶的需要"/>
          <p:cNvSpPr/>
          <p:nvPr/>
        </p:nvSpPr>
        <p:spPr>
          <a:xfrm>
            <a:off x="1358900" y="6401477"/>
            <a:ext cx="8191500" cy="685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5500"/>
              </a:lnSpc>
              <a:tabLst>
                <a:tab pos="355600" algn="l"/>
                <a:tab pos="8229600" algn="l"/>
              </a:tabLst>
              <a:defRPr sz="4600">
                <a:solidFill>
                  <a:srgbClr val="07304C"/>
                </a:solidFill>
                <a:latin typeface="蘋果儷中黑"/>
                <a:ea typeface="蘋果儷中黑"/>
                <a:cs typeface="蘋果儷中黑"/>
                <a:sym typeface="蘋果儷中黑"/>
              </a:defRPr>
            </a:pPr>
            <a:r>
              <a:t>2) </a:t>
            </a:r>
            <a:r>
              <a:rPr>
                <a:solidFill>
                  <a:srgbClr val="000000"/>
                </a:solidFill>
              </a:rPr>
              <a:t>親蜜的: 焦點是為配偶的需要</a:t>
            </a:r>
          </a:p>
        </p:txBody>
      </p:sp>
      <p:sp>
        <p:nvSpPr>
          <p:cNvPr id="222" name="• 治癒…"/>
          <p:cNvSpPr/>
          <p:nvPr/>
        </p:nvSpPr>
        <p:spPr>
          <a:xfrm>
            <a:off x="2057400" y="7163477"/>
            <a:ext cx="4077310" cy="2501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5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600">
                <a:solidFill>
                  <a:srgbClr val="000000"/>
                </a:solidFill>
                <a:latin typeface="蘋果儷中黑"/>
                <a:ea typeface="蘋果儷中黑"/>
                <a:cs typeface="蘋果儷中黑"/>
                <a:sym typeface="蘋果儷中黑"/>
              </a:defRPr>
            </a:pPr>
            <a:r>
              <a:t>• 治癒</a:t>
            </a:r>
          </a:p>
          <a:p>
            <a:pPr algn="l">
              <a:lnSpc>
                <a:spcPts val="5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600">
                <a:solidFill>
                  <a:srgbClr val="000000"/>
                </a:solidFill>
                <a:latin typeface="蘋果儷中黑"/>
                <a:ea typeface="蘋果儷中黑"/>
                <a:cs typeface="蘋果儷中黑"/>
                <a:sym typeface="蘋果儷中黑"/>
              </a:defRPr>
            </a:pPr>
            <a:r>
              <a:t>• 表達心中的合一</a:t>
            </a:r>
          </a:p>
          <a:p>
            <a:pPr algn="l">
              <a:lnSpc>
                <a:spcPts val="5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600">
                <a:solidFill>
                  <a:srgbClr val="000000"/>
                </a:solidFill>
                <a:latin typeface="蘋果儷中黑"/>
                <a:ea typeface="蘋果儷中黑"/>
                <a:cs typeface="蘋果儷中黑"/>
                <a:sym typeface="蘋果儷中黑"/>
              </a:defRPr>
            </a:pPr>
            <a:r>
              <a:t>• 愛</a:t>
            </a:r>
          </a:p>
          <a:p>
            <a:pPr algn="l">
              <a:lnSpc>
                <a:spcPts val="5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600">
                <a:solidFill>
                  <a:srgbClr val="000000"/>
                </a:solidFill>
                <a:latin typeface="蘋果儷中黑"/>
                <a:ea typeface="蘋果儷中黑"/>
                <a:cs typeface="蘋果儷中黑"/>
                <a:sym typeface="蘋果儷中黑"/>
              </a:defRPr>
            </a:pPr>
            <a:r>
              <a:t>• 柔順(林前 13:1-7)</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20"/>
                                        </p:tgtEl>
                                        <p:attrNameLst>
                                          <p:attrName>style.visibility</p:attrName>
                                        </p:attrNameLst>
                                      </p:cBhvr>
                                      <p:to>
                                        <p:strVal val="visible"/>
                                      </p:to>
                                    </p:set>
                                    <p:anim calcmode="lin" valueType="num">
                                      <p:cBhvr>
                                        <p:cTn id="7" dur="1000" fill="hold"/>
                                        <p:tgtEl>
                                          <p:spTgt spid="220"/>
                                        </p:tgtEl>
                                        <p:attrNameLst>
                                          <p:attrName>ppt_x</p:attrName>
                                        </p:attrNameLst>
                                      </p:cBhvr>
                                      <p:tavLst>
                                        <p:tav tm="0">
                                          <p:val>
                                            <p:strVal val="0-#ppt_w/2"/>
                                          </p:val>
                                        </p:tav>
                                        <p:tav tm="100000">
                                          <p:val>
                                            <p:strVal val="#ppt_x"/>
                                          </p:val>
                                        </p:tav>
                                      </p:tavLst>
                                    </p:anim>
                                    <p:anim calcmode="lin" valueType="num">
                                      <p:cBhvr>
                                        <p:cTn id="8" dur="1000" fill="hold"/>
                                        <p:tgtEl>
                                          <p:spTgt spid="22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2" fill="hold">
                                  <p:stCondLst>
                                    <p:cond delay="0"/>
                                  </p:stCondLst>
                                  <p:iterate type="el" backwards="0">
                                    <p:tmAbs val="0"/>
                                  </p:iterate>
                                  <p:childTnLst>
                                    <p:set>
                                      <p:cBhvr>
                                        <p:cTn id="12" fill="hold"/>
                                        <p:tgtEl>
                                          <p:spTgt spid="219">
                                            <p:bg/>
                                          </p:spTgt>
                                        </p:tgtEl>
                                        <p:attrNameLst>
                                          <p:attrName>style.visibility</p:attrName>
                                        </p:attrNameLst>
                                      </p:cBhvr>
                                      <p:to>
                                        <p:strVal val="visible"/>
                                      </p:to>
                                    </p:set>
                                  </p:childTnLst>
                                </p:cTn>
                              </p:par>
                              <p:par>
                                <p:cTn id="13" presetClass="entr" nodeType="withEffect" presetSubtype="0" presetID="1" grpId="2" fill="hold">
                                  <p:stCondLst>
                                    <p:cond delay="0"/>
                                  </p:stCondLst>
                                  <p:iterate type="el" backwards="0">
                                    <p:tmAbs val="0"/>
                                  </p:iterate>
                                  <p:childTnLst>
                                    <p:set>
                                      <p:cBhvr>
                                        <p:cTn id="14" fill="hold"/>
                                        <p:tgtEl>
                                          <p:spTgt spid="21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0" presetID="1" grpId="2" fill="hold">
                                  <p:stCondLst>
                                    <p:cond delay="0"/>
                                  </p:stCondLst>
                                  <p:iterate type="el" backwards="0">
                                    <p:tmAbs val="0"/>
                                  </p:iterate>
                                  <p:childTnLst>
                                    <p:set>
                                      <p:cBhvr>
                                        <p:cTn id="18" fill="hold"/>
                                        <p:tgtEl>
                                          <p:spTgt spid="219">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0" presetID="1" grpId="2" fill="hold">
                                  <p:stCondLst>
                                    <p:cond delay="0"/>
                                  </p:stCondLst>
                                  <p:iterate type="el" backwards="0">
                                    <p:tmAbs val="0"/>
                                  </p:iterate>
                                  <p:childTnLst>
                                    <p:set>
                                      <p:cBhvr>
                                        <p:cTn id="22" fill="hold"/>
                                        <p:tgtEl>
                                          <p:spTgt spid="219">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Class="entr" nodeType="clickEffect" presetSubtype="8" presetID="2" grpId="3" fill="hold">
                                  <p:stCondLst>
                                    <p:cond delay="0"/>
                                  </p:stCondLst>
                                  <p:iterate type="el" backwards="0">
                                    <p:tmAbs val="0"/>
                                  </p:iterate>
                                  <p:childTnLst>
                                    <p:set>
                                      <p:cBhvr>
                                        <p:cTn id="26" fill="hold"/>
                                        <p:tgtEl>
                                          <p:spTgt spid="221"/>
                                        </p:tgtEl>
                                        <p:attrNameLst>
                                          <p:attrName>style.visibility</p:attrName>
                                        </p:attrNameLst>
                                      </p:cBhvr>
                                      <p:to>
                                        <p:strVal val="visible"/>
                                      </p:to>
                                    </p:set>
                                    <p:anim calcmode="lin" valueType="num">
                                      <p:cBhvr>
                                        <p:cTn id="27" dur="1000" fill="hold"/>
                                        <p:tgtEl>
                                          <p:spTgt spid="221"/>
                                        </p:tgtEl>
                                        <p:attrNameLst>
                                          <p:attrName>ppt_x</p:attrName>
                                        </p:attrNameLst>
                                      </p:cBhvr>
                                      <p:tavLst>
                                        <p:tav tm="0">
                                          <p:val>
                                            <p:strVal val="0-#ppt_w/2"/>
                                          </p:val>
                                        </p:tav>
                                        <p:tav tm="100000">
                                          <p:val>
                                            <p:strVal val="#ppt_x"/>
                                          </p:val>
                                        </p:tav>
                                      </p:tavLst>
                                    </p:anim>
                                    <p:anim calcmode="lin" valueType="num">
                                      <p:cBhvr>
                                        <p:cTn id="28" dur="1000" fill="hold"/>
                                        <p:tgtEl>
                                          <p:spTgt spid="221"/>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Class="entr" nodeType="clickEffect" presetSubtype="0" presetID="1" grpId="4" fill="hold">
                                  <p:stCondLst>
                                    <p:cond delay="0"/>
                                  </p:stCondLst>
                                  <p:iterate type="el" backwards="0">
                                    <p:tmAbs val="0"/>
                                  </p:iterate>
                                  <p:childTnLst>
                                    <p:set>
                                      <p:cBhvr>
                                        <p:cTn id="32" fill="hold"/>
                                        <p:tgtEl>
                                          <p:spTgt spid="222">
                                            <p:bg/>
                                          </p:spTgt>
                                        </p:tgtEl>
                                        <p:attrNameLst>
                                          <p:attrName>style.visibility</p:attrName>
                                        </p:attrNameLst>
                                      </p:cBhvr>
                                      <p:to>
                                        <p:strVal val="visible"/>
                                      </p:to>
                                    </p:set>
                                  </p:childTnLst>
                                </p:cTn>
                              </p:par>
                              <p:par>
                                <p:cTn id="33" presetClass="entr" nodeType="withEffect" presetSubtype="0" presetID="1" grpId="4" fill="hold">
                                  <p:stCondLst>
                                    <p:cond delay="0"/>
                                  </p:stCondLst>
                                  <p:iterate type="el" backwards="0">
                                    <p:tmAbs val="0"/>
                                  </p:iterate>
                                  <p:childTnLst>
                                    <p:set>
                                      <p:cBhvr>
                                        <p:cTn id="34" fill="hold"/>
                                        <p:tgtEl>
                                          <p:spTgt spid="222">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Class="entr" nodeType="clickEffect" presetSubtype="0" presetID="1" grpId="4" fill="hold">
                                  <p:stCondLst>
                                    <p:cond delay="0"/>
                                  </p:stCondLst>
                                  <p:iterate type="el" backwards="0">
                                    <p:tmAbs val="0"/>
                                  </p:iterate>
                                  <p:childTnLst>
                                    <p:set>
                                      <p:cBhvr>
                                        <p:cTn id="38" fill="hold"/>
                                        <p:tgtEl>
                                          <p:spTgt spid="222">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Class="entr" nodeType="clickEffect" presetSubtype="0" presetID="1" grpId="4" fill="hold">
                                  <p:stCondLst>
                                    <p:cond delay="0"/>
                                  </p:stCondLst>
                                  <p:iterate type="el" backwards="0">
                                    <p:tmAbs val="0"/>
                                  </p:iterate>
                                  <p:childTnLst>
                                    <p:set>
                                      <p:cBhvr>
                                        <p:cTn id="42" fill="hold"/>
                                        <p:tgtEl>
                                          <p:spTgt spid="222">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Class="entr" nodeType="clickEffect" presetSubtype="0" presetID="1" grpId="4" fill="hold">
                                  <p:stCondLst>
                                    <p:cond delay="0"/>
                                  </p:stCondLst>
                                  <p:iterate type="el" backwards="0">
                                    <p:tmAbs val="0"/>
                                  </p:iterate>
                                  <p:childTnLst>
                                    <p:set>
                                      <p:cBhvr>
                                        <p:cTn id="46" fill="hold"/>
                                        <p:tgtEl>
                                          <p:spTgt spid="222">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Class="entr" nodeType="clickEffect" presetSubtype="12" presetID="15" grpId="5" fill="hold">
                                  <p:stCondLst>
                                    <p:cond delay="0"/>
                                  </p:stCondLst>
                                  <p:iterate type="el" backwards="0">
                                    <p:tmAbs val="0"/>
                                  </p:iterate>
                                  <p:childTnLst>
                                    <p:set>
                                      <p:cBhvr>
                                        <p:cTn id="50" fill="hold"/>
                                        <p:tgtEl>
                                          <p:spTgt spid="217"/>
                                        </p:tgtEl>
                                        <p:attrNameLst>
                                          <p:attrName>style.visibility</p:attrName>
                                        </p:attrNameLst>
                                      </p:cBhvr>
                                      <p:to>
                                        <p:strVal val="visible"/>
                                      </p:to>
                                    </p:set>
                                    <p:anim calcmode="lin" valueType="num">
                                      <p:cBhvr>
                                        <p:cTn id="51" dur="1000" fill="hold"/>
                                        <p:tgtEl>
                                          <p:spTgt spid="217"/>
                                        </p:tgtEl>
                                        <p:attrNameLst>
                                          <p:attrName>ppt_w</p:attrName>
                                        </p:attrNameLst>
                                      </p:cBhvr>
                                      <p:tavLst>
                                        <p:tav tm="0">
                                          <p:val>
                                            <p:fltVal val="0"/>
                                          </p:val>
                                        </p:tav>
                                        <p:tav tm="100000">
                                          <p:val>
                                            <p:strVal val="#ppt_w"/>
                                          </p:val>
                                        </p:tav>
                                      </p:tavLst>
                                    </p:anim>
                                    <p:anim calcmode="lin" valueType="num">
                                      <p:cBhvr>
                                        <p:cTn id="52" dur="1000" fill="hold"/>
                                        <p:tgtEl>
                                          <p:spTgt spid="217"/>
                                        </p:tgtEl>
                                        <p:attrNameLst>
                                          <p:attrName>ppt_h</p:attrName>
                                        </p:attrNameLst>
                                      </p:cBhvr>
                                      <p:tavLst>
                                        <p:tav tm="0">
                                          <p:val>
                                            <p:fltVal val="0"/>
                                          </p:val>
                                        </p:tav>
                                        <p:tav tm="100000">
                                          <p:val>
                                            <p:strVal val="#ppt_h"/>
                                          </p:val>
                                        </p:tav>
                                      </p:tavLst>
                                    </p:anim>
                                    <p:anim calcmode="lin" valueType="num">
                                      <p:cBhvr>
                                        <p:cTn id="53" dur="1000" fill="hold"/>
                                        <p:tgtEl>
                                          <p:spTgt spid="217"/>
                                        </p:tgtEl>
                                        <p:attrNameLst>
                                          <p:attrName>ppt_x</p:attrName>
                                        </p:attrNameLst>
                                      </p:cBhvr>
                                      <p:tavLst>
                                        <p:tav tm="0" fmla="#ppt_x+(cos(-2*pi*(1-$))*-#ppt_x-sin(-2*pi*(1-$))*(1-#ppt_y))*(1-$)">
                                          <p:val>
                                            <p:fltVal val="0"/>
                                          </p:val>
                                        </p:tav>
                                        <p:tav tm="100000">
                                          <p:val>
                                            <p:fltVal val="1"/>
                                          </p:val>
                                        </p:tav>
                                      </p:tavLst>
                                    </p:anim>
                                    <p:anim calcmode="lin" valueType="num">
                                      <p:cBhvr>
                                        <p:cTn id="54" dur="1000" fill="hold"/>
                                        <p:tgtEl>
                                          <p:spTgt spid="21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22" grpId="4"/>
      <p:bldP build="p" bldLvl="5" animBg="1" rev="0" advAuto="0" spid="219" grpId="2"/>
      <p:bldP build="whole" bldLvl="1" animBg="1" rev="0" advAuto="0" spid="217" grpId="5"/>
      <p:bldP build="whole" bldLvl="1" animBg="1" rev="0" advAuto="0" spid="220" grpId="1"/>
      <p:bldP build="whole" bldLvl="1" animBg="1" rev="0" advAuto="0" spid="221" grpId="3"/>
    </p:bldLst>
  </p:timing>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6" name="親蜜的目的"/>
          <p:cNvSpPr txBox="1"/>
          <p:nvPr>
            <p:ph type="title"/>
          </p:nvPr>
        </p:nvSpPr>
        <p:spPr>
          <a:xfrm>
            <a:off x="1409700" y="-228600"/>
            <a:ext cx="10160000" cy="1333500"/>
          </a:xfrm>
          <a:prstGeom prst="rect">
            <a:avLst/>
          </a:prstGeom>
        </p:spPr>
        <p:txBody>
          <a:bodyPr/>
          <a:lstStyle/>
          <a:p>
            <a:pPr/>
            <a:r>
              <a:t>親蜜的目的</a:t>
            </a:r>
          </a:p>
        </p:txBody>
      </p:sp>
      <p:pic>
        <p:nvPicPr>
          <p:cNvPr id="227" name="MarriagePurpose.gif" descr="MarriagePurpose.gif"/>
          <p:cNvPicPr>
            <a:picLocks noChangeAspect="1"/>
          </p:cNvPicPr>
          <p:nvPr/>
        </p:nvPicPr>
        <p:blipFill>
          <a:blip r:embed="rId3">
            <a:extLst/>
          </a:blip>
          <a:stretch>
            <a:fillRect/>
          </a:stretch>
        </p:blipFill>
        <p:spPr>
          <a:xfrm>
            <a:off x="2692400" y="977900"/>
            <a:ext cx="8653365" cy="6583653"/>
          </a:xfrm>
          <a:prstGeom prst="rect">
            <a:avLst/>
          </a:prstGeom>
          <a:ln w="12700">
            <a:miter lim="400000"/>
          </a:ln>
          <a:effectLst>
            <a:outerShdw sx="100000" sy="100000" kx="0" ky="0" algn="b" rotWithShape="0" blurRad="177800" dist="190500" dir="3000000">
              <a:srgbClr val="000000">
                <a:alpha val="75000"/>
              </a:srgbClr>
            </a:outerShdw>
          </a:effectLst>
        </p:spPr>
      </p:pic>
      <p:sp>
        <p:nvSpPr>
          <p:cNvPr id="228" name="1)服事你的配偶…"/>
          <p:cNvSpPr/>
          <p:nvPr/>
        </p:nvSpPr>
        <p:spPr>
          <a:xfrm>
            <a:off x="4013200" y="7416800"/>
            <a:ext cx="6160960" cy="2032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6200"/>
              </a:lnSpc>
              <a:tabLst/>
              <a:defRPr spc="1703" sz="4600">
                <a:solidFill>
                  <a:srgbClr val="000000"/>
                </a:solidFill>
                <a:latin typeface="蘋果儷中黑"/>
                <a:ea typeface="蘋果儷中黑"/>
                <a:cs typeface="蘋果儷中黑"/>
                <a:sym typeface="蘋果儷中黑"/>
              </a:defRPr>
            </a:pPr>
            <a:r>
              <a:t>1)服事你的配偶</a:t>
            </a:r>
          </a:p>
          <a:p>
            <a:pPr algn="l">
              <a:lnSpc>
                <a:spcPts val="6200"/>
              </a:lnSpc>
              <a:tabLst/>
              <a:defRPr spc="1703" sz="4600">
                <a:solidFill>
                  <a:srgbClr val="000000"/>
                </a:solidFill>
                <a:latin typeface="蘋果儷中黑"/>
                <a:ea typeface="蘋果儷中黑"/>
                <a:cs typeface="蘋果儷中黑"/>
                <a:sym typeface="蘋果儷中黑"/>
              </a:defRPr>
            </a:pPr>
            <a:r>
              <a:t>2)服事你的孩子</a:t>
            </a:r>
          </a:p>
          <a:p>
            <a:pPr algn="l">
              <a:lnSpc>
                <a:spcPts val="6200"/>
              </a:lnSpc>
              <a:tabLst/>
              <a:defRPr spc="1703" sz="4600">
                <a:solidFill>
                  <a:srgbClr val="000000"/>
                </a:solidFill>
                <a:latin typeface="蘋果儷中黑"/>
                <a:ea typeface="蘋果儷中黑"/>
                <a:cs typeface="蘋果儷中黑"/>
                <a:sym typeface="蘋果儷中黑"/>
              </a:defRPr>
            </a:pPr>
            <a:r>
              <a:t>3)服事你的世界</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 presetID="22" grpId="1" fill="hold">
                                  <p:stCondLst>
                                    <p:cond delay="0"/>
                                  </p:stCondLst>
                                  <p:iterate type="el" backwards="0">
                                    <p:tmAbs val="0"/>
                                  </p:iterate>
                                  <p:childTnLst>
                                    <p:set>
                                      <p:cBhvr>
                                        <p:cTn id="6" fill="hold"/>
                                        <p:tgtEl>
                                          <p:spTgt spid="227"/>
                                        </p:tgtEl>
                                        <p:attrNameLst>
                                          <p:attrName>style.visibility</p:attrName>
                                        </p:attrNameLst>
                                      </p:cBhvr>
                                      <p:to>
                                        <p:strVal val="visible"/>
                                      </p:to>
                                    </p:set>
                                    <p:animEffect filter="wipe(up)" transition="in">
                                      <p:cBhvr>
                                        <p:cTn id="7" dur="2500"/>
                                        <p:tgtEl>
                                          <p:spTgt spid="227"/>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8" presetID="2" grpId="2" fill="hold">
                                  <p:stCondLst>
                                    <p:cond delay="0"/>
                                  </p:stCondLst>
                                  <p:iterate type="el" backwards="0">
                                    <p:tmAbs val="0"/>
                                  </p:iterate>
                                  <p:childTnLst>
                                    <p:set>
                                      <p:cBhvr>
                                        <p:cTn id="11" fill="hold"/>
                                        <p:tgtEl>
                                          <p:spTgt spid="228">
                                            <p:bg/>
                                          </p:spTgt>
                                        </p:tgtEl>
                                        <p:attrNameLst>
                                          <p:attrName>style.visibility</p:attrName>
                                        </p:attrNameLst>
                                      </p:cBhvr>
                                      <p:to>
                                        <p:strVal val="visible"/>
                                      </p:to>
                                    </p:set>
                                    <p:anim calcmode="lin" valueType="num">
                                      <p:cBhvr>
                                        <p:cTn id="12" dur="1000" fill="hold"/>
                                        <p:tgtEl>
                                          <p:spTgt spid="228">
                                            <p:bg/>
                                          </p:spTgt>
                                        </p:tgtEl>
                                        <p:attrNameLst>
                                          <p:attrName>ppt_x</p:attrName>
                                        </p:attrNameLst>
                                      </p:cBhvr>
                                      <p:tavLst>
                                        <p:tav tm="0">
                                          <p:val>
                                            <p:strVal val="0-#ppt_w/2"/>
                                          </p:val>
                                        </p:tav>
                                        <p:tav tm="100000">
                                          <p:val>
                                            <p:strVal val="#ppt_x"/>
                                          </p:val>
                                        </p:tav>
                                      </p:tavLst>
                                    </p:anim>
                                    <p:anim calcmode="lin" valueType="num">
                                      <p:cBhvr>
                                        <p:cTn id="13" dur="1000" fill="hold"/>
                                        <p:tgtEl>
                                          <p:spTgt spid="228">
                                            <p:bg/>
                                          </p:spTgt>
                                        </p:tgtEl>
                                        <p:attrNameLst>
                                          <p:attrName>ppt_y</p:attrName>
                                        </p:attrNameLst>
                                      </p:cBhvr>
                                      <p:tavLst>
                                        <p:tav tm="0">
                                          <p:val>
                                            <p:strVal val="#ppt_y"/>
                                          </p:val>
                                        </p:tav>
                                        <p:tav tm="100000">
                                          <p:val>
                                            <p:strVal val="#ppt_y"/>
                                          </p:val>
                                        </p:tav>
                                      </p:tavLst>
                                    </p:anim>
                                  </p:childTnLst>
                                </p:cTn>
                              </p:par>
                              <p:par>
                                <p:cTn id="14" presetClass="entr" nodeType="withEffect" presetSubtype="8" presetID="2" grpId="2" fill="hold">
                                  <p:stCondLst>
                                    <p:cond delay="0"/>
                                  </p:stCondLst>
                                  <p:iterate type="el" backwards="0">
                                    <p:tmAbs val="0"/>
                                  </p:iterate>
                                  <p:childTnLst>
                                    <p:set>
                                      <p:cBhvr>
                                        <p:cTn id="15" fill="hold"/>
                                        <p:tgtEl>
                                          <p:spTgt spid="228">
                                            <p:txEl>
                                              <p:pRg st="0" end="0"/>
                                            </p:txEl>
                                          </p:spTgt>
                                        </p:tgtEl>
                                        <p:attrNameLst>
                                          <p:attrName>style.visibility</p:attrName>
                                        </p:attrNameLst>
                                      </p:cBhvr>
                                      <p:to>
                                        <p:strVal val="visible"/>
                                      </p:to>
                                    </p:set>
                                    <p:anim calcmode="lin" valueType="num">
                                      <p:cBhvr>
                                        <p:cTn id="16" dur="1000" fill="hold"/>
                                        <p:tgtEl>
                                          <p:spTgt spid="228">
                                            <p:txEl>
                                              <p:pRg st="0" end="0"/>
                                            </p:txEl>
                                          </p:spTgt>
                                        </p:tgtEl>
                                        <p:attrNameLst>
                                          <p:attrName>ppt_x</p:attrName>
                                        </p:attrNameLst>
                                      </p:cBhvr>
                                      <p:tavLst>
                                        <p:tav tm="0">
                                          <p:val>
                                            <p:strVal val="0-#ppt_w/2"/>
                                          </p:val>
                                        </p:tav>
                                        <p:tav tm="100000">
                                          <p:val>
                                            <p:strVal val="#ppt_x"/>
                                          </p:val>
                                        </p:tav>
                                      </p:tavLst>
                                    </p:anim>
                                    <p:anim calcmode="lin" valueType="num">
                                      <p:cBhvr>
                                        <p:cTn id="17" dur="1000" fill="hold"/>
                                        <p:tgtEl>
                                          <p:spTgt spid="22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Class="entr" nodeType="clickEffect" presetSubtype="8" presetID="2" grpId="2" fill="hold">
                                  <p:stCondLst>
                                    <p:cond delay="0"/>
                                  </p:stCondLst>
                                  <p:iterate type="el" backwards="0">
                                    <p:tmAbs val="0"/>
                                  </p:iterate>
                                  <p:childTnLst>
                                    <p:set>
                                      <p:cBhvr>
                                        <p:cTn id="21" fill="hold"/>
                                        <p:tgtEl>
                                          <p:spTgt spid="228">
                                            <p:txEl>
                                              <p:pRg st="1" end="1"/>
                                            </p:txEl>
                                          </p:spTgt>
                                        </p:tgtEl>
                                        <p:attrNameLst>
                                          <p:attrName>style.visibility</p:attrName>
                                        </p:attrNameLst>
                                      </p:cBhvr>
                                      <p:to>
                                        <p:strVal val="visible"/>
                                      </p:to>
                                    </p:set>
                                    <p:anim calcmode="lin" valueType="num">
                                      <p:cBhvr>
                                        <p:cTn id="22" dur="1000" fill="hold"/>
                                        <p:tgtEl>
                                          <p:spTgt spid="228">
                                            <p:txEl>
                                              <p:pRg st="1" end="1"/>
                                            </p:txEl>
                                          </p:spTgt>
                                        </p:tgtEl>
                                        <p:attrNameLst>
                                          <p:attrName>ppt_x</p:attrName>
                                        </p:attrNameLst>
                                      </p:cBhvr>
                                      <p:tavLst>
                                        <p:tav tm="0">
                                          <p:val>
                                            <p:strVal val="0-#ppt_w/2"/>
                                          </p:val>
                                        </p:tav>
                                        <p:tav tm="100000">
                                          <p:val>
                                            <p:strVal val="#ppt_x"/>
                                          </p:val>
                                        </p:tav>
                                      </p:tavLst>
                                    </p:anim>
                                    <p:anim calcmode="lin" valueType="num">
                                      <p:cBhvr>
                                        <p:cTn id="23" dur="1000" fill="hold"/>
                                        <p:tgtEl>
                                          <p:spTgt spid="22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Class="entr" nodeType="clickEffect" presetSubtype="8" presetID="2" grpId="2" fill="hold">
                                  <p:stCondLst>
                                    <p:cond delay="0"/>
                                  </p:stCondLst>
                                  <p:iterate type="el" backwards="0">
                                    <p:tmAbs val="0"/>
                                  </p:iterate>
                                  <p:childTnLst>
                                    <p:set>
                                      <p:cBhvr>
                                        <p:cTn id="27" fill="hold"/>
                                        <p:tgtEl>
                                          <p:spTgt spid="228">
                                            <p:txEl>
                                              <p:pRg st="2" end="2"/>
                                            </p:txEl>
                                          </p:spTgt>
                                        </p:tgtEl>
                                        <p:attrNameLst>
                                          <p:attrName>style.visibility</p:attrName>
                                        </p:attrNameLst>
                                      </p:cBhvr>
                                      <p:to>
                                        <p:strVal val="visible"/>
                                      </p:to>
                                    </p:set>
                                    <p:anim calcmode="lin" valueType="num">
                                      <p:cBhvr>
                                        <p:cTn id="28" dur="1000" fill="hold"/>
                                        <p:tgtEl>
                                          <p:spTgt spid="228">
                                            <p:txEl>
                                              <p:pRg st="2" end="2"/>
                                            </p:txEl>
                                          </p:spTgt>
                                        </p:tgtEl>
                                        <p:attrNameLst>
                                          <p:attrName>ppt_x</p:attrName>
                                        </p:attrNameLst>
                                      </p:cBhvr>
                                      <p:tavLst>
                                        <p:tav tm="0">
                                          <p:val>
                                            <p:strVal val="0-#ppt_w/2"/>
                                          </p:val>
                                        </p:tav>
                                        <p:tav tm="100000">
                                          <p:val>
                                            <p:strVal val="#ppt_x"/>
                                          </p:val>
                                        </p:tav>
                                      </p:tavLst>
                                    </p:anim>
                                    <p:anim calcmode="lin" valueType="num">
                                      <p:cBhvr>
                                        <p:cTn id="29" dur="1000" fill="hold"/>
                                        <p:tgtEl>
                                          <p:spTgt spid="228">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28" grpId="2"/>
      <p:bldP build="whole" bldLvl="1" animBg="1" rev="0" advAuto="0" spid="227" grpId="1"/>
    </p:bldLst>
  </p:timing>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32" name="Heart-intimacy.png" descr="Heart-intimacy.png"/>
          <p:cNvPicPr>
            <a:picLocks noChangeAspect="1"/>
          </p:cNvPicPr>
          <p:nvPr/>
        </p:nvPicPr>
        <p:blipFill>
          <a:blip r:embed="rId3">
            <a:extLst/>
          </a:blip>
          <a:stretch>
            <a:fillRect/>
          </a:stretch>
        </p:blipFill>
        <p:spPr>
          <a:xfrm>
            <a:off x="4282254" y="520700"/>
            <a:ext cx="6434192" cy="3490444"/>
          </a:xfrm>
          <a:prstGeom prst="rect">
            <a:avLst/>
          </a:prstGeom>
          <a:ln w="12700">
            <a:miter lim="400000"/>
          </a:ln>
        </p:spPr>
      </p:pic>
      <p:sp>
        <p:nvSpPr>
          <p:cNvPr id="233" name="Summary"/>
          <p:cNvSpPr txBox="1"/>
          <p:nvPr>
            <p:ph type="title"/>
          </p:nvPr>
        </p:nvSpPr>
        <p:spPr>
          <a:prstGeom prst="rect">
            <a:avLst/>
          </a:prstGeom>
        </p:spPr>
        <p:txBody>
          <a:bodyPr/>
          <a:lstStyle/>
          <a:p>
            <a:pPr/>
            <a:r>
              <a:t>Summary</a:t>
            </a:r>
          </a:p>
        </p:txBody>
      </p:sp>
      <p:sp>
        <p:nvSpPr>
          <p:cNvPr id="234" name="What is intimacy?…"/>
          <p:cNvSpPr txBox="1"/>
          <p:nvPr>
            <p:ph type="body" idx="1"/>
          </p:nvPr>
        </p:nvSpPr>
        <p:spPr>
          <a:xfrm>
            <a:off x="1536700" y="3556000"/>
            <a:ext cx="11392099" cy="5421308"/>
          </a:xfrm>
          <a:prstGeom prst="rect">
            <a:avLst/>
          </a:prstGeom>
        </p:spPr>
        <p:txBody>
          <a:bodyPr/>
          <a:lstStyle/>
          <a:p>
            <a:pPr marL="383480" indent="-383480">
              <a:lnSpc>
                <a:spcPts val="10700"/>
              </a:lnSpc>
              <a:spcBef>
                <a:spcPts val="2700"/>
              </a:spcBef>
              <a:tabLst>
                <a:tab pos="838200" algn="l"/>
              </a:tabLst>
              <a:defRPr b="1" sz="4600">
                <a:latin typeface="+mn-lt"/>
                <a:ea typeface="+mn-ea"/>
                <a:cs typeface="+mn-cs"/>
                <a:sym typeface="Helvetica Neue"/>
              </a:defRPr>
            </a:pPr>
            <a:r>
              <a:t>What is intimacy?</a:t>
            </a:r>
          </a:p>
          <a:p>
            <a:pPr marL="383480" indent="-383480">
              <a:lnSpc>
                <a:spcPts val="10700"/>
              </a:lnSpc>
              <a:spcBef>
                <a:spcPts val="2700"/>
              </a:spcBef>
              <a:tabLst>
                <a:tab pos="838200" algn="l"/>
              </a:tabLst>
              <a:defRPr b="1" sz="4600">
                <a:latin typeface="+mn-lt"/>
                <a:ea typeface="+mn-ea"/>
                <a:cs typeface="+mn-cs"/>
                <a:sym typeface="Helvetica Neue"/>
              </a:defRPr>
            </a:pPr>
            <a:r>
              <a:t>How do you grow in intimacy?</a:t>
            </a:r>
          </a:p>
          <a:p>
            <a:pPr marL="383480" indent="-383480">
              <a:lnSpc>
                <a:spcPts val="10700"/>
              </a:lnSpc>
              <a:spcBef>
                <a:spcPts val="2700"/>
              </a:spcBef>
              <a:tabLst>
                <a:tab pos="838200" algn="l"/>
              </a:tabLst>
              <a:defRPr b="1" sz="4600">
                <a:latin typeface="+mn-lt"/>
                <a:ea typeface="+mn-ea"/>
                <a:cs typeface="+mn-cs"/>
                <a:sym typeface="Helvetica Neue"/>
              </a:defRPr>
            </a:pPr>
            <a:r>
              <a:t>What is the purpose of intimacy?</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10" grpId="1" fill="hold">
                                  <p:stCondLst>
                                    <p:cond delay="0"/>
                                  </p:stCondLst>
                                  <p:iterate type="el" backwards="0">
                                    <p:tmAbs val="0"/>
                                  </p:iterate>
                                  <p:childTnLst>
                                    <p:set>
                                      <p:cBhvr>
                                        <p:cTn id="6" fill="hold"/>
                                        <p:tgtEl>
                                          <p:spTgt spid="232"/>
                                        </p:tgtEl>
                                        <p:attrNameLst>
                                          <p:attrName>style.visibility</p:attrName>
                                        </p:attrNameLst>
                                      </p:cBhvr>
                                      <p:to>
                                        <p:strVal val="visible"/>
                                      </p:to>
                                    </p:set>
                                    <p:animEffect filter="fade" transition="in">
                                      <p:cBhvr>
                                        <p:cTn id="7" dur="1500"/>
                                        <p:tgtEl>
                                          <p:spTgt spid="232"/>
                                        </p:tgtEl>
                                      </p:cBhvr>
                                    </p:animEffect>
                                  </p:childTnLst>
                                </p:cTn>
                              </p:par>
                            </p:childTnLst>
                          </p:cTn>
                        </p:par>
                        <p:par>
                          <p:cTn id="8" fill="hold">
                            <p:stCondLst>
                              <p:cond delay="1500"/>
                            </p:stCondLst>
                            <p:childTnLst>
                              <p:par>
                                <p:cTn id="9" presetClass="entr" nodeType="afterEffect" presetSubtype="8" presetID="2" grpId="2" fill="hold">
                                  <p:stCondLst>
                                    <p:cond delay="0"/>
                                  </p:stCondLst>
                                  <p:iterate type="el" backwards="0">
                                    <p:tmAbs val="0"/>
                                  </p:iterate>
                                  <p:childTnLst>
                                    <p:set>
                                      <p:cBhvr>
                                        <p:cTn id="10" fill="hold"/>
                                        <p:tgtEl>
                                          <p:spTgt spid="234">
                                            <p:bg/>
                                          </p:spTgt>
                                        </p:tgtEl>
                                        <p:attrNameLst>
                                          <p:attrName>style.visibility</p:attrName>
                                        </p:attrNameLst>
                                      </p:cBhvr>
                                      <p:to>
                                        <p:strVal val="visible"/>
                                      </p:to>
                                    </p:set>
                                    <p:anim calcmode="lin" valueType="num">
                                      <p:cBhvr>
                                        <p:cTn id="11" dur="1000" fill="hold"/>
                                        <p:tgtEl>
                                          <p:spTgt spid="234">
                                            <p:bg/>
                                          </p:spTgt>
                                        </p:tgtEl>
                                        <p:attrNameLst>
                                          <p:attrName>ppt_x</p:attrName>
                                        </p:attrNameLst>
                                      </p:cBhvr>
                                      <p:tavLst>
                                        <p:tav tm="0">
                                          <p:val>
                                            <p:strVal val="0-#ppt_w/2"/>
                                          </p:val>
                                        </p:tav>
                                        <p:tav tm="100000">
                                          <p:val>
                                            <p:strVal val="#ppt_x"/>
                                          </p:val>
                                        </p:tav>
                                      </p:tavLst>
                                    </p:anim>
                                    <p:anim calcmode="lin" valueType="num">
                                      <p:cBhvr>
                                        <p:cTn id="12" dur="1000" fill="hold"/>
                                        <p:tgtEl>
                                          <p:spTgt spid="234">
                                            <p:bg/>
                                          </p:spTgt>
                                        </p:tgtEl>
                                        <p:attrNameLst>
                                          <p:attrName>ppt_y</p:attrName>
                                        </p:attrNameLst>
                                      </p:cBhvr>
                                      <p:tavLst>
                                        <p:tav tm="0">
                                          <p:val>
                                            <p:strVal val="#ppt_y"/>
                                          </p:val>
                                        </p:tav>
                                        <p:tav tm="100000">
                                          <p:val>
                                            <p:strVal val="#ppt_y"/>
                                          </p:val>
                                        </p:tav>
                                      </p:tavLst>
                                    </p:anim>
                                  </p:childTnLst>
                                </p:cTn>
                              </p:par>
                              <p:par>
                                <p:cTn id="13" presetClass="entr" nodeType="withEffect" presetSubtype="8" presetID="2" grpId="2" fill="hold">
                                  <p:stCondLst>
                                    <p:cond delay="0"/>
                                  </p:stCondLst>
                                  <p:iterate type="el" backwards="0">
                                    <p:tmAbs val="0"/>
                                  </p:iterate>
                                  <p:childTnLst>
                                    <p:set>
                                      <p:cBhvr>
                                        <p:cTn id="14" fill="hold"/>
                                        <p:tgtEl>
                                          <p:spTgt spid="234">
                                            <p:txEl>
                                              <p:pRg st="0" end="0"/>
                                            </p:txEl>
                                          </p:spTgt>
                                        </p:tgtEl>
                                        <p:attrNameLst>
                                          <p:attrName>style.visibility</p:attrName>
                                        </p:attrNameLst>
                                      </p:cBhvr>
                                      <p:to>
                                        <p:strVal val="visible"/>
                                      </p:to>
                                    </p:set>
                                    <p:anim calcmode="lin" valueType="num">
                                      <p:cBhvr>
                                        <p:cTn id="15" dur="1000" fill="hold"/>
                                        <p:tgtEl>
                                          <p:spTgt spid="234">
                                            <p:txEl>
                                              <p:pRg st="0" end="0"/>
                                            </p:txEl>
                                          </p:spTgt>
                                        </p:tgtEl>
                                        <p:attrNameLst>
                                          <p:attrName>ppt_x</p:attrName>
                                        </p:attrNameLst>
                                      </p:cBhvr>
                                      <p:tavLst>
                                        <p:tav tm="0">
                                          <p:val>
                                            <p:strVal val="0-#ppt_w/2"/>
                                          </p:val>
                                        </p:tav>
                                        <p:tav tm="100000">
                                          <p:val>
                                            <p:strVal val="#ppt_x"/>
                                          </p:val>
                                        </p:tav>
                                      </p:tavLst>
                                    </p:anim>
                                    <p:anim calcmode="lin" valueType="num">
                                      <p:cBhvr>
                                        <p:cTn id="16" dur="1000" fill="hold"/>
                                        <p:tgtEl>
                                          <p:spTgt spid="23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8" presetID="2" grpId="2" fill="hold">
                                  <p:stCondLst>
                                    <p:cond delay="0"/>
                                  </p:stCondLst>
                                  <p:iterate type="el" backwards="0">
                                    <p:tmAbs val="0"/>
                                  </p:iterate>
                                  <p:childTnLst>
                                    <p:set>
                                      <p:cBhvr>
                                        <p:cTn id="20" fill="hold"/>
                                        <p:tgtEl>
                                          <p:spTgt spid="234">
                                            <p:txEl>
                                              <p:pRg st="1" end="1"/>
                                            </p:txEl>
                                          </p:spTgt>
                                        </p:tgtEl>
                                        <p:attrNameLst>
                                          <p:attrName>style.visibility</p:attrName>
                                        </p:attrNameLst>
                                      </p:cBhvr>
                                      <p:to>
                                        <p:strVal val="visible"/>
                                      </p:to>
                                    </p:set>
                                    <p:anim calcmode="lin" valueType="num">
                                      <p:cBhvr>
                                        <p:cTn id="21" dur="1000" fill="hold"/>
                                        <p:tgtEl>
                                          <p:spTgt spid="234">
                                            <p:txEl>
                                              <p:pRg st="1" end="1"/>
                                            </p:txEl>
                                          </p:spTgt>
                                        </p:tgtEl>
                                        <p:attrNameLst>
                                          <p:attrName>ppt_x</p:attrName>
                                        </p:attrNameLst>
                                      </p:cBhvr>
                                      <p:tavLst>
                                        <p:tav tm="0">
                                          <p:val>
                                            <p:strVal val="0-#ppt_w/2"/>
                                          </p:val>
                                        </p:tav>
                                        <p:tav tm="100000">
                                          <p:val>
                                            <p:strVal val="#ppt_x"/>
                                          </p:val>
                                        </p:tav>
                                      </p:tavLst>
                                    </p:anim>
                                    <p:anim calcmode="lin" valueType="num">
                                      <p:cBhvr>
                                        <p:cTn id="22" dur="1000" fill="hold"/>
                                        <p:tgtEl>
                                          <p:spTgt spid="23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Class="entr" nodeType="clickEffect" presetSubtype="8" presetID="2" grpId="2" fill="hold">
                                  <p:stCondLst>
                                    <p:cond delay="0"/>
                                  </p:stCondLst>
                                  <p:iterate type="el" backwards="0">
                                    <p:tmAbs val="0"/>
                                  </p:iterate>
                                  <p:childTnLst>
                                    <p:set>
                                      <p:cBhvr>
                                        <p:cTn id="26" fill="hold"/>
                                        <p:tgtEl>
                                          <p:spTgt spid="234">
                                            <p:txEl>
                                              <p:pRg st="2" end="2"/>
                                            </p:txEl>
                                          </p:spTgt>
                                        </p:tgtEl>
                                        <p:attrNameLst>
                                          <p:attrName>style.visibility</p:attrName>
                                        </p:attrNameLst>
                                      </p:cBhvr>
                                      <p:to>
                                        <p:strVal val="visible"/>
                                      </p:to>
                                    </p:set>
                                    <p:anim calcmode="lin" valueType="num">
                                      <p:cBhvr>
                                        <p:cTn id="27" dur="1000" fill="hold"/>
                                        <p:tgtEl>
                                          <p:spTgt spid="234">
                                            <p:txEl>
                                              <p:pRg st="2" end="2"/>
                                            </p:txEl>
                                          </p:spTgt>
                                        </p:tgtEl>
                                        <p:attrNameLst>
                                          <p:attrName>ppt_x</p:attrName>
                                        </p:attrNameLst>
                                      </p:cBhvr>
                                      <p:tavLst>
                                        <p:tav tm="0">
                                          <p:val>
                                            <p:strVal val="0-#ppt_w/2"/>
                                          </p:val>
                                        </p:tav>
                                        <p:tav tm="100000">
                                          <p:val>
                                            <p:strVal val="#ppt_x"/>
                                          </p:val>
                                        </p:tav>
                                      </p:tavLst>
                                    </p:anim>
                                    <p:anim calcmode="lin" valueType="num">
                                      <p:cBhvr>
                                        <p:cTn id="28" dur="1000" fill="hold"/>
                                        <p:tgtEl>
                                          <p:spTgt spid="234">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32" grpId="1"/>
      <p:bldP build="p" bldLvl="5" animBg="1" rev="0" advAuto="0" spid="234" grpId="2"/>
    </p:bldLst>
  </p:timing>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8" name="Go over the intimacy quiz results with your spouse if possible.…"/>
          <p:cNvSpPr txBox="1"/>
          <p:nvPr>
            <p:ph type="body" idx="1"/>
          </p:nvPr>
        </p:nvSpPr>
        <p:spPr>
          <a:xfrm>
            <a:off x="1663700" y="2597150"/>
            <a:ext cx="10160000" cy="6032500"/>
          </a:xfrm>
          <a:prstGeom prst="rect">
            <a:avLst/>
          </a:prstGeom>
        </p:spPr>
        <p:txBody>
          <a:bodyPr/>
          <a:lstStyle/>
          <a:p>
            <a:pPr marL="524511" indent="-524511">
              <a:lnSpc>
                <a:spcPts val="6000"/>
              </a:lnSpc>
              <a:spcBef>
                <a:spcPts val="6700"/>
              </a:spcBef>
              <a:buClr>
                <a:srgbClr val="B41B3A"/>
              </a:buClr>
              <a:buSzPct val="125000"/>
              <a:buFont typeface="Helvetica Neue"/>
              <a:tabLst/>
              <a:defRPr sz="5000">
                <a:solidFill>
                  <a:srgbClr val="000000"/>
                </a:solidFill>
                <a:latin typeface="Helvetica"/>
                <a:ea typeface="Helvetica"/>
                <a:cs typeface="Helvetica"/>
                <a:sym typeface="Helvetica"/>
              </a:defRPr>
            </a:pPr>
            <a:r>
              <a:t>Go over the intimacy quiz results with your spouse if possible.</a:t>
            </a:r>
          </a:p>
          <a:p>
            <a:pPr marL="524511" indent="-524511">
              <a:lnSpc>
                <a:spcPts val="6000"/>
              </a:lnSpc>
              <a:spcBef>
                <a:spcPts val="6700"/>
              </a:spcBef>
              <a:buClr>
                <a:srgbClr val="B41B3A"/>
              </a:buClr>
              <a:buSzPct val="125000"/>
              <a:buFont typeface="Helvetica Neue"/>
              <a:tabLst/>
              <a:defRPr sz="5000">
                <a:solidFill>
                  <a:srgbClr val="000000"/>
                </a:solidFill>
                <a:latin typeface="Helvetica"/>
                <a:ea typeface="Helvetica"/>
                <a:cs typeface="Helvetica"/>
                <a:sym typeface="Helvetica"/>
              </a:defRPr>
            </a:pPr>
            <a:r>
              <a:t>Make two decisions that will help you cultivate intimacy.</a:t>
            </a:r>
          </a:p>
        </p:txBody>
      </p:sp>
      <p:grpSp>
        <p:nvGrpSpPr>
          <p:cNvPr id="245" name="Group"/>
          <p:cNvGrpSpPr/>
          <p:nvPr/>
        </p:nvGrpSpPr>
        <p:grpSpPr>
          <a:xfrm>
            <a:off x="4102100" y="1714500"/>
            <a:ext cx="6032500" cy="1104900"/>
            <a:chOff x="0" y="0"/>
            <a:chExt cx="6032500" cy="1104900"/>
          </a:xfrm>
        </p:grpSpPr>
        <p:grpSp>
          <p:nvGrpSpPr>
            <p:cNvPr id="241" name="Group"/>
            <p:cNvGrpSpPr/>
            <p:nvPr/>
          </p:nvGrpSpPr>
          <p:grpSpPr>
            <a:xfrm>
              <a:off x="3009900" y="0"/>
              <a:ext cx="3022600" cy="1104900"/>
              <a:chOff x="0" y="0"/>
              <a:chExt cx="3022600" cy="1104900"/>
            </a:xfrm>
          </p:grpSpPr>
          <p:sp>
            <p:nvSpPr>
              <p:cNvPr id="239" name="Oval"/>
              <p:cNvSpPr/>
              <p:nvPr/>
            </p:nvSpPr>
            <p:spPr>
              <a:xfrm>
                <a:off x="0" y="0"/>
                <a:ext cx="3022600" cy="1104900"/>
              </a:xfrm>
              <a:prstGeom prst="ellipse">
                <a:avLst/>
              </a:prstGeom>
              <a:solidFill>
                <a:srgbClr val="FFD1F8"/>
              </a:solidFill>
              <a:ln w="25400" cap="flat">
                <a:noFill/>
                <a:miter lim="400000"/>
              </a:ln>
              <a:effectLst>
                <a:outerShdw sx="100000" sy="100000" kx="0" ky="0" algn="b" rotWithShape="0" blurRad="50800" dist="38100" dir="2700000">
                  <a:srgbClr val="000000">
                    <a:alpha val="75000"/>
                  </a:srgbClr>
                </a:outerShdw>
              </a:effectLst>
            </p:spPr>
            <p:txBody>
              <a:bodyPr wrap="square" lIns="38100" tIns="38100" rIns="38100" bIns="38100" numCol="1" anchor="ctr">
                <a:noAutofit/>
              </a:bodyPr>
              <a:lstStyle/>
              <a:p>
                <a:pPr>
                  <a:defRPr>
                    <a:effectLst>
                      <a:outerShdw sx="100000" sy="100000" kx="0" ky="0" algn="b" rotWithShape="0" blurRad="38100" dist="12700" dir="5400000">
                        <a:srgbClr val="000000">
                          <a:alpha val="50000"/>
                        </a:srgbClr>
                      </a:outerShdw>
                    </a:effectLst>
                  </a:defRPr>
                </a:pPr>
              </a:p>
            </p:txBody>
          </p:sp>
          <p:sp>
            <p:nvSpPr>
              <p:cNvPr id="240" name="妻子"/>
              <p:cNvSpPr/>
              <p:nvPr/>
            </p:nvSpPr>
            <p:spPr>
              <a:xfrm>
                <a:off x="812800" y="101600"/>
                <a:ext cx="1638300" cy="863600"/>
              </a:xfrm>
              <a:prstGeom prst="rect">
                <a:avLst/>
              </a:prstGeom>
              <a:noFill/>
              <a:ln w="12700" cap="flat">
                <a:noFill/>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蘋果儷細宋"/>
                    <a:ea typeface="蘋果儷細宋"/>
                    <a:cs typeface="蘋果儷細宋"/>
                    <a:sym typeface="蘋果儷細宋"/>
                  </a:defRPr>
                </a:lvl1pPr>
              </a:lstStyle>
              <a:p>
                <a:pPr/>
                <a:r>
                  <a:t>妻子</a:t>
                </a:r>
              </a:p>
            </p:txBody>
          </p:sp>
        </p:grpSp>
        <p:grpSp>
          <p:nvGrpSpPr>
            <p:cNvPr id="244" name="Group"/>
            <p:cNvGrpSpPr/>
            <p:nvPr/>
          </p:nvGrpSpPr>
          <p:grpSpPr>
            <a:xfrm>
              <a:off x="0" y="0"/>
              <a:ext cx="3022600" cy="1104900"/>
              <a:chOff x="0" y="0"/>
              <a:chExt cx="3022600" cy="1104900"/>
            </a:xfrm>
          </p:grpSpPr>
          <p:sp>
            <p:nvSpPr>
              <p:cNvPr id="242" name="Oval"/>
              <p:cNvSpPr/>
              <p:nvPr/>
            </p:nvSpPr>
            <p:spPr>
              <a:xfrm>
                <a:off x="0" y="0"/>
                <a:ext cx="3022600" cy="1104900"/>
              </a:xfrm>
              <a:prstGeom prst="ellipse">
                <a:avLst/>
              </a:prstGeom>
              <a:solidFill>
                <a:srgbClr val="CEF4FF"/>
              </a:solidFill>
              <a:ln w="25400" cap="flat">
                <a:noFill/>
                <a:miter lim="400000"/>
              </a:ln>
              <a:effectLst>
                <a:outerShdw sx="100000" sy="100000" kx="0" ky="0" algn="b" rotWithShape="0" blurRad="50800" dist="38100" dir="2700000">
                  <a:srgbClr val="000000">
                    <a:alpha val="75000"/>
                  </a:srgbClr>
                </a:outerShdw>
              </a:effectLst>
            </p:spPr>
            <p:txBody>
              <a:bodyPr wrap="square" lIns="38100" tIns="38100" rIns="38100" bIns="38100" numCol="1" anchor="ctr">
                <a:noAutofit/>
              </a:bodyPr>
              <a:lstStyle/>
              <a:p>
                <a:pPr>
                  <a:defRPr>
                    <a:effectLst>
                      <a:outerShdw sx="100000" sy="100000" kx="0" ky="0" algn="b" rotWithShape="0" blurRad="38100" dist="12700" dir="5400000">
                        <a:srgbClr val="000000">
                          <a:alpha val="50000"/>
                        </a:srgbClr>
                      </a:outerShdw>
                    </a:effectLst>
                  </a:defRPr>
                </a:pPr>
              </a:p>
            </p:txBody>
          </p:sp>
          <p:sp>
            <p:nvSpPr>
              <p:cNvPr id="243" name="丈夫"/>
              <p:cNvSpPr/>
              <p:nvPr/>
            </p:nvSpPr>
            <p:spPr>
              <a:xfrm>
                <a:off x="723900" y="50800"/>
                <a:ext cx="1638300" cy="863600"/>
              </a:xfrm>
              <a:prstGeom prst="rect">
                <a:avLst/>
              </a:prstGeom>
              <a:noFill/>
              <a:ln w="12700" cap="flat">
                <a:noFill/>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蘋果儷細宋"/>
                    <a:ea typeface="蘋果儷細宋"/>
                    <a:cs typeface="蘋果儷細宋"/>
                    <a:sym typeface="蘋果儷細宋"/>
                  </a:defRPr>
                </a:lvl1pPr>
              </a:lstStyle>
              <a:p>
                <a:pPr/>
                <a:r>
                  <a:t>丈夫</a:t>
                </a:r>
              </a:p>
            </p:txBody>
          </p:sp>
        </p:grpSp>
      </p:grpSp>
      <p:sp>
        <p:nvSpPr>
          <p:cNvPr id="246" name="家庭作業"/>
          <p:cNvSpPr/>
          <p:nvPr/>
        </p:nvSpPr>
        <p:spPr>
          <a:xfrm>
            <a:off x="3759200" y="177800"/>
            <a:ext cx="6934284" cy="1447800"/>
          </a:xfrm>
          <a:prstGeom prst="rect">
            <a:avLst/>
          </a:prstGeom>
          <a:ln w="12700">
            <a:miter lim="400000"/>
          </a:ln>
          <a:effectLst>
            <a:outerShdw sx="100000" sy="100000" kx="0" ky="0" algn="b" rotWithShape="0" blurRad="50800" dist="889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12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2825" sz="10600">
                <a:solidFill>
                  <a:srgbClr val="000000"/>
                </a:solidFill>
                <a:latin typeface="蘋果儷細宋"/>
                <a:ea typeface="蘋果儷細宋"/>
                <a:cs typeface="蘋果儷細宋"/>
                <a:sym typeface="蘋果儷細宋"/>
              </a:defRPr>
            </a:lvl1pPr>
          </a:lstStyle>
          <a:p>
            <a:pPr/>
            <a:r>
              <a:t>家庭作業</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9" grpId="1" fill="hold">
                                  <p:stCondLst>
                                    <p:cond delay="0"/>
                                  </p:stCondLst>
                                  <p:iterate type="el" backwards="0">
                                    <p:tmAbs val="0"/>
                                  </p:iterate>
                                  <p:childTnLst>
                                    <p:set>
                                      <p:cBhvr>
                                        <p:cTn id="6" fill="hold"/>
                                        <p:tgtEl>
                                          <p:spTgt spid="238">
                                            <p:bg/>
                                          </p:spTgt>
                                        </p:tgtEl>
                                        <p:attrNameLst>
                                          <p:attrName>style.visibility</p:attrName>
                                        </p:attrNameLst>
                                      </p:cBhvr>
                                      <p:to>
                                        <p:strVal val="visible"/>
                                      </p:to>
                                    </p:set>
                                    <p:animEffect filter="dissolve" transition="in">
                                      <p:cBhvr>
                                        <p:cTn id="7" dur="1000"/>
                                        <p:tgtEl>
                                          <p:spTgt spid="238">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38">
                                            <p:txEl>
                                              <p:pRg st="0" end="0"/>
                                            </p:txEl>
                                          </p:spTgt>
                                        </p:tgtEl>
                                        <p:attrNameLst>
                                          <p:attrName>style.visibility</p:attrName>
                                        </p:attrNameLst>
                                      </p:cBhvr>
                                      <p:to>
                                        <p:strVal val="visible"/>
                                      </p:to>
                                    </p:set>
                                    <p:animEffect filter="dissolve" transition="in">
                                      <p:cBhvr>
                                        <p:cTn id="10" dur="1000"/>
                                        <p:tgtEl>
                                          <p:spTgt spid="23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238">
                                            <p:txEl>
                                              <p:pRg st="1" end="1"/>
                                            </p:txEl>
                                          </p:spTgt>
                                        </p:tgtEl>
                                        <p:attrNameLst>
                                          <p:attrName>style.visibility</p:attrName>
                                        </p:attrNameLst>
                                      </p:cBhvr>
                                      <p:to>
                                        <p:strVal val="visible"/>
                                      </p:to>
                                    </p:set>
                                    <p:animEffect filter="dissolve" transition="in">
                                      <p:cBhvr>
                                        <p:cTn id="15" dur="1000"/>
                                        <p:tgtEl>
                                          <p:spTgt spid="238">
                                            <p:txEl>
                                              <p:pRg st="1" end="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38" grpId="1"/>
    </p:bldLst>
  </p:timing>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2" name="But now abide faith, hope, love, these three; but the greatest of these is love. (1 Cor 13:13)"/>
          <p:cNvSpPr txBox="1"/>
          <p:nvPr/>
        </p:nvSpPr>
        <p:spPr>
          <a:xfrm>
            <a:off x="1486295" y="8385747"/>
            <a:ext cx="11220971" cy="12738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4800"/>
              </a:lnSpc>
              <a:defRPr sz="4000">
                <a:solidFill>
                  <a:srgbClr val="000000"/>
                </a:solidFill>
                <a:latin typeface="Times New Roman"/>
                <a:ea typeface="Times New Roman"/>
                <a:cs typeface="Times New Roman"/>
                <a:sym typeface="Times New Roman"/>
              </a:defRPr>
            </a:lvl1pPr>
          </a:lstStyle>
          <a:p>
            <a:pPr/>
            <a:r>
              <a:t>But now abide faith, hope, love, these three; but the greatest of these is love. (1 Cor 13:13)</a:t>
            </a:r>
          </a:p>
        </p:txBody>
      </p:sp>
      <p:sp>
        <p:nvSpPr>
          <p:cNvPr id="83" name="建立一個美滿婚姻"/>
          <p:cNvSpPr txBox="1"/>
          <p:nvPr/>
        </p:nvSpPr>
        <p:spPr>
          <a:xfrm>
            <a:off x="2912851" y="-79948"/>
            <a:ext cx="7734301" cy="1447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ts val="9000"/>
              </a:lnSpc>
              <a:spcBef>
                <a:spcPts val="300"/>
              </a:spcBef>
              <a:defRPr sz="7500">
                <a:solidFill>
                  <a:srgbClr val="000000"/>
                </a:solidFill>
              </a:defRPr>
            </a:lvl1pPr>
          </a:lstStyle>
          <a:p>
            <a:pPr/>
            <a:r>
              <a:t>建立一個美滿婚姻</a:t>
            </a:r>
          </a:p>
        </p:txBody>
      </p:sp>
      <p:grpSp>
        <p:nvGrpSpPr>
          <p:cNvPr id="88" name="Group"/>
          <p:cNvGrpSpPr/>
          <p:nvPr/>
        </p:nvGrpSpPr>
        <p:grpSpPr>
          <a:xfrm>
            <a:off x="1692777" y="1068237"/>
            <a:ext cx="10808006" cy="2870618"/>
            <a:chOff x="0" y="26748"/>
            <a:chExt cx="10808005" cy="2870617"/>
          </a:xfrm>
        </p:grpSpPr>
        <p:sp>
          <p:nvSpPr>
            <p:cNvPr id="84" name="神對婚姻的看法"/>
            <p:cNvSpPr/>
            <p:nvPr/>
          </p:nvSpPr>
          <p:spPr>
            <a:xfrm>
              <a:off x="600198" y="1030257"/>
              <a:ext cx="5448301" cy="863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defRPr sz="6000">
                  <a:solidFill>
                    <a:srgbClr val="000000"/>
                  </a:solidFill>
                  <a:latin typeface="蘋果儷中黑"/>
                  <a:ea typeface="蘋果儷中黑"/>
                  <a:cs typeface="蘋果儷中黑"/>
                  <a:sym typeface="蘋果儷中黑"/>
                </a:defRPr>
              </a:lvl1pPr>
            </a:lstStyle>
            <a:p>
              <a:pPr/>
              <a:r>
                <a:t>神對婚姻的看法</a:t>
              </a:r>
            </a:p>
          </p:txBody>
        </p:sp>
        <p:sp>
          <p:nvSpPr>
            <p:cNvPr id="85" name="Keep God’s design clearly in focus"/>
            <p:cNvSpPr/>
            <p:nvPr/>
          </p:nvSpPr>
          <p:spPr>
            <a:xfrm>
              <a:off x="1362198" y="1970057"/>
              <a:ext cx="7213601" cy="5172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600"/>
                </a:lnSpc>
                <a:tabLst>
                  <a:tab pos="7239000" algn="l"/>
                </a:tabLst>
                <a:defRPr sz="3000">
                  <a:solidFill>
                    <a:srgbClr val="000000"/>
                  </a:solidFill>
                  <a:latin typeface="Times New Roman"/>
                  <a:ea typeface="Times New Roman"/>
                  <a:cs typeface="Times New Roman"/>
                  <a:sym typeface="Times New Roman"/>
                </a:defRPr>
              </a:lvl1pPr>
            </a:lstStyle>
            <a:p>
              <a:pPr/>
              <a:r>
                <a:t>Keep God’s design clearly in focus</a:t>
              </a:r>
            </a:p>
          </p:txBody>
        </p:sp>
        <p:sp>
          <p:nvSpPr>
            <p:cNvPr id="86" name="1"/>
            <p:cNvSpPr/>
            <p:nvPr/>
          </p:nvSpPr>
          <p:spPr>
            <a:xfrm>
              <a:off x="0" y="903257"/>
              <a:ext cx="774700" cy="1270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9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8000">
                  <a:solidFill>
                    <a:srgbClr val="444444"/>
                  </a:solidFill>
                  <a:latin typeface="Marker Felt"/>
                  <a:ea typeface="Marker Felt"/>
                  <a:cs typeface="Marker Felt"/>
                  <a:sym typeface="Marker Felt"/>
                </a:defRPr>
              </a:lvl1pPr>
            </a:lstStyle>
            <a:p>
              <a:pPr/>
              <a:r>
                <a:t>1</a:t>
              </a:r>
            </a:p>
          </p:txBody>
        </p:sp>
        <p:sp>
          <p:nvSpPr>
            <p:cNvPr id="87" name="信心"/>
            <p:cNvSpPr/>
            <p:nvPr/>
          </p:nvSpPr>
          <p:spPr>
            <a:xfrm rot="20160000">
              <a:off x="7341685" y="617507"/>
              <a:ext cx="3263901" cy="168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1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12200">
                  <a:solidFill>
                    <a:srgbClr val="964600"/>
                  </a:solidFill>
                  <a:latin typeface="標楷體"/>
                  <a:ea typeface="標楷體"/>
                  <a:cs typeface="標楷體"/>
                  <a:sym typeface="標楷體"/>
                </a:defRPr>
              </a:lvl1pPr>
            </a:lstStyle>
            <a:p>
              <a:pPr/>
              <a:r>
                <a:t>信心</a:t>
              </a:r>
            </a:p>
          </p:txBody>
        </p:sp>
      </p:grpSp>
      <p:grpSp>
        <p:nvGrpSpPr>
          <p:cNvPr id="93" name="Group"/>
          <p:cNvGrpSpPr/>
          <p:nvPr/>
        </p:nvGrpSpPr>
        <p:grpSpPr>
          <a:xfrm>
            <a:off x="1837732" y="3441491"/>
            <a:ext cx="11043811" cy="2870618"/>
            <a:chOff x="0" y="256446"/>
            <a:chExt cx="11043809" cy="2870617"/>
          </a:xfrm>
        </p:grpSpPr>
        <p:sp>
          <p:nvSpPr>
            <p:cNvPr id="89" name="從婚姻的挫折中恢復"/>
            <p:cNvSpPr/>
            <p:nvPr/>
          </p:nvSpPr>
          <p:spPr>
            <a:xfrm>
              <a:off x="676398" y="1018065"/>
              <a:ext cx="6972301" cy="863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defRPr sz="6000">
                  <a:solidFill>
                    <a:srgbClr val="000000"/>
                  </a:solidFill>
                  <a:latin typeface="蘋果儷中黑"/>
                  <a:ea typeface="蘋果儷中黑"/>
                  <a:cs typeface="蘋果儷中黑"/>
                  <a:sym typeface="蘋果儷中黑"/>
                </a:defRPr>
              </a:lvl1pPr>
            </a:lstStyle>
            <a:p>
              <a:pPr/>
              <a:r>
                <a:t>從婚姻的挫折中恢復</a:t>
              </a:r>
            </a:p>
          </p:txBody>
        </p:sp>
        <p:sp>
          <p:nvSpPr>
            <p:cNvPr id="90" name="Forgive one another in love"/>
            <p:cNvSpPr/>
            <p:nvPr/>
          </p:nvSpPr>
          <p:spPr>
            <a:xfrm>
              <a:off x="1425698" y="1907065"/>
              <a:ext cx="7899401" cy="5172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600"/>
                </a:lnSpc>
                <a:tabLst>
                  <a:tab pos="7937500" algn="l"/>
                </a:tabLst>
                <a:defRPr sz="3000">
                  <a:solidFill>
                    <a:srgbClr val="000000"/>
                  </a:solidFill>
                  <a:latin typeface="Times New Roman"/>
                  <a:ea typeface="Times New Roman"/>
                  <a:cs typeface="Times New Roman"/>
                  <a:sym typeface="Times New Roman"/>
                </a:defRPr>
              </a:lvl1pPr>
            </a:lstStyle>
            <a:p>
              <a:pPr/>
              <a:r>
                <a:t>Forgive one another in love</a:t>
              </a:r>
            </a:p>
          </p:txBody>
        </p:sp>
        <p:sp>
          <p:nvSpPr>
            <p:cNvPr id="91" name="2"/>
            <p:cNvSpPr/>
            <p:nvPr/>
          </p:nvSpPr>
          <p:spPr>
            <a:xfrm>
              <a:off x="0" y="878365"/>
              <a:ext cx="774700" cy="1270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9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8000">
                  <a:solidFill>
                    <a:srgbClr val="444444"/>
                  </a:solidFill>
                  <a:latin typeface="Marker Felt"/>
                  <a:ea typeface="Marker Felt"/>
                  <a:cs typeface="Marker Felt"/>
                  <a:sym typeface="Marker Felt"/>
                </a:defRPr>
              </a:lvl1pPr>
            </a:lstStyle>
            <a:p>
              <a:pPr/>
              <a:r>
                <a:t>2</a:t>
              </a:r>
            </a:p>
          </p:txBody>
        </p:sp>
        <p:sp>
          <p:nvSpPr>
            <p:cNvPr id="92" name="原諒"/>
            <p:cNvSpPr/>
            <p:nvPr/>
          </p:nvSpPr>
          <p:spPr>
            <a:xfrm rot="20160000">
              <a:off x="7577489" y="847205"/>
              <a:ext cx="3263901" cy="168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1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12200">
                  <a:solidFill>
                    <a:srgbClr val="964600"/>
                  </a:solidFill>
                  <a:latin typeface="標楷體"/>
                  <a:ea typeface="標楷體"/>
                  <a:cs typeface="標楷體"/>
                  <a:sym typeface="標楷體"/>
                </a:defRPr>
              </a:lvl1pPr>
            </a:lstStyle>
            <a:p>
              <a:pPr/>
              <a:r>
                <a:t>原諒</a:t>
              </a:r>
            </a:p>
          </p:txBody>
        </p:sp>
      </p:grpSp>
      <p:grpSp>
        <p:nvGrpSpPr>
          <p:cNvPr id="99" name="Group"/>
          <p:cNvGrpSpPr/>
          <p:nvPr/>
        </p:nvGrpSpPr>
        <p:grpSpPr>
          <a:xfrm>
            <a:off x="1658824" y="5269490"/>
            <a:ext cx="11401627" cy="2870618"/>
            <a:chOff x="0" y="9985"/>
            <a:chExt cx="11401626" cy="2870617"/>
          </a:xfrm>
        </p:grpSpPr>
        <p:sp>
          <p:nvSpPr>
            <p:cNvPr id="94" name="3"/>
            <p:cNvSpPr/>
            <p:nvPr/>
          </p:nvSpPr>
          <p:spPr>
            <a:xfrm>
              <a:off x="0" y="772194"/>
              <a:ext cx="774700" cy="1270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9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8000">
                  <a:solidFill>
                    <a:srgbClr val="444444"/>
                  </a:solidFill>
                  <a:latin typeface="Marker Felt"/>
                  <a:ea typeface="Marker Felt"/>
                  <a:cs typeface="Marker Felt"/>
                  <a:sym typeface="Marker Felt"/>
                </a:defRPr>
              </a:lvl1pPr>
            </a:lstStyle>
            <a:p>
              <a:pPr/>
              <a:r>
                <a:t>3</a:t>
              </a:r>
            </a:p>
          </p:txBody>
        </p:sp>
        <p:grpSp>
          <p:nvGrpSpPr>
            <p:cNvPr id="98" name="Group"/>
            <p:cNvGrpSpPr/>
            <p:nvPr/>
          </p:nvGrpSpPr>
          <p:grpSpPr>
            <a:xfrm>
              <a:off x="781554" y="9985"/>
              <a:ext cx="10620073" cy="2870618"/>
              <a:chOff x="0" y="9985"/>
              <a:chExt cx="10620071" cy="2870617"/>
            </a:xfrm>
          </p:grpSpPr>
          <p:sp>
            <p:nvSpPr>
              <p:cNvPr id="95" name="獲得一個好的婚姻"/>
              <p:cNvSpPr/>
              <p:nvPr/>
            </p:nvSpPr>
            <p:spPr>
              <a:xfrm>
                <a:off x="0" y="1013494"/>
                <a:ext cx="6210300" cy="863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defRPr sz="6000">
                    <a:solidFill>
                      <a:srgbClr val="000000"/>
                    </a:solidFill>
                    <a:latin typeface="蘋果儷中黑"/>
                    <a:ea typeface="蘋果儷中黑"/>
                    <a:cs typeface="蘋果儷中黑"/>
                    <a:sym typeface="蘋果儷中黑"/>
                  </a:defRPr>
                </a:lvl1pPr>
              </a:lstStyle>
              <a:p>
                <a:pPr/>
                <a:r>
                  <a:t>獲得一個好的婚姻</a:t>
                </a:r>
              </a:p>
            </p:txBody>
          </p:sp>
          <p:sp>
            <p:nvSpPr>
              <p:cNvPr id="96" name="Develop a deep and enriching relationship"/>
              <p:cNvSpPr/>
              <p:nvPr/>
            </p:nvSpPr>
            <p:spPr>
              <a:xfrm>
                <a:off x="660400" y="1953293"/>
                <a:ext cx="7899400" cy="5172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600"/>
                  </a:lnSpc>
                  <a:tabLst>
                    <a:tab pos="7937500" algn="l"/>
                  </a:tabLst>
                  <a:defRPr sz="3000">
                    <a:solidFill>
                      <a:srgbClr val="000000"/>
                    </a:solidFill>
                    <a:latin typeface="Times New Roman"/>
                    <a:ea typeface="Times New Roman"/>
                    <a:cs typeface="Times New Roman"/>
                    <a:sym typeface="Times New Roman"/>
                  </a:defRPr>
                </a:lvl1pPr>
              </a:lstStyle>
              <a:p>
                <a:pPr/>
                <a:r>
                  <a:t>Develop a deep and enriching relationship</a:t>
                </a:r>
              </a:p>
            </p:txBody>
          </p:sp>
          <p:sp>
            <p:nvSpPr>
              <p:cNvPr id="97" name="友誼"/>
              <p:cNvSpPr/>
              <p:nvPr/>
            </p:nvSpPr>
            <p:spPr>
              <a:xfrm rot="20160000">
                <a:off x="7153751" y="600744"/>
                <a:ext cx="3263901" cy="168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1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12200">
                    <a:solidFill>
                      <a:srgbClr val="964600"/>
                    </a:solidFill>
                    <a:latin typeface="標楷體"/>
                    <a:ea typeface="標楷體"/>
                    <a:cs typeface="標楷體"/>
                    <a:sym typeface="標楷體"/>
                  </a:defRPr>
                </a:lvl1pPr>
              </a:lstStyle>
              <a:p>
                <a:pPr/>
                <a:r>
                  <a:t>友誼</a:t>
                </a:r>
              </a:p>
            </p:txBody>
          </p:sp>
        </p:gr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9" presetID="15" grpId="1" fill="hold">
                                  <p:stCondLst>
                                    <p:cond delay="0"/>
                                  </p:stCondLst>
                                  <p:iterate type="el" backwards="0">
                                    <p:tmAbs val="0"/>
                                  </p:iterate>
                                  <p:childTnLst>
                                    <p:set>
                                      <p:cBhvr>
                                        <p:cTn id="6" fill="hold"/>
                                        <p:tgtEl>
                                          <p:spTgt spid="88"/>
                                        </p:tgtEl>
                                        <p:attrNameLst>
                                          <p:attrName>style.visibility</p:attrName>
                                        </p:attrNameLst>
                                      </p:cBhvr>
                                      <p:to>
                                        <p:strVal val="visible"/>
                                      </p:to>
                                    </p:set>
                                    <p:anim calcmode="lin" valueType="num">
                                      <p:cBhvr>
                                        <p:cTn id="7" dur="1000" fill="hold"/>
                                        <p:tgtEl>
                                          <p:spTgt spid="88"/>
                                        </p:tgtEl>
                                        <p:attrNameLst>
                                          <p:attrName>ppt_w</p:attrName>
                                        </p:attrNameLst>
                                      </p:cBhvr>
                                      <p:tavLst>
                                        <p:tav tm="0">
                                          <p:val>
                                            <p:fltVal val="0"/>
                                          </p:val>
                                        </p:tav>
                                        <p:tav tm="100000">
                                          <p:val>
                                            <p:strVal val="#ppt_w"/>
                                          </p:val>
                                        </p:tav>
                                      </p:tavLst>
                                    </p:anim>
                                    <p:anim calcmode="lin" valueType="num">
                                      <p:cBhvr>
                                        <p:cTn id="8" dur="1000" fill="hold"/>
                                        <p:tgtEl>
                                          <p:spTgt spid="88"/>
                                        </p:tgtEl>
                                        <p:attrNameLst>
                                          <p:attrName>ppt_h</p:attrName>
                                        </p:attrNameLst>
                                      </p:cBhvr>
                                      <p:tavLst>
                                        <p:tav tm="0">
                                          <p:val>
                                            <p:fltVal val="0"/>
                                          </p:val>
                                        </p:tav>
                                        <p:tav tm="100000">
                                          <p:val>
                                            <p:strVal val="#ppt_h"/>
                                          </p:val>
                                        </p:tav>
                                      </p:tavLst>
                                    </p:anim>
                                    <p:anim calcmode="lin" valueType="num">
                                      <p:cBhvr>
                                        <p:cTn id="9" dur="1000" fill="hold"/>
                                        <p:tgtEl>
                                          <p:spTgt spid="8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9" presetID="15" grpId="2" fill="hold">
                                  <p:stCondLst>
                                    <p:cond delay="0"/>
                                  </p:stCondLst>
                                  <p:iterate type="el" backwards="0">
                                    <p:tmAbs val="0"/>
                                  </p:iterate>
                                  <p:childTnLst>
                                    <p:set>
                                      <p:cBhvr>
                                        <p:cTn id="14" fill="hold"/>
                                        <p:tgtEl>
                                          <p:spTgt spid="93"/>
                                        </p:tgtEl>
                                        <p:attrNameLst>
                                          <p:attrName>style.visibility</p:attrName>
                                        </p:attrNameLst>
                                      </p:cBhvr>
                                      <p:to>
                                        <p:strVal val="visible"/>
                                      </p:to>
                                    </p:set>
                                    <p:anim calcmode="lin" valueType="num">
                                      <p:cBhvr>
                                        <p:cTn id="15" dur="1000" fill="hold"/>
                                        <p:tgtEl>
                                          <p:spTgt spid="93"/>
                                        </p:tgtEl>
                                        <p:attrNameLst>
                                          <p:attrName>ppt_w</p:attrName>
                                        </p:attrNameLst>
                                      </p:cBhvr>
                                      <p:tavLst>
                                        <p:tav tm="0">
                                          <p:val>
                                            <p:fltVal val="0"/>
                                          </p:val>
                                        </p:tav>
                                        <p:tav tm="100000">
                                          <p:val>
                                            <p:strVal val="#ppt_w"/>
                                          </p:val>
                                        </p:tav>
                                      </p:tavLst>
                                    </p:anim>
                                    <p:anim calcmode="lin" valueType="num">
                                      <p:cBhvr>
                                        <p:cTn id="16" dur="1000" fill="hold"/>
                                        <p:tgtEl>
                                          <p:spTgt spid="93"/>
                                        </p:tgtEl>
                                        <p:attrNameLst>
                                          <p:attrName>ppt_h</p:attrName>
                                        </p:attrNameLst>
                                      </p:cBhvr>
                                      <p:tavLst>
                                        <p:tav tm="0">
                                          <p:val>
                                            <p:fltVal val="0"/>
                                          </p:val>
                                        </p:tav>
                                        <p:tav tm="100000">
                                          <p:val>
                                            <p:strVal val="#ppt_h"/>
                                          </p:val>
                                        </p:tav>
                                      </p:tavLst>
                                    </p:anim>
                                    <p:anim calcmode="lin" valueType="num">
                                      <p:cBhvr>
                                        <p:cTn id="17" dur="1000" fill="hold"/>
                                        <p:tgtEl>
                                          <p:spTgt spid="93"/>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9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9" presetID="15" grpId="3" fill="hold">
                                  <p:stCondLst>
                                    <p:cond delay="0"/>
                                  </p:stCondLst>
                                  <p:iterate type="el" backwards="0">
                                    <p:tmAbs val="0"/>
                                  </p:iterate>
                                  <p:childTnLst>
                                    <p:set>
                                      <p:cBhvr>
                                        <p:cTn id="22" fill="hold"/>
                                        <p:tgtEl>
                                          <p:spTgt spid="99"/>
                                        </p:tgtEl>
                                        <p:attrNameLst>
                                          <p:attrName>style.visibility</p:attrName>
                                        </p:attrNameLst>
                                      </p:cBhvr>
                                      <p:to>
                                        <p:strVal val="visible"/>
                                      </p:to>
                                    </p:set>
                                    <p:anim calcmode="lin" valueType="num">
                                      <p:cBhvr>
                                        <p:cTn id="23" dur="1000" fill="hold"/>
                                        <p:tgtEl>
                                          <p:spTgt spid="99"/>
                                        </p:tgtEl>
                                        <p:attrNameLst>
                                          <p:attrName>ppt_w</p:attrName>
                                        </p:attrNameLst>
                                      </p:cBhvr>
                                      <p:tavLst>
                                        <p:tav tm="0">
                                          <p:val>
                                            <p:fltVal val="0"/>
                                          </p:val>
                                        </p:tav>
                                        <p:tav tm="100000">
                                          <p:val>
                                            <p:strVal val="#ppt_w"/>
                                          </p:val>
                                        </p:tav>
                                      </p:tavLst>
                                    </p:anim>
                                    <p:anim calcmode="lin" valueType="num">
                                      <p:cBhvr>
                                        <p:cTn id="24" dur="1000" fill="hold"/>
                                        <p:tgtEl>
                                          <p:spTgt spid="99"/>
                                        </p:tgtEl>
                                        <p:attrNameLst>
                                          <p:attrName>ppt_h</p:attrName>
                                        </p:attrNameLst>
                                      </p:cBhvr>
                                      <p:tavLst>
                                        <p:tav tm="0">
                                          <p:val>
                                            <p:fltVal val="0"/>
                                          </p:val>
                                        </p:tav>
                                        <p:tav tm="100000">
                                          <p:val>
                                            <p:strVal val="#ppt_h"/>
                                          </p:val>
                                        </p:tav>
                                      </p:tavLst>
                                    </p:anim>
                                    <p:anim calcmode="lin" valueType="num">
                                      <p:cBhvr>
                                        <p:cTn id="25" dur="1000" fill="hold"/>
                                        <p:tgtEl>
                                          <p:spTgt spid="99"/>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9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99" grpId="3"/>
      <p:bldP build="whole" bldLvl="1" animBg="1" rev="0" advAuto="0" spid="88" grpId="1"/>
      <p:bldP build="whole" bldLvl="1" animBg="1" rev="0" advAuto="0" spid="93" grpId="2"/>
    </p:bldLst>
  </p:timing>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103" name="Table"/>
          <p:cNvGraphicFramePr/>
          <p:nvPr/>
        </p:nvGraphicFramePr>
        <p:xfrm>
          <a:off x="1702472" y="1738804"/>
          <a:ext cx="10895256" cy="5740401"/>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5442463"/>
                <a:gridCol w="5427392"/>
              </a:tblGrid>
              <a:tr h="2845931">
                <a:tc>
                  <a:txBody>
                    <a:bodyPr/>
                    <a:lstStyle/>
                    <a:p>
                      <a:pPr marL="76200" marR="63500">
                        <a:lnSpc>
                          <a:spcPts val="44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5867400" algn="l"/>
                        </a:tabLst>
                        <a:defRPr sz="1800">
                          <a:solidFill>
                            <a:srgbClr val="000000"/>
                          </a:solidFill>
                        </a:defRPr>
                      </a:pPr>
                      <a:r>
                        <a:rPr sz="3700">
                          <a:solidFill>
                            <a:srgbClr val="444444"/>
                          </a:solidFill>
                          <a:latin typeface="Helvetica Neue Black Condensed"/>
                          <a:ea typeface="Helvetica Neue Black Condensed"/>
                          <a:cs typeface="Helvetica Neue Black Condensed"/>
                          <a:sym typeface="Helvetica Neue Black Condensed"/>
                        </a:rPr>
                        <a:t>What the couple wants:</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CFC96"/>
                    </a:solidFill>
                  </a:tcPr>
                </a:tc>
                <a:tc>
                  <a:txBody>
                    <a:bodyPr/>
                    <a:lstStyle/>
                    <a:p>
                      <a:pPr marL="76200" marR="63500">
                        <a:lnSpc>
                          <a:spcPts val="44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5854700" algn="l"/>
                        </a:tabLst>
                        <a:defRPr sz="1800">
                          <a:solidFill>
                            <a:srgbClr val="000000"/>
                          </a:solidFill>
                        </a:defRPr>
                      </a:pPr>
                      <a:r>
                        <a:rPr sz="3700">
                          <a:solidFill>
                            <a:srgbClr val="444444"/>
                          </a:solidFill>
                          <a:latin typeface="Helvetica Neue Black Condensed"/>
                          <a:ea typeface="Helvetica Neue Black Condensed"/>
                          <a:cs typeface="Helvetica Neue Black Condensed"/>
                          <a:sym typeface="Helvetica Neue Black Condensed"/>
                        </a:rPr>
                        <a:t>Loving relationship</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CFC96"/>
                    </a:solidFill>
                  </a:tcPr>
                </a:tc>
              </a:tr>
              <a:tr h="2869068">
                <a:tc>
                  <a:txBody>
                    <a:bodyPr/>
                    <a:lstStyle/>
                    <a:p>
                      <a:pPr marL="76200" marR="63500">
                        <a:lnSpc>
                          <a:spcPts val="44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5867400" algn="l"/>
                        </a:tabLst>
                        <a:defRPr sz="1800">
                          <a:solidFill>
                            <a:srgbClr val="000000"/>
                          </a:solidFill>
                        </a:defRPr>
                      </a:pPr>
                      <a:r>
                        <a:rPr sz="3700">
                          <a:solidFill>
                            <a:srgbClr val="444444"/>
                          </a:solidFill>
                          <a:latin typeface="Helvetica Neue Black Condensed"/>
                          <a:ea typeface="Helvetica Neue Black Condensed"/>
                          <a:cs typeface="Helvetica Neue Black Condensed"/>
                          <a:sym typeface="Helvetica Neue Black Condensed"/>
                        </a:rPr>
                        <a:t>What the couple needs:</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FD2BE"/>
                    </a:solidFill>
                  </a:tcPr>
                </a:tc>
                <a:tc>
                  <a:txBody>
                    <a:bodyPr/>
                    <a:lstStyle/>
                    <a:p>
                      <a:pPr marL="76200" marR="63500">
                        <a:lnSpc>
                          <a:spcPts val="44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5854700" algn="l"/>
                        </a:tabLst>
                        <a:defRPr sz="1800">
                          <a:solidFill>
                            <a:srgbClr val="000000"/>
                          </a:solidFill>
                        </a:defRPr>
                      </a:pPr>
                      <a:r>
                        <a:rPr sz="3700">
                          <a:solidFill>
                            <a:srgbClr val="444444"/>
                          </a:solidFill>
                          <a:latin typeface="Helvetica Neue Black Condensed"/>
                          <a:ea typeface="Helvetica Neue Black Condensed"/>
                          <a:cs typeface="Helvetica Neue Black Condensed"/>
                          <a:sym typeface="Helvetica Neue Black Condensed"/>
                        </a:rPr>
                        <a:t>Devotion to each other</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FD2BE"/>
                    </a:solidFill>
                  </a:tcPr>
                </a:tc>
              </a:tr>
            </a:tbl>
          </a:graphicData>
        </a:graphic>
      </p:graphicFrame>
      <p:sp>
        <p:nvSpPr>
          <p:cNvPr id="104" name="God in His grace plants the seed of intimacy in our hearts."/>
          <p:cNvSpPr txBox="1"/>
          <p:nvPr/>
        </p:nvSpPr>
        <p:spPr>
          <a:xfrm>
            <a:off x="2478442" y="8173211"/>
            <a:ext cx="9042401"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tabLst>
                <a:tab pos="12141200" algn="l"/>
              </a:tabLst>
              <a:defRPr>
                <a:solidFill>
                  <a:srgbClr val="000000"/>
                </a:solidFill>
                <a:latin typeface="Stone Sans ITC TT"/>
                <a:ea typeface="Stone Sans ITC TT"/>
                <a:cs typeface="Stone Sans ITC TT"/>
                <a:sym typeface="Stone Sans ITC TT"/>
              </a:defRPr>
            </a:lvl1pPr>
          </a:lstStyle>
          <a:p>
            <a:pPr/>
            <a:r>
              <a:t>God in His grace plants the seed of intimacy in our hearts.</a:t>
            </a:r>
          </a:p>
        </p:txBody>
      </p:sp>
      <p:sp>
        <p:nvSpPr>
          <p:cNvPr id="105" name="A Taste of Intimacy"/>
          <p:cNvSpPr txBox="1"/>
          <p:nvPr>
            <p:ph type="title"/>
          </p:nvPr>
        </p:nvSpPr>
        <p:spPr>
          <a:prstGeom prst="rect">
            <a:avLst/>
          </a:prstGeom>
        </p:spPr>
        <p:txBody>
          <a:bodyPr/>
          <a:lstStyle/>
          <a:p>
            <a:pPr/>
            <a:r>
              <a:t>A Taste of Intimacy</a:t>
            </a:r>
          </a:p>
        </p:txBody>
      </p:sp>
      <p:sp>
        <p:nvSpPr>
          <p:cNvPr id="106" name="Body"/>
          <p:cNvSpPr txBox="1"/>
          <p:nvPr>
            <p:ph type="body" idx="1"/>
          </p:nvPr>
        </p:nvSpPr>
        <p:spPr>
          <a:prstGeom prst="rect">
            <a:avLst/>
          </a:prstGeom>
        </p:spPr>
        <p:txBody>
          <a:bodyPr/>
          <a:lstStyle/>
          <a:p>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103"/>
                                        </p:tgtEl>
                                        <p:attrNameLst>
                                          <p:attrName>style.visibility</p:attrName>
                                        </p:attrNameLst>
                                      </p:cBhvr>
                                      <p:to>
                                        <p:strVal val="visible"/>
                                      </p:to>
                                    </p:set>
                                    <p:anim calcmode="lin" valueType="num">
                                      <p:cBhvr>
                                        <p:cTn id="7" dur="1000" fill="hold"/>
                                        <p:tgtEl>
                                          <p:spTgt spid="103"/>
                                        </p:tgtEl>
                                        <p:attrNameLst>
                                          <p:attrName>ppt_x</p:attrName>
                                        </p:attrNameLst>
                                      </p:cBhvr>
                                      <p:tavLst>
                                        <p:tav tm="0">
                                          <p:val>
                                            <p:strVal val="0-#ppt_w/2"/>
                                          </p:val>
                                        </p:tav>
                                        <p:tav tm="100000">
                                          <p:val>
                                            <p:strVal val="#ppt_x"/>
                                          </p:val>
                                        </p:tav>
                                      </p:tavLst>
                                    </p:anim>
                                    <p:anim calcmode="lin" valueType="num">
                                      <p:cBhvr>
                                        <p:cTn id="8"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2" grpId="2" fill="hold">
                                  <p:stCondLst>
                                    <p:cond delay="0"/>
                                  </p:stCondLst>
                                  <p:iterate type="el" backwards="0">
                                    <p:tmAbs val="0"/>
                                  </p:iterate>
                                  <p:childTnLst>
                                    <p:set>
                                      <p:cBhvr>
                                        <p:cTn id="12" fill="hold"/>
                                        <p:tgtEl>
                                          <p:spTgt spid="104"/>
                                        </p:tgtEl>
                                        <p:attrNameLst>
                                          <p:attrName>style.visibility</p:attrName>
                                        </p:attrNameLst>
                                      </p:cBhvr>
                                      <p:to>
                                        <p:strVal val="visible"/>
                                      </p:to>
                                    </p:set>
                                    <p:animEffect filter="wipe(left)" transition="in">
                                      <p:cBhvr>
                                        <p:cTn id="13" dur="1500"/>
                                        <p:tgtEl>
                                          <p:spTgt spid="1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03" grpId="1"/>
      <p:bldP build="whole" bldLvl="1" animBg="1" rev="0" advAuto="0" spid="104" grpId="2"/>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0" name="Broken Dreams"/>
          <p:cNvSpPr txBox="1"/>
          <p:nvPr>
            <p:ph type="title"/>
          </p:nvPr>
        </p:nvSpPr>
        <p:spPr>
          <a:prstGeom prst="rect">
            <a:avLst/>
          </a:prstGeom>
        </p:spPr>
        <p:txBody>
          <a:bodyPr/>
          <a:lstStyle/>
          <a:p>
            <a:pPr/>
            <a:r>
              <a:t>Broken Dreams</a:t>
            </a:r>
          </a:p>
        </p:txBody>
      </p:sp>
      <p:sp>
        <p:nvSpPr>
          <p:cNvPr id="111" name="Body"/>
          <p:cNvSpPr txBox="1"/>
          <p:nvPr>
            <p:ph type="body" idx="1"/>
          </p:nvPr>
        </p:nvSpPr>
        <p:spPr>
          <a:prstGeom prst="rect">
            <a:avLst/>
          </a:prstGeom>
        </p:spPr>
        <p:txBody>
          <a:bodyPr/>
          <a:lstStyle/>
          <a:p>
            <a:pPr/>
          </a:p>
        </p:txBody>
      </p:sp>
      <p:pic>
        <p:nvPicPr>
          <p:cNvPr id="112" name="pasted1.pdf" descr="pasted1.pdf"/>
          <p:cNvPicPr>
            <a:picLocks noChangeAspect="1"/>
          </p:cNvPicPr>
          <p:nvPr/>
        </p:nvPicPr>
        <p:blipFill>
          <a:blip r:embed="rId3">
            <a:extLst/>
          </a:blip>
          <a:stretch>
            <a:fillRect/>
          </a:stretch>
        </p:blipFill>
        <p:spPr>
          <a:xfrm rot="21360000">
            <a:off x="2104419" y="827503"/>
            <a:ext cx="2112641" cy="3064581"/>
          </a:xfrm>
          <a:prstGeom prst="rect">
            <a:avLst/>
          </a:prstGeom>
          <a:ln w="12700">
            <a:miter lim="400000"/>
          </a:ln>
        </p:spPr>
      </p:pic>
      <p:sp>
        <p:nvSpPr>
          <p:cNvPr id="113" name="Dreams"/>
          <p:cNvSpPr txBox="1"/>
          <p:nvPr/>
        </p:nvSpPr>
        <p:spPr>
          <a:xfrm rot="20880000">
            <a:off x="1353506" y="6449265"/>
            <a:ext cx="8826501" cy="2527301"/>
          </a:xfrm>
          <a:prstGeom prst="rect">
            <a:avLst/>
          </a:prstGeom>
          <a:ln w="12700">
            <a:miter lim="400000"/>
          </a:ln>
          <a:effectLst>
            <a:outerShdw sx="100000" sy="100000" kx="0" ky="0" algn="b" rotWithShape="0" blurRad="127000" dist="762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194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8864600" algn="l"/>
              </a:tabLst>
              <a:defRPr sz="16200">
                <a:solidFill>
                  <a:srgbClr val="444444"/>
                </a:solidFill>
                <a:latin typeface="Lucida Grande"/>
                <a:ea typeface="Lucida Grande"/>
                <a:cs typeface="Lucida Grande"/>
                <a:sym typeface="Lucida Grande"/>
              </a:defRPr>
            </a:lvl1pPr>
          </a:lstStyle>
          <a:p>
            <a:pPr/>
            <a:r>
              <a:t>Dreams</a:t>
            </a:r>
          </a:p>
        </p:txBody>
      </p:sp>
      <p:grpSp>
        <p:nvGrpSpPr>
          <p:cNvPr id="117" name="Group"/>
          <p:cNvGrpSpPr/>
          <p:nvPr/>
        </p:nvGrpSpPr>
        <p:grpSpPr>
          <a:xfrm>
            <a:off x="1829802" y="1885456"/>
            <a:ext cx="12226827" cy="5501959"/>
            <a:chOff x="0" y="0"/>
            <a:chExt cx="12226825" cy="5501957"/>
          </a:xfrm>
        </p:grpSpPr>
        <p:pic>
          <p:nvPicPr>
            <p:cNvPr id="114" name="pasted2.pdf" descr="pasted2.pdf"/>
            <p:cNvPicPr>
              <a:picLocks noChangeAspect="1"/>
            </p:cNvPicPr>
            <p:nvPr/>
          </p:nvPicPr>
          <p:blipFill>
            <a:blip r:embed="rId4">
              <a:extLst/>
            </a:blip>
            <a:stretch>
              <a:fillRect/>
            </a:stretch>
          </p:blipFill>
          <p:spPr>
            <a:xfrm rot="20760000">
              <a:off x="283868" y="2008600"/>
              <a:ext cx="4883537" cy="2946401"/>
            </a:xfrm>
            <a:prstGeom prst="rect">
              <a:avLst/>
            </a:prstGeom>
            <a:ln w="12700" cap="flat">
              <a:noFill/>
              <a:miter lim="400000"/>
            </a:ln>
            <a:effectLst>
              <a:outerShdw sx="100000" sy="100000" kx="0" ky="0" algn="b" rotWithShape="0" blurRad="127000" dist="190500" dir="2700000">
                <a:srgbClr val="000000">
                  <a:alpha val="75000"/>
                </a:srgbClr>
              </a:outerShdw>
            </a:effectLst>
          </p:spPr>
        </p:pic>
        <p:sp>
          <p:nvSpPr>
            <p:cNvPr id="115" name="Selfishness"/>
            <p:cNvSpPr txBox="1"/>
            <p:nvPr/>
          </p:nvSpPr>
          <p:spPr>
            <a:xfrm rot="20880000">
              <a:off x="3362101" y="903412"/>
              <a:ext cx="8826501" cy="1295401"/>
            </a:xfrm>
            <a:prstGeom prst="rect">
              <a:avLst/>
            </a:prstGeom>
            <a:noFill/>
            <a:ln w="12700" cap="flat">
              <a:noFill/>
              <a:miter lim="400000"/>
            </a:ln>
            <a:effectLst>
              <a:outerShdw sx="100000" sy="100000" kx="0" ky="0" algn="b" rotWithShape="0" blurRad="127000" dist="76200" dir="2700000">
                <a:srgbClr val="000000">
                  <a:alpha val="75000"/>
                </a:srgbClr>
              </a:outerShdw>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ts val="9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8864600" algn="l"/>
                </a:tabLst>
                <a:defRPr sz="8000">
                  <a:solidFill>
                    <a:srgbClr val="444444"/>
                  </a:solidFill>
                  <a:latin typeface="Lucida Grande"/>
                  <a:ea typeface="Lucida Grande"/>
                  <a:cs typeface="Lucida Grande"/>
                  <a:sym typeface="Lucida Grande"/>
                </a:defRPr>
              </a:lvl1pPr>
            </a:lstStyle>
            <a:p>
              <a:pPr/>
              <a:r>
                <a:t>Selfishness</a:t>
              </a:r>
            </a:p>
          </p:txBody>
        </p:sp>
        <p:sp>
          <p:nvSpPr>
            <p:cNvPr id="116" name="Bitterness"/>
            <p:cNvSpPr txBox="1"/>
            <p:nvPr/>
          </p:nvSpPr>
          <p:spPr>
            <a:xfrm rot="20880000">
              <a:off x="3345845" y="2268916"/>
              <a:ext cx="8826501" cy="1295401"/>
            </a:xfrm>
            <a:prstGeom prst="rect">
              <a:avLst/>
            </a:prstGeom>
            <a:noFill/>
            <a:ln w="12700" cap="flat">
              <a:noFill/>
              <a:miter lim="400000"/>
            </a:ln>
            <a:effectLst>
              <a:outerShdw sx="100000" sy="100000" kx="0" ky="0" algn="b" rotWithShape="0" blurRad="127000" dist="76200" dir="2700000">
                <a:srgbClr val="000000">
                  <a:alpha val="75000"/>
                </a:srgbClr>
              </a:outerShdw>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ts val="9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8864600" algn="l"/>
                </a:tabLst>
                <a:defRPr sz="8000">
                  <a:solidFill>
                    <a:srgbClr val="444444"/>
                  </a:solidFill>
                  <a:latin typeface="Lucida Grande"/>
                  <a:ea typeface="Lucida Grande"/>
                  <a:cs typeface="Lucida Grande"/>
                  <a:sym typeface="Lucida Grande"/>
                </a:defRPr>
              </a:lvl1pPr>
            </a:lstStyle>
            <a:p>
              <a:pPr/>
              <a:r>
                <a:t>Bitterness</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 presetID="22" grpId="1" fill="hold">
                                  <p:stCondLst>
                                    <p:cond delay="0"/>
                                  </p:stCondLst>
                                  <p:iterate type="el" backwards="0">
                                    <p:tmAbs val="0"/>
                                  </p:iterate>
                                  <p:childTnLst>
                                    <p:set>
                                      <p:cBhvr>
                                        <p:cTn id="6" fill="hold"/>
                                        <p:tgtEl>
                                          <p:spTgt spid="112"/>
                                        </p:tgtEl>
                                        <p:attrNameLst>
                                          <p:attrName>style.visibility</p:attrName>
                                        </p:attrNameLst>
                                      </p:cBhvr>
                                      <p:to>
                                        <p:strVal val="visible"/>
                                      </p:to>
                                    </p:set>
                                    <p:animEffect filter="wipe(up)" transition="in">
                                      <p:cBhvr>
                                        <p:cTn id="7" dur="3000"/>
                                        <p:tgtEl>
                                          <p:spTgt spid="112"/>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ID="9" grpId="2" fill="hold">
                                  <p:stCondLst>
                                    <p:cond delay="0"/>
                                  </p:stCondLst>
                                  <p:iterate type="el" backwards="0">
                                    <p:tmAbs val="0"/>
                                  </p:iterate>
                                  <p:childTnLst>
                                    <p:set>
                                      <p:cBhvr>
                                        <p:cTn id="11" fill="hold"/>
                                        <p:tgtEl>
                                          <p:spTgt spid="113"/>
                                        </p:tgtEl>
                                        <p:attrNameLst>
                                          <p:attrName>style.visibility</p:attrName>
                                        </p:attrNameLst>
                                      </p:cBhvr>
                                      <p:to>
                                        <p:strVal val="visible"/>
                                      </p:to>
                                    </p:set>
                                    <p:animEffect filter="dissolve" transition="in">
                                      <p:cBhvr>
                                        <p:cTn id="12" dur="2500"/>
                                        <p:tgtEl>
                                          <p:spTgt spid="113"/>
                                        </p:tgtEl>
                                      </p:cBhvr>
                                    </p:animEffec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9" presetID="15" grpId="3" fill="hold">
                                  <p:stCondLst>
                                    <p:cond delay="0"/>
                                  </p:stCondLst>
                                  <p:iterate type="el" backwards="0">
                                    <p:tmAbs val="0"/>
                                  </p:iterate>
                                  <p:childTnLst>
                                    <p:set>
                                      <p:cBhvr>
                                        <p:cTn id="16" fill="hold"/>
                                        <p:tgtEl>
                                          <p:spTgt spid="117"/>
                                        </p:tgtEl>
                                        <p:attrNameLst>
                                          <p:attrName>style.visibility</p:attrName>
                                        </p:attrNameLst>
                                      </p:cBhvr>
                                      <p:to>
                                        <p:strVal val="visible"/>
                                      </p:to>
                                    </p:set>
                                    <p:anim calcmode="lin" valueType="num">
                                      <p:cBhvr>
                                        <p:cTn id="17" dur="1500" fill="hold"/>
                                        <p:tgtEl>
                                          <p:spTgt spid="117"/>
                                        </p:tgtEl>
                                        <p:attrNameLst>
                                          <p:attrName>ppt_w</p:attrName>
                                        </p:attrNameLst>
                                      </p:cBhvr>
                                      <p:tavLst>
                                        <p:tav tm="0">
                                          <p:val>
                                            <p:fltVal val="0"/>
                                          </p:val>
                                        </p:tav>
                                        <p:tav tm="100000">
                                          <p:val>
                                            <p:strVal val="#ppt_w"/>
                                          </p:val>
                                        </p:tav>
                                      </p:tavLst>
                                    </p:anim>
                                    <p:anim calcmode="lin" valueType="num">
                                      <p:cBhvr>
                                        <p:cTn id="18" dur="1500" fill="hold"/>
                                        <p:tgtEl>
                                          <p:spTgt spid="117"/>
                                        </p:tgtEl>
                                        <p:attrNameLst>
                                          <p:attrName>ppt_h</p:attrName>
                                        </p:attrNameLst>
                                      </p:cBhvr>
                                      <p:tavLst>
                                        <p:tav tm="0">
                                          <p:val>
                                            <p:fltVal val="0"/>
                                          </p:val>
                                        </p:tav>
                                        <p:tav tm="100000">
                                          <p:val>
                                            <p:strVal val="#ppt_h"/>
                                          </p:val>
                                        </p:tav>
                                      </p:tavLst>
                                    </p:anim>
                                    <p:anim calcmode="lin" valueType="num">
                                      <p:cBhvr>
                                        <p:cTn id="19" dur="1500" fill="hold"/>
                                        <p:tgtEl>
                                          <p:spTgt spid="117"/>
                                        </p:tgtEl>
                                        <p:attrNameLst>
                                          <p:attrName>ppt_x</p:attrName>
                                        </p:attrNameLst>
                                      </p:cBhvr>
                                      <p:tavLst>
                                        <p:tav tm="0" fmla="#ppt_x+(cos(-2*pi*(1-$))*-#ppt_x-sin(-2*pi*(1-$))*(1-#ppt_y))*(1-$)">
                                          <p:val>
                                            <p:fltVal val="0"/>
                                          </p:val>
                                        </p:tav>
                                        <p:tav tm="100000">
                                          <p:val>
                                            <p:fltVal val="1"/>
                                          </p:val>
                                        </p:tav>
                                      </p:tavLst>
                                    </p:anim>
                                    <p:anim calcmode="lin" valueType="num">
                                      <p:cBhvr>
                                        <p:cTn id="20" dur="1500" fill="hold"/>
                                        <p:tgtEl>
                                          <p:spTgt spid="11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12" grpId="1"/>
      <p:bldP build="whole" bldLvl="1" animBg="1" rev="0" advAuto="0" spid="113" grpId="2"/>
      <p:bldP build="whole" bldLvl="1" animBg="1" rev="0" advAuto="0" spid="117" grpId="3"/>
    </p:bldLst>
  </p:timing>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1" name="Rectangle"/>
          <p:cNvSpPr/>
          <p:nvPr/>
        </p:nvSpPr>
        <p:spPr>
          <a:xfrm>
            <a:off x="1397000" y="1873250"/>
            <a:ext cx="3695700" cy="965200"/>
          </a:xfrm>
          <a:prstGeom prst="rect">
            <a:avLst/>
          </a:prstGeom>
          <a:blipFill>
            <a:blip r:embed="rId3"/>
          </a:blip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22" name="(1) 合一"/>
          <p:cNvSpPr/>
          <p:nvPr/>
        </p:nvSpPr>
        <p:spPr>
          <a:xfrm>
            <a:off x="1371600" y="2000250"/>
            <a:ext cx="3467100" cy="685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5500"/>
              </a:lnSpc>
              <a:tabLst>
                <a:tab pos="3492500" algn="l"/>
              </a:tabLst>
              <a:defRPr sz="4600">
                <a:solidFill>
                  <a:srgbClr val="FFF39B"/>
                </a:solidFill>
                <a:latin typeface="蘋果儷中黑"/>
                <a:ea typeface="蘋果儷中黑"/>
                <a:cs typeface="蘋果儷中黑"/>
                <a:sym typeface="蘋果儷中黑"/>
              </a:defRPr>
            </a:lvl1pPr>
          </a:lstStyle>
          <a:p>
            <a:pPr/>
            <a:r>
              <a:t>(1) 合一</a:t>
            </a:r>
          </a:p>
        </p:txBody>
      </p:sp>
      <p:sp>
        <p:nvSpPr>
          <p:cNvPr id="123" name="二人"/>
          <p:cNvSpPr/>
          <p:nvPr/>
        </p:nvSpPr>
        <p:spPr>
          <a:xfrm>
            <a:off x="1727200" y="4711700"/>
            <a:ext cx="2146300" cy="1117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8000">
                <a:solidFill>
                  <a:srgbClr val="000000"/>
                </a:solidFill>
                <a:latin typeface="蘋果儷中黑"/>
                <a:ea typeface="蘋果儷中黑"/>
                <a:cs typeface="蘋果儷中黑"/>
                <a:sym typeface="蘋果儷中黑"/>
              </a:defRPr>
            </a:lvl1pPr>
          </a:lstStyle>
          <a:p>
            <a:pPr/>
            <a:r>
              <a:t>二人</a:t>
            </a:r>
          </a:p>
        </p:txBody>
      </p:sp>
      <p:sp>
        <p:nvSpPr>
          <p:cNvPr id="124" name="親蜜關係的認知"/>
          <p:cNvSpPr/>
          <p:nvPr/>
        </p:nvSpPr>
        <p:spPr>
          <a:xfrm>
            <a:off x="3797300" y="101600"/>
            <a:ext cx="7581900"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1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8400">
                <a:solidFill>
                  <a:srgbClr val="000000"/>
                </a:solidFill>
                <a:latin typeface="蘋果儷中黑"/>
                <a:ea typeface="蘋果儷中黑"/>
                <a:cs typeface="蘋果儷中黑"/>
                <a:sym typeface="蘋果儷中黑"/>
              </a:defRPr>
            </a:lvl1pPr>
          </a:lstStyle>
          <a:p>
            <a:pPr/>
            <a:r>
              <a:t>親蜜關係的認知</a:t>
            </a:r>
          </a:p>
        </p:txBody>
      </p:sp>
      <p:sp>
        <p:nvSpPr>
          <p:cNvPr id="125" name="二人成為一體。  (以 弗 所 書 5:31)"/>
          <p:cNvSpPr/>
          <p:nvPr/>
        </p:nvSpPr>
        <p:spPr>
          <a:xfrm>
            <a:off x="1803400" y="8001000"/>
            <a:ext cx="10676992" cy="1473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64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5400">
                <a:solidFill>
                  <a:srgbClr val="89361B"/>
                </a:solidFill>
                <a:latin typeface="蘋果儷中黑"/>
                <a:ea typeface="蘋果儷中黑"/>
                <a:cs typeface="蘋果儷中黑"/>
                <a:sym typeface="蘋果儷中黑"/>
              </a:defRPr>
            </a:lvl1pPr>
          </a:lstStyle>
          <a:p>
            <a:pPr/>
            <a:r>
              <a:t>二人成為一體。  (以 弗 所 書 5:31)</a:t>
            </a:r>
          </a:p>
        </p:txBody>
      </p:sp>
      <p:sp>
        <p:nvSpPr>
          <p:cNvPr id="126" name="親蜜關係"/>
          <p:cNvSpPr/>
          <p:nvPr/>
        </p:nvSpPr>
        <p:spPr>
          <a:xfrm>
            <a:off x="8801100" y="4711700"/>
            <a:ext cx="4381500"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1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8400">
                <a:solidFill>
                  <a:srgbClr val="000000"/>
                </a:solidFill>
                <a:latin typeface="蘋果儷中黑"/>
                <a:ea typeface="蘋果儷中黑"/>
                <a:cs typeface="蘋果儷中黑"/>
                <a:sym typeface="蘋果儷中黑"/>
              </a:defRPr>
            </a:lvl1pPr>
          </a:lstStyle>
          <a:p>
            <a:pPr/>
            <a:r>
              <a:t>親蜜關係</a:t>
            </a:r>
          </a:p>
        </p:txBody>
      </p:sp>
      <p:pic>
        <p:nvPicPr>
          <p:cNvPr id="127" name="Oneness.gif" descr="Oneness.gif"/>
          <p:cNvPicPr>
            <a:picLocks noChangeAspect="1"/>
          </p:cNvPicPr>
          <p:nvPr/>
        </p:nvPicPr>
        <p:blipFill>
          <a:blip r:embed="rId4">
            <a:extLst/>
          </a:blip>
          <a:stretch>
            <a:fillRect/>
          </a:stretch>
        </p:blipFill>
        <p:spPr>
          <a:xfrm>
            <a:off x="5029200" y="3263900"/>
            <a:ext cx="3091354" cy="4051300"/>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9" presetID="15" grpId="1" fill="hold">
                                  <p:stCondLst>
                                    <p:cond delay="0"/>
                                  </p:stCondLst>
                                  <p:iterate type="el" backwards="0">
                                    <p:tmAbs val="0"/>
                                  </p:iterate>
                                  <p:childTnLst>
                                    <p:set>
                                      <p:cBhvr>
                                        <p:cTn id="6" fill="hold"/>
                                        <p:tgtEl>
                                          <p:spTgt spid="123"/>
                                        </p:tgtEl>
                                        <p:attrNameLst>
                                          <p:attrName>style.visibility</p:attrName>
                                        </p:attrNameLst>
                                      </p:cBhvr>
                                      <p:to>
                                        <p:strVal val="visible"/>
                                      </p:to>
                                    </p:set>
                                    <p:anim calcmode="lin" valueType="num">
                                      <p:cBhvr>
                                        <p:cTn id="7" dur="1000" fill="hold"/>
                                        <p:tgtEl>
                                          <p:spTgt spid="123"/>
                                        </p:tgtEl>
                                        <p:attrNameLst>
                                          <p:attrName>ppt_w</p:attrName>
                                        </p:attrNameLst>
                                      </p:cBhvr>
                                      <p:tavLst>
                                        <p:tav tm="0">
                                          <p:val>
                                            <p:fltVal val="0"/>
                                          </p:val>
                                        </p:tav>
                                        <p:tav tm="100000">
                                          <p:val>
                                            <p:strVal val="#ppt_w"/>
                                          </p:val>
                                        </p:tav>
                                      </p:tavLst>
                                    </p:anim>
                                    <p:anim calcmode="lin" valueType="num">
                                      <p:cBhvr>
                                        <p:cTn id="8" dur="1000" fill="hold"/>
                                        <p:tgtEl>
                                          <p:spTgt spid="123"/>
                                        </p:tgtEl>
                                        <p:attrNameLst>
                                          <p:attrName>ppt_h</p:attrName>
                                        </p:attrNameLst>
                                      </p:cBhvr>
                                      <p:tavLst>
                                        <p:tav tm="0">
                                          <p:val>
                                            <p:fltVal val="0"/>
                                          </p:val>
                                        </p:tav>
                                        <p:tav tm="100000">
                                          <p:val>
                                            <p:strVal val="#ppt_h"/>
                                          </p:val>
                                        </p:tav>
                                      </p:tavLst>
                                    </p:anim>
                                    <p:anim calcmode="lin" valueType="num">
                                      <p:cBhvr>
                                        <p:cTn id="9" dur="1000" fill="hold"/>
                                        <p:tgtEl>
                                          <p:spTgt spid="12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9" presetID="15" grpId="2" fill="hold">
                                  <p:stCondLst>
                                    <p:cond delay="0"/>
                                  </p:stCondLst>
                                  <p:iterate type="el" backwards="0">
                                    <p:tmAbs val="0"/>
                                  </p:iterate>
                                  <p:childTnLst>
                                    <p:set>
                                      <p:cBhvr>
                                        <p:cTn id="14" fill="hold"/>
                                        <p:tgtEl>
                                          <p:spTgt spid="127"/>
                                        </p:tgtEl>
                                        <p:attrNameLst>
                                          <p:attrName>style.visibility</p:attrName>
                                        </p:attrNameLst>
                                      </p:cBhvr>
                                      <p:to>
                                        <p:strVal val="visible"/>
                                      </p:to>
                                    </p:set>
                                    <p:anim calcmode="lin" valueType="num">
                                      <p:cBhvr>
                                        <p:cTn id="15" dur="1000" fill="hold"/>
                                        <p:tgtEl>
                                          <p:spTgt spid="127"/>
                                        </p:tgtEl>
                                        <p:attrNameLst>
                                          <p:attrName>ppt_w</p:attrName>
                                        </p:attrNameLst>
                                      </p:cBhvr>
                                      <p:tavLst>
                                        <p:tav tm="0">
                                          <p:val>
                                            <p:fltVal val="0"/>
                                          </p:val>
                                        </p:tav>
                                        <p:tav tm="100000">
                                          <p:val>
                                            <p:strVal val="#ppt_w"/>
                                          </p:val>
                                        </p:tav>
                                      </p:tavLst>
                                    </p:anim>
                                    <p:anim calcmode="lin" valueType="num">
                                      <p:cBhvr>
                                        <p:cTn id="16" dur="1000" fill="hold"/>
                                        <p:tgtEl>
                                          <p:spTgt spid="127"/>
                                        </p:tgtEl>
                                        <p:attrNameLst>
                                          <p:attrName>ppt_h</p:attrName>
                                        </p:attrNameLst>
                                      </p:cBhvr>
                                      <p:tavLst>
                                        <p:tav tm="0">
                                          <p:val>
                                            <p:fltVal val="0"/>
                                          </p:val>
                                        </p:tav>
                                        <p:tav tm="100000">
                                          <p:val>
                                            <p:strVal val="#ppt_h"/>
                                          </p:val>
                                        </p:tav>
                                      </p:tavLst>
                                    </p:anim>
                                    <p:anim calcmode="lin" valueType="num">
                                      <p:cBhvr>
                                        <p:cTn id="17" dur="1000" fill="hold"/>
                                        <p:tgtEl>
                                          <p:spTgt spid="127"/>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2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6" presetID="15" grpId="3" fill="hold">
                                  <p:stCondLst>
                                    <p:cond delay="0"/>
                                  </p:stCondLst>
                                  <p:iterate type="el" backwards="0">
                                    <p:tmAbs val="0"/>
                                  </p:iterate>
                                  <p:childTnLst>
                                    <p:set>
                                      <p:cBhvr>
                                        <p:cTn id="22" fill="hold"/>
                                        <p:tgtEl>
                                          <p:spTgt spid="126"/>
                                        </p:tgtEl>
                                        <p:attrNameLst>
                                          <p:attrName>style.visibility</p:attrName>
                                        </p:attrNameLst>
                                      </p:cBhvr>
                                      <p:to>
                                        <p:strVal val="visible"/>
                                      </p:to>
                                    </p:set>
                                    <p:anim calcmode="lin" valueType="num">
                                      <p:cBhvr>
                                        <p:cTn id="23" dur="1000" fill="hold"/>
                                        <p:tgtEl>
                                          <p:spTgt spid="126"/>
                                        </p:tgtEl>
                                        <p:attrNameLst>
                                          <p:attrName>ppt_w</p:attrName>
                                        </p:attrNameLst>
                                      </p:cBhvr>
                                      <p:tavLst>
                                        <p:tav tm="0">
                                          <p:val>
                                            <p:fltVal val="0"/>
                                          </p:val>
                                        </p:tav>
                                        <p:tav tm="100000">
                                          <p:val>
                                            <p:strVal val="#ppt_w"/>
                                          </p:val>
                                        </p:tav>
                                      </p:tavLst>
                                    </p:anim>
                                    <p:anim calcmode="lin" valueType="num">
                                      <p:cBhvr>
                                        <p:cTn id="24" dur="1000" fill="hold"/>
                                        <p:tgtEl>
                                          <p:spTgt spid="126"/>
                                        </p:tgtEl>
                                        <p:attrNameLst>
                                          <p:attrName>ppt_h</p:attrName>
                                        </p:attrNameLst>
                                      </p:cBhvr>
                                      <p:tavLst>
                                        <p:tav tm="0">
                                          <p:val>
                                            <p:fltVal val="0"/>
                                          </p:val>
                                        </p:tav>
                                        <p:tav tm="100000">
                                          <p:val>
                                            <p:strVal val="#ppt_h"/>
                                          </p:val>
                                        </p:tav>
                                      </p:tavLst>
                                    </p:anim>
                                    <p:anim calcmode="lin" valueType="num">
                                      <p:cBhvr>
                                        <p:cTn id="25" dur="1000" fill="hold"/>
                                        <p:tgtEl>
                                          <p:spTgt spid="126"/>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2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23" grpId="1"/>
      <p:bldP build="whole" bldLvl="1" animBg="1" rev="0" advAuto="0" spid="126" grpId="3"/>
      <p:bldP build="whole" bldLvl="1" animBg="1" rev="0" advAuto="0" spid="127" grpId="2"/>
    </p:bldLst>
  </p:timing>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131" name="Table"/>
          <p:cNvGraphicFramePr/>
          <p:nvPr/>
        </p:nvGraphicFramePr>
        <p:xfrm>
          <a:off x="1333500" y="5207677"/>
          <a:ext cx="11569974" cy="4413466"/>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2901254"/>
                <a:gridCol w="8643320"/>
              </a:tblGrid>
              <a:tr h="2185132">
                <a:tc>
                  <a:txBody>
                    <a:bodyPr/>
                    <a:lstStyle/>
                    <a:p>
                      <a:pPr marL="76200" marR="63500">
                        <a:lnSpc>
                          <a:spcPts val="72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Lst>
                        <a:defRPr sz="1800">
                          <a:solidFill>
                            <a:srgbClr val="000000"/>
                          </a:solidFill>
                        </a:defRPr>
                      </a:pPr>
                      <a:r>
                        <a:rPr sz="6000">
                          <a:latin typeface="標楷體"/>
                          <a:ea typeface="標楷體"/>
                          <a:cs typeface="標楷體"/>
                          <a:sym typeface="標楷體"/>
                        </a:rPr>
                        <a:t>普遍的謊言</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FD2BE"/>
                    </a:solidFill>
                  </a:tcPr>
                </a:tc>
                <a:tc>
                  <a:txBody>
                    <a:bodyPr/>
                    <a:lstStyle/>
                    <a:p>
                      <a:pPr marL="76200" marR="63500" algn="l">
                        <a:lnSpc>
                          <a:spcPts val="36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9296400" algn="l"/>
                        </a:tabLst>
                        <a:defRPr sz="1800">
                          <a:solidFill>
                            <a:srgbClr val="000000"/>
                          </a:solidFill>
                        </a:defRPr>
                      </a:pPr>
                      <a:r>
                        <a:rPr sz="3000"/>
                        <a:t>Human beings are just more highly developed animals. Sexual expression is natural and must to be fulfilled. </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FD2BE"/>
                    </a:solidFill>
                  </a:tcPr>
                </a:tc>
              </a:tr>
              <a:tr h="2202932">
                <a:tc>
                  <a:txBody>
                    <a:bodyPr/>
                    <a:lstStyle/>
                    <a:p>
                      <a:pPr marL="76200" marR="63500">
                        <a:lnSpc>
                          <a:spcPts val="72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Lst>
                        <a:defRPr sz="1800">
                          <a:solidFill>
                            <a:srgbClr val="000000"/>
                          </a:solidFill>
                        </a:defRPr>
                      </a:pPr>
                      <a:r>
                        <a:rPr sz="6000">
                          <a:latin typeface="標楷體"/>
                          <a:ea typeface="標楷體"/>
                          <a:cs typeface="標楷體"/>
                          <a:sym typeface="標楷體"/>
                        </a:rPr>
                        <a:t>聖經的真理</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CFC96"/>
                    </a:solidFill>
                  </a:tcPr>
                </a:tc>
                <a:tc>
                  <a:txBody>
                    <a:bodyPr/>
                    <a:lstStyle/>
                    <a:p>
                      <a:pPr marL="76200" marR="63500" algn="l">
                        <a:lnSpc>
                          <a:spcPts val="36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9296400" algn="l"/>
                        </a:tabLst>
                        <a:defRPr sz="1800">
                          <a:solidFill>
                            <a:srgbClr val="000000"/>
                          </a:solidFill>
                        </a:defRPr>
                      </a:pPr>
                      <a:r>
                        <a:rPr sz="3000"/>
                        <a:t>Sexual expression is only to be enjoyed in marriage because of its higher design. It depends on a lifelong trust-building relationship of love and commitment. </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CFC96"/>
                    </a:solidFill>
                  </a:tcPr>
                </a:tc>
              </a:tr>
            </a:tbl>
          </a:graphicData>
        </a:graphic>
      </p:graphicFrame>
      <p:grpSp>
        <p:nvGrpSpPr>
          <p:cNvPr id="134" name="Group"/>
          <p:cNvGrpSpPr/>
          <p:nvPr/>
        </p:nvGrpSpPr>
        <p:grpSpPr>
          <a:xfrm>
            <a:off x="1231900" y="677"/>
            <a:ext cx="4127500" cy="965201"/>
            <a:chOff x="0" y="0"/>
            <a:chExt cx="4127500" cy="965200"/>
          </a:xfrm>
        </p:grpSpPr>
        <p:sp>
          <p:nvSpPr>
            <p:cNvPr id="132" name="Rectangle"/>
            <p:cNvSpPr/>
            <p:nvPr/>
          </p:nvSpPr>
          <p:spPr>
            <a:xfrm>
              <a:off x="0" y="0"/>
              <a:ext cx="4127500" cy="965200"/>
            </a:xfrm>
            <a:prstGeom prst="rect">
              <a:avLst/>
            </a:prstGeom>
            <a:blipFill rotWithShape="1">
              <a:blip r:embed="rId3"/>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33" name="(2) “To know”"/>
            <p:cNvSpPr/>
            <p:nvPr/>
          </p:nvSpPr>
          <p:spPr>
            <a:xfrm>
              <a:off x="88900" y="76200"/>
              <a:ext cx="4025900" cy="711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ts val="4500"/>
                </a:lnSpc>
                <a:tabLst>
                  <a:tab pos="4064000" algn="l"/>
                </a:tabLst>
                <a:defRPr sz="3800">
                  <a:solidFill>
                    <a:srgbClr val="FCFC96"/>
                  </a:solidFill>
                  <a:latin typeface="Stone Sans ITC TT"/>
                  <a:ea typeface="Stone Sans ITC TT"/>
                  <a:cs typeface="Stone Sans ITC TT"/>
                  <a:sym typeface="Stone Sans ITC TT"/>
                </a:defRPr>
              </a:lvl1pPr>
            </a:lstStyle>
            <a:p>
              <a:pPr/>
              <a:r>
                <a:t>(2) “To know”</a:t>
              </a:r>
            </a:p>
          </p:txBody>
        </p:sp>
      </p:grpSp>
      <p:pic>
        <p:nvPicPr>
          <p:cNvPr id="135" name="pasted.pdf" descr="pasted.pdf"/>
          <p:cNvPicPr>
            <a:picLocks noChangeAspect="1"/>
          </p:cNvPicPr>
          <p:nvPr/>
        </p:nvPicPr>
        <p:blipFill>
          <a:blip r:embed="rId4">
            <a:extLst/>
          </a:blip>
          <a:stretch>
            <a:fillRect/>
          </a:stretch>
        </p:blipFill>
        <p:spPr>
          <a:xfrm>
            <a:off x="7759700" y="4801277"/>
            <a:ext cx="539858" cy="965201"/>
          </a:xfrm>
          <a:prstGeom prst="rect">
            <a:avLst/>
          </a:prstGeom>
          <a:ln w="12700">
            <a:miter lim="400000"/>
          </a:ln>
        </p:spPr>
      </p:pic>
      <p:grpSp>
        <p:nvGrpSpPr>
          <p:cNvPr id="141" name="Group"/>
          <p:cNvGrpSpPr/>
          <p:nvPr/>
        </p:nvGrpSpPr>
        <p:grpSpPr>
          <a:xfrm>
            <a:off x="965200" y="-507511"/>
            <a:ext cx="13329247" cy="3454777"/>
            <a:chOff x="0" y="101412"/>
            <a:chExt cx="13329246" cy="3454775"/>
          </a:xfrm>
        </p:grpSpPr>
        <p:pic>
          <p:nvPicPr>
            <p:cNvPr id="136" name="pasted3.pdf" descr="pasted3.pdf"/>
            <p:cNvPicPr>
              <a:picLocks noChangeAspect="1"/>
            </p:cNvPicPr>
            <p:nvPr/>
          </p:nvPicPr>
          <p:blipFill>
            <a:blip r:embed="rId5">
              <a:extLst/>
            </a:blip>
            <a:srcRect l="0" t="0" r="0" b="0"/>
            <a:stretch>
              <a:fillRect/>
            </a:stretch>
          </p:blipFill>
          <p:spPr>
            <a:xfrm>
              <a:off x="0" y="101412"/>
              <a:ext cx="13329247" cy="3454776"/>
            </a:xfrm>
            <a:prstGeom prst="rect">
              <a:avLst/>
            </a:prstGeom>
            <a:ln w="12700" cap="flat">
              <a:noFill/>
              <a:miter lim="400000"/>
            </a:ln>
            <a:effectLst/>
          </p:spPr>
        </p:pic>
        <p:grpSp>
          <p:nvGrpSpPr>
            <p:cNvPr id="140" name="Group"/>
            <p:cNvGrpSpPr/>
            <p:nvPr/>
          </p:nvGrpSpPr>
          <p:grpSpPr>
            <a:xfrm>
              <a:off x="2298700" y="1739900"/>
              <a:ext cx="7663472" cy="1766711"/>
              <a:chOff x="0" y="0"/>
              <a:chExt cx="7663471" cy="1766710"/>
            </a:xfrm>
          </p:grpSpPr>
          <p:pic>
            <p:nvPicPr>
              <p:cNvPr id="137" name="pasted4.pdf" descr="pasted4.pdf"/>
              <p:cNvPicPr>
                <a:picLocks noChangeAspect="1"/>
              </p:cNvPicPr>
              <p:nvPr/>
            </p:nvPicPr>
            <p:blipFill>
              <a:blip r:embed="rId6">
                <a:extLst/>
              </a:blip>
              <a:stretch>
                <a:fillRect/>
              </a:stretch>
            </p:blipFill>
            <p:spPr>
              <a:xfrm>
                <a:off x="0" y="266700"/>
                <a:ext cx="2146300" cy="1349568"/>
              </a:xfrm>
              <a:prstGeom prst="rect">
                <a:avLst/>
              </a:prstGeom>
              <a:ln w="12700" cap="flat">
                <a:noFill/>
                <a:miter lim="400000"/>
              </a:ln>
              <a:effectLst/>
            </p:spPr>
          </p:pic>
          <p:sp>
            <p:nvSpPr>
              <p:cNvPr id="138" name="性關係…"/>
              <p:cNvSpPr/>
              <p:nvPr/>
            </p:nvSpPr>
            <p:spPr>
              <a:xfrm>
                <a:off x="4171911" y="0"/>
                <a:ext cx="3491561" cy="176671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nSpc>
                    <a:spcPts val="8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648" sz="6000">
                    <a:solidFill>
                      <a:srgbClr val="000000"/>
                    </a:solidFill>
                    <a:latin typeface="蘋果儷中黑"/>
                    <a:ea typeface="蘋果儷中黑"/>
                    <a:cs typeface="蘋果儷中黑"/>
                    <a:sym typeface="蘋果儷中黑"/>
                  </a:defRPr>
                </a:pPr>
                <a:r>
                  <a:t>性關係</a:t>
                </a:r>
              </a:p>
              <a:p>
                <a:pPr>
                  <a:lnSpc>
                    <a:spcPts val="8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648" sz="6000">
                    <a:solidFill>
                      <a:srgbClr val="000000"/>
                    </a:solidFill>
                    <a:latin typeface="蘋果儷中黑"/>
                    <a:ea typeface="蘋果儷中黑"/>
                    <a:cs typeface="蘋果儷中黑"/>
                    <a:sym typeface="蘋果儷中黑"/>
                  </a:defRPr>
                </a:pPr>
                <a:r>
                  <a:t>社會關係</a:t>
                </a:r>
              </a:p>
            </p:txBody>
          </p:sp>
          <p:sp>
            <p:nvSpPr>
              <p:cNvPr id="139" name="Shape"/>
              <p:cNvSpPr/>
              <p:nvPr/>
            </p:nvSpPr>
            <p:spPr>
              <a:xfrm>
                <a:off x="2197100" y="139700"/>
                <a:ext cx="1625600" cy="1625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3"/>
                    </a:moveTo>
                    <a:lnTo>
                      <a:pt x="0" y="14407"/>
                    </a:lnTo>
                    <a:lnTo>
                      <a:pt x="12960" y="14407"/>
                    </a:lnTo>
                    <a:lnTo>
                      <a:pt x="12960" y="21600"/>
                    </a:lnTo>
                    <a:lnTo>
                      <a:pt x="21600" y="10800"/>
                    </a:lnTo>
                    <a:lnTo>
                      <a:pt x="12960" y="0"/>
                    </a:lnTo>
                    <a:lnTo>
                      <a:pt x="12960" y="7193"/>
                    </a:lnTo>
                    <a:close/>
                  </a:path>
                </a:pathLst>
              </a:custGeom>
              <a:blipFill rotWithShape="1">
                <a:blip r:embed="rId3"/>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grpSp>
      <p:sp>
        <p:nvSpPr>
          <p:cNvPr id="142" name="有一日、那人和他妻子夏娃同房、夏娃就懷孕、生了該隱。 (創 世 紀 4:1)"/>
          <p:cNvSpPr/>
          <p:nvPr/>
        </p:nvSpPr>
        <p:spPr>
          <a:xfrm>
            <a:off x="1459991" y="3416977"/>
            <a:ext cx="11291591" cy="153434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ts val="7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496800" algn="l"/>
              </a:tabLst>
              <a:defRPr sz="4900">
                <a:solidFill>
                  <a:srgbClr val="000000"/>
                </a:solidFill>
                <a:latin typeface="蘋果儷中黑"/>
                <a:ea typeface="蘋果儷中黑"/>
                <a:cs typeface="蘋果儷中黑"/>
                <a:sym typeface="蘋果儷中黑"/>
              </a:defRPr>
            </a:pPr>
            <a:r>
              <a:t>有一日、那人和他妻子夏娃</a:t>
            </a:r>
            <a:r>
              <a:rPr>
                <a:solidFill>
                  <a:srgbClr val="BC2B3A"/>
                </a:solidFill>
              </a:rPr>
              <a:t>同房</a:t>
            </a:r>
            <a:r>
              <a:t>、夏娃就懷孕、生了該隱。 (創 世 紀 4:1)</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141"/>
                                        </p:tgtEl>
                                        <p:attrNameLst>
                                          <p:attrName>style.visibility</p:attrName>
                                        </p:attrNameLst>
                                      </p:cBhvr>
                                      <p:to>
                                        <p:strVal val="visible"/>
                                      </p:to>
                                    </p:set>
                                    <p:anim calcmode="lin" valueType="num">
                                      <p:cBhvr>
                                        <p:cTn id="7" dur="1000" fill="hold"/>
                                        <p:tgtEl>
                                          <p:spTgt spid="141"/>
                                        </p:tgtEl>
                                        <p:attrNameLst>
                                          <p:attrName>ppt_x</p:attrName>
                                        </p:attrNameLst>
                                      </p:cBhvr>
                                      <p:tavLst>
                                        <p:tav tm="0">
                                          <p:val>
                                            <p:strVal val="0-#ppt_w/2"/>
                                          </p:val>
                                        </p:tav>
                                        <p:tav tm="100000">
                                          <p:val>
                                            <p:strVal val="#ppt_x"/>
                                          </p:val>
                                        </p:tav>
                                      </p:tavLst>
                                    </p:anim>
                                    <p:anim calcmode="lin" valueType="num">
                                      <p:cBhvr>
                                        <p:cTn id="8" dur="1000" fill="hold"/>
                                        <p:tgtEl>
                                          <p:spTgt spid="14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142"/>
                                        </p:tgtEl>
                                        <p:attrNameLst>
                                          <p:attrName>style.visibility</p:attrName>
                                        </p:attrNameLst>
                                      </p:cBhvr>
                                      <p:to>
                                        <p:strVal val="visible"/>
                                      </p:to>
                                    </p:set>
                                    <p:anim calcmode="lin" valueType="num">
                                      <p:cBhvr>
                                        <p:cTn id="13" dur="1000" fill="hold"/>
                                        <p:tgtEl>
                                          <p:spTgt spid="142"/>
                                        </p:tgtEl>
                                        <p:attrNameLst>
                                          <p:attrName>ppt_x</p:attrName>
                                        </p:attrNameLst>
                                      </p:cBhvr>
                                      <p:tavLst>
                                        <p:tav tm="0">
                                          <p:val>
                                            <p:strVal val="0-#ppt_w/2"/>
                                          </p:val>
                                        </p:tav>
                                        <p:tav tm="100000">
                                          <p:val>
                                            <p:strVal val="#ppt_x"/>
                                          </p:val>
                                        </p:tav>
                                      </p:tavLst>
                                    </p:anim>
                                    <p:anim calcmode="lin" valueType="num">
                                      <p:cBhvr>
                                        <p:cTn id="14" dur="1000" fill="hold"/>
                                        <p:tgtEl>
                                          <p:spTgt spid="14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10" presetID="19" grpId="3" fill="hold">
                                  <p:stCondLst>
                                    <p:cond delay="0"/>
                                  </p:stCondLst>
                                  <p:iterate type="el" backwards="0">
                                    <p:tmAbs val="0"/>
                                  </p:iterate>
                                  <p:childTnLst>
                                    <p:set>
                                      <p:cBhvr>
                                        <p:cTn id="18" fill="hold"/>
                                        <p:tgtEl>
                                          <p:spTgt spid="131"/>
                                        </p:tgtEl>
                                        <p:attrNameLst>
                                          <p:attrName>style.visibility</p:attrName>
                                        </p:attrNameLst>
                                      </p:cBhvr>
                                      <p:to>
                                        <p:strVal val="visible"/>
                                      </p:to>
                                    </p:set>
                                    <p:anim calcmode="lin" valueType="num">
                                      <p:cBhvr>
                                        <p:cTn id="19" dur="1000" fill="hold"/>
                                        <p:tgtEl>
                                          <p:spTgt spid="131"/>
                                        </p:tgtEl>
                                        <p:attrNameLst>
                                          <p:attrName>ppt_w</p:attrName>
                                        </p:attrNameLst>
                                      </p:cBhvr>
                                      <p:tavLst>
                                        <p:tav tm="0" fmla="#ppt_w*sin(2.5*pi*$)">
                                          <p:val>
                                            <p:fltVal val="0"/>
                                          </p:val>
                                        </p:tav>
                                        <p:tav tm="100000">
                                          <p:val>
                                            <p:fltVal val="1"/>
                                          </p:val>
                                        </p:tav>
                                      </p:tavLst>
                                    </p:anim>
                                    <p:anim calcmode="lin" valueType="num">
                                      <p:cBhvr>
                                        <p:cTn id="20" dur="1000" fill="hold"/>
                                        <p:tgtEl>
                                          <p:spTgt spid="13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42" grpId="2"/>
      <p:bldP build="whole" bldLvl="1" animBg="1" rev="0" advAuto="0" spid="141" grpId="1"/>
      <p:bldP build="whole" bldLvl="1" animBg="1" rev="0" advAuto="0" spid="131" grpId="3"/>
    </p:bld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46" name="pasted4.pdf" descr="pasted4.pdf"/>
          <p:cNvPicPr>
            <a:picLocks noChangeAspect="1"/>
          </p:cNvPicPr>
          <p:nvPr/>
        </p:nvPicPr>
        <p:blipFill>
          <a:blip r:embed="rId3">
            <a:extLst/>
          </a:blip>
          <a:srcRect l="4044" t="2425" r="4044" b="6153"/>
          <a:stretch>
            <a:fillRect/>
          </a:stretch>
        </p:blipFill>
        <p:spPr>
          <a:xfrm>
            <a:off x="1829497" y="4672412"/>
            <a:ext cx="5801333" cy="4808663"/>
          </a:xfrm>
          <a:prstGeom prst="rect">
            <a:avLst/>
          </a:prstGeom>
          <a:ln w="12700">
            <a:solidFill>
              <a:srgbClr val="000000"/>
            </a:solidFill>
            <a:miter lim="400000"/>
          </a:ln>
          <a:effectLst>
            <a:outerShdw sx="100000" sy="100000" kx="0" ky="0" algn="b" rotWithShape="0" blurRad="355600" dist="0" dir="0">
              <a:srgbClr val="000000">
                <a:alpha val="75000"/>
              </a:srgbClr>
            </a:outerShdw>
          </a:effectLst>
        </p:spPr>
      </p:pic>
      <p:grpSp>
        <p:nvGrpSpPr>
          <p:cNvPr id="149" name="Group"/>
          <p:cNvGrpSpPr/>
          <p:nvPr/>
        </p:nvGrpSpPr>
        <p:grpSpPr>
          <a:xfrm>
            <a:off x="1409700" y="1003300"/>
            <a:ext cx="7556500" cy="965200"/>
            <a:chOff x="0" y="0"/>
            <a:chExt cx="7556500" cy="965200"/>
          </a:xfrm>
        </p:grpSpPr>
        <p:sp>
          <p:nvSpPr>
            <p:cNvPr id="147" name="Rectangle"/>
            <p:cNvSpPr/>
            <p:nvPr/>
          </p:nvSpPr>
          <p:spPr>
            <a:xfrm>
              <a:off x="0" y="0"/>
              <a:ext cx="7556500" cy="965200"/>
            </a:xfrm>
            <a:prstGeom prst="rect">
              <a:avLst/>
            </a:prstGeom>
            <a:blipFill rotWithShape="1">
              <a:blip r:embed="rId4"/>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48" name="(3) 屬靈和婚姻的親蜜關係"/>
            <p:cNvSpPr txBox="1"/>
            <p:nvPr/>
          </p:nvSpPr>
          <p:spPr>
            <a:xfrm>
              <a:off x="0" y="63500"/>
              <a:ext cx="7556500" cy="876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ts val="5100"/>
                </a:lnSpc>
                <a:tabLst>
                  <a:tab pos="7594600" algn="l"/>
                </a:tabLst>
                <a:defRPr sz="4300">
                  <a:solidFill>
                    <a:srgbClr val="FCFC96"/>
                  </a:solidFill>
                  <a:latin typeface="Stone Sans ITC TT"/>
                  <a:ea typeface="Stone Sans ITC TT"/>
                  <a:cs typeface="Stone Sans ITC TT"/>
                  <a:sym typeface="Stone Sans ITC TT"/>
                </a:defRPr>
              </a:lvl1pPr>
            </a:lstStyle>
            <a:p>
              <a:pPr/>
              <a:r>
                <a:t>(3) 屬靈和婚姻的親蜜關係</a:t>
              </a:r>
            </a:p>
          </p:txBody>
        </p:sp>
      </p:grpSp>
      <p:sp>
        <p:nvSpPr>
          <p:cNvPr id="150" name="“你們要常在我裡面，我也常在你們裡面。枝子若不常在葡萄樹上，自己就不能結果子；你們若不常在我裡面，也是這樣。我是葡萄樹，你們是枝子。常在我裡面的，我也常在他裡面，這人就多結果子；因為離了我，你們就不能做甚麼。” (約 翰 福 音  15:4-5)"/>
          <p:cNvSpPr txBox="1"/>
          <p:nvPr/>
        </p:nvSpPr>
        <p:spPr>
          <a:xfrm>
            <a:off x="1727200" y="2324100"/>
            <a:ext cx="11087100" cy="2616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3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369800" algn="l"/>
              </a:tabLst>
              <a:defRPr b="1" sz="2800">
                <a:solidFill>
                  <a:schemeClr val="accent5">
                    <a:hueOff val="-176146"/>
                    <a:satOff val="3665"/>
                    <a:lumOff val="-13986"/>
                  </a:schemeClr>
                </a:solidFill>
                <a:latin typeface="Lucida Grande"/>
                <a:ea typeface="Lucida Grande"/>
                <a:cs typeface="Lucida Grande"/>
                <a:sym typeface="Lucida Grande"/>
              </a:defRPr>
            </a:lvl1pPr>
          </a:lstStyle>
          <a:p>
            <a:pPr/>
            <a:r>
              <a:t>“你們要常在我裡面，我也常在你們裡面。枝子若不常在葡萄樹上，自己就不能結果子；你們若不常在我裡面，也是這樣。我是葡萄樹，你們是枝子。常在我裡面的，我也常在他裡面，這人就多結果子；因為離了我，你們就不能做甚麼。” (約 翰 福 音  15:4-5)</a:t>
            </a:r>
          </a:p>
        </p:txBody>
      </p:sp>
      <p:sp>
        <p:nvSpPr>
          <p:cNvPr id="151" name="• Jesus - the vine…"/>
          <p:cNvSpPr txBox="1"/>
          <p:nvPr/>
        </p:nvSpPr>
        <p:spPr>
          <a:xfrm>
            <a:off x="7835900" y="4914900"/>
            <a:ext cx="5130800" cy="471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ts val="4300"/>
              </a:lnSpc>
              <a:spcBef>
                <a:spcPts val="4700"/>
              </a:spcBef>
              <a:defRPr b="1" sz="4200">
                <a:solidFill>
                  <a:srgbClr val="06053D"/>
                </a:solidFill>
              </a:defRPr>
            </a:pPr>
            <a:r>
              <a:t>• Jesus - the vine</a:t>
            </a:r>
          </a:p>
          <a:p>
            <a:pPr>
              <a:lnSpc>
                <a:spcPts val="4300"/>
              </a:lnSpc>
              <a:spcBef>
                <a:spcPts val="4700"/>
              </a:spcBef>
              <a:defRPr b="1" sz="4200">
                <a:solidFill>
                  <a:srgbClr val="06053D"/>
                </a:solidFill>
              </a:defRPr>
            </a:pPr>
            <a:r>
              <a:t>• Covenant of grace</a:t>
            </a:r>
          </a:p>
          <a:p>
            <a:pPr>
              <a:lnSpc>
                <a:spcPts val="4300"/>
              </a:lnSpc>
              <a:spcBef>
                <a:spcPts val="4700"/>
              </a:spcBef>
              <a:defRPr b="1" sz="4200">
                <a:solidFill>
                  <a:srgbClr val="06053D"/>
                </a:solidFill>
              </a:defRPr>
            </a:pPr>
            <a:r>
              <a:t>• Song of Solomon</a:t>
            </a:r>
          </a:p>
        </p:txBody>
      </p:sp>
      <p:sp>
        <p:nvSpPr>
          <p:cNvPr id="152" name="What is Marital Intimacy?"/>
          <p:cNvSpPr txBox="1"/>
          <p:nvPr>
            <p:ph type="title"/>
          </p:nvPr>
        </p:nvSpPr>
        <p:spPr>
          <a:xfrm>
            <a:off x="1409700" y="-190500"/>
            <a:ext cx="8166100" cy="1333500"/>
          </a:xfrm>
          <a:prstGeom prst="rect">
            <a:avLst/>
          </a:prstGeom>
        </p:spPr>
        <p:txBody>
          <a:bodyPr/>
          <a:lstStyle>
            <a:lvl1pPr>
              <a:lnSpc>
                <a:spcPts val="7700"/>
              </a:lnSpc>
              <a:spcBef>
                <a:spcPts val="0"/>
              </a:spcBef>
            </a:lvl1pPr>
          </a:lstStyle>
          <a:p>
            <a:pPr/>
            <a:r>
              <a:t>What is Marital Intimacy?</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2" presetID="2" grpId="1" fill="hold">
                                  <p:stCondLst>
                                    <p:cond delay="0"/>
                                  </p:stCondLst>
                                  <p:iterate type="el" backwards="0">
                                    <p:tmAbs val="0"/>
                                  </p:iterate>
                                  <p:childTnLst>
                                    <p:set>
                                      <p:cBhvr>
                                        <p:cTn id="6" fill="hold"/>
                                        <p:tgtEl>
                                          <p:spTgt spid="146"/>
                                        </p:tgtEl>
                                        <p:attrNameLst>
                                          <p:attrName>style.visibility</p:attrName>
                                        </p:attrNameLst>
                                      </p:cBhvr>
                                      <p:to>
                                        <p:strVal val="visible"/>
                                      </p:to>
                                    </p:set>
                                    <p:anim calcmode="lin" valueType="num">
                                      <p:cBhvr>
                                        <p:cTn id="7" dur="1000" fill="hold"/>
                                        <p:tgtEl>
                                          <p:spTgt spid="146"/>
                                        </p:tgtEl>
                                        <p:attrNameLst>
                                          <p:attrName>ppt_x</p:attrName>
                                        </p:attrNameLst>
                                      </p:cBhvr>
                                      <p:tavLst>
                                        <p:tav tm="0">
                                          <p:val>
                                            <p:strVal val="1+#ppt_w/2"/>
                                          </p:val>
                                        </p:tav>
                                        <p:tav tm="100000">
                                          <p:val>
                                            <p:strVal val="#ppt_x"/>
                                          </p:val>
                                        </p:tav>
                                      </p:tavLst>
                                    </p:anim>
                                    <p:anim calcmode="lin" valueType="num">
                                      <p:cBhvr>
                                        <p:cTn id="8" dur="1000" fill="hold"/>
                                        <p:tgtEl>
                                          <p:spTgt spid="14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6" presetID="18" grpId="2" fill="hold">
                                  <p:stCondLst>
                                    <p:cond delay="0"/>
                                  </p:stCondLst>
                                  <p:iterate type="el" backwards="0">
                                    <p:tmAbs val="0"/>
                                  </p:iterate>
                                  <p:childTnLst>
                                    <p:set>
                                      <p:cBhvr>
                                        <p:cTn id="12" fill="hold"/>
                                        <p:tgtEl>
                                          <p:spTgt spid="150">
                                            <p:bg/>
                                          </p:spTgt>
                                        </p:tgtEl>
                                        <p:attrNameLst>
                                          <p:attrName>style.visibility</p:attrName>
                                        </p:attrNameLst>
                                      </p:cBhvr>
                                      <p:to>
                                        <p:strVal val="visible"/>
                                      </p:to>
                                    </p:set>
                                    <p:animEffect filter="strips(downRight)" transition="in">
                                      <p:cBhvr>
                                        <p:cTn id="13" dur="1500"/>
                                        <p:tgtEl>
                                          <p:spTgt spid="150">
                                            <p:bg/>
                                          </p:spTgt>
                                        </p:tgtEl>
                                      </p:cBhvr>
                                    </p:animEffect>
                                  </p:childTnLst>
                                </p:cTn>
                              </p:par>
                              <p:par>
                                <p:cTn id="14" presetClass="entr" nodeType="withEffect" presetSubtype="6" presetID="18" grpId="2" fill="hold">
                                  <p:stCondLst>
                                    <p:cond delay="0"/>
                                  </p:stCondLst>
                                  <p:iterate type="el" backwards="0">
                                    <p:tmAbs val="0"/>
                                  </p:iterate>
                                  <p:childTnLst>
                                    <p:set>
                                      <p:cBhvr>
                                        <p:cTn id="15" fill="hold"/>
                                        <p:tgtEl>
                                          <p:spTgt spid="150">
                                            <p:txEl>
                                              <p:pRg st="0" end="0"/>
                                            </p:txEl>
                                          </p:spTgt>
                                        </p:tgtEl>
                                        <p:attrNameLst>
                                          <p:attrName>style.visibility</p:attrName>
                                        </p:attrNameLst>
                                      </p:cBhvr>
                                      <p:to>
                                        <p:strVal val="visible"/>
                                      </p:to>
                                    </p:set>
                                    <p:animEffect filter="strips(downRight)" transition="in">
                                      <p:cBhvr>
                                        <p:cTn id="16" dur="1500"/>
                                        <p:tgtEl>
                                          <p:spTgt spid="150">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Class="entr" nodeType="clickEffect" presetID="9" grpId="3" fill="hold">
                                  <p:stCondLst>
                                    <p:cond delay="0"/>
                                  </p:stCondLst>
                                  <p:iterate type="el" backwards="0">
                                    <p:tmAbs val="0"/>
                                  </p:iterate>
                                  <p:childTnLst>
                                    <p:set>
                                      <p:cBhvr>
                                        <p:cTn id="20" fill="hold"/>
                                        <p:tgtEl>
                                          <p:spTgt spid="151">
                                            <p:bg/>
                                          </p:spTgt>
                                        </p:tgtEl>
                                        <p:attrNameLst>
                                          <p:attrName>style.visibility</p:attrName>
                                        </p:attrNameLst>
                                      </p:cBhvr>
                                      <p:to>
                                        <p:strVal val="visible"/>
                                      </p:to>
                                    </p:set>
                                    <p:animEffect filter="dissolve" transition="in">
                                      <p:cBhvr>
                                        <p:cTn id="21" dur="1000"/>
                                        <p:tgtEl>
                                          <p:spTgt spid="151">
                                            <p:bg/>
                                          </p:spTgt>
                                        </p:tgtEl>
                                      </p:cBhvr>
                                    </p:animEffect>
                                  </p:childTnLst>
                                </p:cTn>
                              </p:par>
                              <p:par>
                                <p:cTn id="22" presetClass="entr" nodeType="withEffect" presetSubtype="0" presetID="9" grpId="3" fill="hold">
                                  <p:stCondLst>
                                    <p:cond delay="0"/>
                                  </p:stCondLst>
                                  <p:iterate type="el" backwards="0">
                                    <p:tmAbs val="0"/>
                                  </p:iterate>
                                  <p:childTnLst>
                                    <p:set>
                                      <p:cBhvr>
                                        <p:cTn id="23" fill="hold"/>
                                        <p:tgtEl>
                                          <p:spTgt spid="151">
                                            <p:txEl>
                                              <p:pRg st="0" end="0"/>
                                            </p:txEl>
                                          </p:spTgt>
                                        </p:tgtEl>
                                        <p:attrNameLst>
                                          <p:attrName>style.visibility</p:attrName>
                                        </p:attrNameLst>
                                      </p:cBhvr>
                                      <p:to>
                                        <p:strVal val="visible"/>
                                      </p:to>
                                    </p:set>
                                    <p:animEffect filter="dissolve" transition="in">
                                      <p:cBhvr>
                                        <p:cTn id="24" dur="1000"/>
                                        <p:tgtEl>
                                          <p:spTgt spid="151">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Class="entr" nodeType="clickEffect" presetID="9" grpId="3" fill="hold">
                                  <p:stCondLst>
                                    <p:cond delay="0"/>
                                  </p:stCondLst>
                                  <p:iterate type="el" backwards="0">
                                    <p:tmAbs val="0"/>
                                  </p:iterate>
                                  <p:childTnLst>
                                    <p:set>
                                      <p:cBhvr>
                                        <p:cTn id="28" fill="hold"/>
                                        <p:tgtEl>
                                          <p:spTgt spid="151">
                                            <p:txEl>
                                              <p:pRg st="1" end="1"/>
                                            </p:txEl>
                                          </p:spTgt>
                                        </p:tgtEl>
                                        <p:attrNameLst>
                                          <p:attrName>style.visibility</p:attrName>
                                        </p:attrNameLst>
                                      </p:cBhvr>
                                      <p:to>
                                        <p:strVal val="visible"/>
                                      </p:to>
                                    </p:set>
                                    <p:animEffect filter="dissolve" transition="in">
                                      <p:cBhvr>
                                        <p:cTn id="29" dur="1000"/>
                                        <p:tgtEl>
                                          <p:spTgt spid="151">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Class="entr" nodeType="clickEffect" presetID="9" grpId="3" fill="hold">
                                  <p:stCondLst>
                                    <p:cond delay="0"/>
                                  </p:stCondLst>
                                  <p:iterate type="el" backwards="0">
                                    <p:tmAbs val="0"/>
                                  </p:iterate>
                                  <p:childTnLst>
                                    <p:set>
                                      <p:cBhvr>
                                        <p:cTn id="33" fill="hold"/>
                                        <p:tgtEl>
                                          <p:spTgt spid="151">
                                            <p:txEl>
                                              <p:pRg st="2" end="2"/>
                                            </p:txEl>
                                          </p:spTgt>
                                        </p:tgtEl>
                                        <p:attrNameLst>
                                          <p:attrName>style.visibility</p:attrName>
                                        </p:attrNameLst>
                                      </p:cBhvr>
                                      <p:to>
                                        <p:strVal val="visible"/>
                                      </p:to>
                                    </p:set>
                                    <p:animEffect filter="dissolve" transition="in">
                                      <p:cBhvr>
                                        <p:cTn id="34" dur="1000"/>
                                        <p:tgtEl>
                                          <p:spTgt spid="151">
                                            <p:txEl>
                                              <p:pRg st="2" end="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51" grpId="3"/>
      <p:bldP build="whole" bldLvl="1" animBg="1" rev="0" advAuto="0" spid="146" grpId="1"/>
      <p:bldP build="p" bldLvl="5" animBg="1" rev="0" advAuto="0" spid="150" grpId="2"/>
    </p:bldLst>
  </p:timing>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56" name="pasted4.pdf" descr="pasted4.pdf"/>
          <p:cNvPicPr>
            <a:picLocks noChangeAspect="1"/>
          </p:cNvPicPr>
          <p:nvPr/>
        </p:nvPicPr>
        <p:blipFill>
          <a:blip r:embed="rId3">
            <a:extLst/>
          </a:blip>
          <a:stretch>
            <a:fillRect/>
          </a:stretch>
        </p:blipFill>
        <p:spPr>
          <a:xfrm>
            <a:off x="7391400" y="5101676"/>
            <a:ext cx="5461000" cy="4550835"/>
          </a:xfrm>
          <a:prstGeom prst="rect">
            <a:avLst/>
          </a:prstGeom>
          <a:ln w="12700">
            <a:miter lim="400000"/>
          </a:ln>
          <a:effectLst>
            <a:outerShdw sx="100000" sy="100000" kx="0" ky="0" algn="b" rotWithShape="0" blurRad="101600" dist="25400" dir="2700000">
              <a:srgbClr val="000000">
                <a:alpha val="75000"/>
              </a:srgbClr>
            </a:outerShdw>
          </a:effectLst>
        </p:spPr>
      </p:pic>
      <p:sp>
        <p:nvSpPr>
          <p:cNvPr id="157" name="為這個緣故、人要離開父母、與妻子連合、二人成為一體。 這是極大的奧祕、但我是指著基督和教會說的。 (以 弗 所 書 5:31-32)"/>
          <p:cNvSpPr txBox="1"/>
          <p:nvPr/>
        </p:nvSpPr>
        <p:spPr>
          <a:xfrm>
            <a:off x="1612900" y="2336800"/>
            <a:ext cx="11214100" cy="2641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369800" algn="l"/>
              </a:tabLst>
              <a:defRPr b="1" sz="4000">
                <a:solidFill>
                  <a:srgbClr val="000000"/>
                </a:solidFill>
                <a:latin typeface="Lucida Grande"/>
                <a:ea typeface="Lucida Grande"/>
                <a:cs typeface="Lucida Grande"/>
                <a:sym typeface="Lucida Grande"/>
              </a:defRPr>
            </a:lvl1pPr>
          </a:lstStyle>
          <a:p>
            <a:pPr/>
            <a:r>
              <a:t>為這個緣故、人要離開父母、與妻子連合、二人成為一體。 這是極大的奧祕、但我是指著基督和教會說的。 (以 弗 所 書 5:31-32)</a:t>
            </a:r>
          </a:p>
        </p:txBody>
      </p:sp>
      <p:sp>
        <p:nvSpPr>
          <p:cNvPr id="158" name="• Apostle - the mystery"/>
          <p:cNvSpPr txBox="1"/>
          <p:nvPr/>
        </p:nvSpPr>
        <p:spPr>
          <a:xfrm>
            <a:off x="1841500" y="6159500"/>
            <a:ext cx="46228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6500"/>
              </a:lnSpc>
              <a:defRPr b="1" sz="4600">
                <a:solidFill>
                  <a:srgbClr val="06053D"/>
                </a:solidFill>
              </a:defRPr>
            </a:lvl1pPr>
          </a:lstStyle>
          <a:p>
            <a:pPr/>
            <a:r>
              <a:t>• Apostle - the mystery</a:t>
            </a:r>
          </a:p>
        </p:txBody>
      </p:sp>
      <p:sp>
        <p:nvSpPr>
          <p:cNvPr id="159" name="What is Marital Intimacy?"/>
          <p:cNvSpPr txBox="1"/>
          <p:nvPr>
            <p:ph type="title"/>
          </p:nvPr>
        </p:nvSpPr>
        <p:spPr>
          <a:prstGeom prst="rect">
            <a:avLst/>
          </a:prstGeom>
        </p:spPr>
        <p:txBody>
          <a:bodyPr/>
          <a:lstStyle>
            <a:lvl1pPr>
              <a:lnSpc>
                <a:spcPts val="7700"/>
              </a:lnSpc>
              <a:spcBef>
                <a:spcPts val="0"/>
              </a:spcBef>
            </a:lvl1pPr>
          </a:lstStyle>
          <a:p>
            <a:pPr/>
            <a:r>
              <a:t>What is Marital Intimacy?</a:t>
            </a:r>
          </a:p>
        </p:txBody>
      </p:sp>
      <p:sp>
        <p:nvSpPr>
          <p:cNvPr id="160" name="Rectangle"/>
          <p:cNvSpPr/>
          <p:nvPr/>
        </p:nvSpPr>
        <p:spPr>
          <a:xfrm>
            <a:off x="1714500" y="1248323"/>
            <a:ext cx="7556500" cy="965201"/>
          </a:xfrm>
          <a:prstGeom prst="rect">
            <a:avLst/>
          </a:prstGeom>
          <a:blipFill>
            <a:blip r:embed="rId4"/>
          </a:blip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61" name="(3) 屬靈和婚姻的親蜜關係"/>
          <p:cNvSpPr/>
          <p:nvPr/>
        </p:nvSpPr>
        <p:spPr>
          <a:xfrm>
            <a:off x="1714500" y="1311823"/>
            <a:ext cx="7556500" cy="723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ts val="5500"/>
              </a:lnSpc>
              <a:tabLst>
                <a:tab pos="7594600" algn="l"/>
              </a:tabLst>
              <a:defRPr sz="3800">
                <a:solidFill>
                  <a:srgbClr val="FFF39B"/>
                </a:solidFill>
                <a:latin typeface="Stone Sans ITC TT"/>
                <a:ea typeface="Stone Sans ITC TT"/>
                <a:cs typeface="Stone Sans ITC TT"/>
                <a:sym typeface="Stone Sans ITC TT"/>
              </a:defRPr>
            </a:pPr>
            <a:r>
              <a:t>(3) </a:t>
            </a:r>
            <a:r>
              <a:rPr sz="4600">
                <a:latin typeface="蘋果儷中黑"/>
                <a:ea typeface="蘋果儷中黑"/>
                <a:cs typeface="蘋果儷中黑"/>
                <a:sym typeface="蘋果儷中黑"/>
              </a:rPr>
              <a:t>屬靈和婚姻的親蜜關係</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156"/>
                                        </p:tgtEl>
                                        <p:attrNameLst>
                                          <p:attrName>style.visibility</p:attrName>
                                        </p:attrNameLst>
                                      </p:cBhvr>
                                      <p:to>
                                        <p:strVal val="visible"/>
                                      </p:to>
                                    </p:set>
                                    <p:anim calcmode="lin" valueType="num">
                                      <p:cBhvr>
                                        <p:cTn id="7" dur="1000" fill="hold"/>
                                        <p:tgtEl>
                                          <p:spTgt spid="156"/>
                                        </p:tgtEl>
                                        <p:attrNameLst>
                                          <p:attrName>ppt_x</p:attrName>
                                        </p:attrNameLst>
                                      </p:cBhvr>
                                      <p:tavLst>
                                        <p:tav tm="0">
                                          <p:val>
                                            <p:strVal val="0-#ppt_w/2"/>
                                          </p:val>
                                        </p:tav>
                                        <p:tav tm="100000">
                                          <p:val>
                                            <p:strVal val="#ppt_x"/>
                                          </p:val>
                                        </p:tav>
                                      </p:tavLst>
                                    </p:anim>
                                    <p:anim calcmode="lin" valueType="num">
                                      <p:cBhvr>
                                        <p:cTn id="8"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ID="9" grpId="2" fill="hold">
                                  <p:stCondLst>
                                    <p:cond delay="0"/>
                                  </p:stCondLst>
                                  <p:iterate type="el" backwards="0">
                                    <p:tmAbs val="0"/>
                                  </p:iterate>
                                  <p:childTnLst>
                                    <p:set>
                                      <p:cBhvr>
                                        <p:cTn id="12" fill="hold"/>
                                        <p:tgtEl>
                                          <p:spTgt spid="157">
                                            <p:bg/>
                                          </p:spTgt>
                                        </p:tgtEl>
                                        <p:attrNameLst>
                                          <p:attrName>style.visibility</p:attrName>
                                        </p:attrNameLst>
                                      </p:cBhvr>
                                      <p:to>
                                        <p:strVal val="visible"/>
                                      </p:to>
                                    </p:set>
                                    <p:animEffect filter="dissolve" transition="in">
                                      <p:cBhvr>
                                        <p:cTn id="13" dur="1500"/>
                                        <p:tgtEl>
                                          <p:spTgt spid="157">
                                            <p:bg/>
                                          </p:spTgt>
                                        </p:tgtEl>
                                      </p:cBhvr>
                                    </p:animEffect>
                                  </p:childTnLst>
                                </p:cTn>
                              </p:par>
                              <p:par>
                                <p:cTn id="14" presetClass="entr" nodeType="withEffect" presetSubtype="0" presetID="9" grpId="2" fill="hold">
                                  <p:stCondLst>
                                    <p:cond delay="0"/>
                                  </p:stCondLst>
                                  <p:iterate type="el" backwards="0">
                                    <p:tmAbs val="0"/>
                                  </p:iterate>
                                  <p:childTnLst>
                                    <p:set>
                                      <p:cBhvr>
                                        <p:cTn id="15" fill="hold"/>
                                        <p:tgtEl>
                                          <p:spTgt spid="157">
                                            <p:txEl>
                                              <p:pRg st="0" end="0"/>
                                            </p:txEl>
                                          </p:spTgt>
                                        </p:tgtEl>
                                        <p:attrNameLst>
                                          <p:attrName>style.visibility</p:attrName>
                                        </p:attrNameLst>
                                      </p:cBhvr>
                                      <p:to>
                                        <p:strVal val="visible"/>
                                      </p:to>
                                    </p:set>
                                    <p:animEffect filter="dissolve" transition="in">
                                      <p:cBhvr>
                                        <p:cTn id="16" dur="1500"/>
                                        <p:tgtEl>
                                          <p:spTgt spid="157">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Class="entr" nodeType="clickEffect" presetID="9" grpId="3" fill="hold">
                                  <p:stCondLst>
                                    <p:cond delay="0"/>
                                  </p:stCondLst>
                                  <p:iterate type="el" backwards="0">
                                    <p:tmAbs val="0"/>
                                  </p:iterate>
                                  <p:childTnLst>
                                    <p:set>
                                      <p:cBhvr>
                                        <p:cTn id="20" fill="hold"/>
                                        <p:tgtEl>
                                          <p:spTgt spid="158"/>
                                        </p:tgtEl>
                                        <p:attrNameLst>
                                          <p:attrName>style.visibility</p:attrName>
                                        </p:attrNameLst>
                                      </p:cBhvr>
                                      <p:to>
                                        <p:strVal val="visible"/>
                                      </p:to>
                                    </p:set>
                                    <p:animEffect filter="dissolve" transition="in">
                                      <p:cBhvr>
                                        <p:cTn id="21" dur="1000"/>
                                        <p:tgtEl>
                                          <p:spTgt spid="1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56" grpId="1"/>
      <p:bldP build="p" bldLvl="5" animBg="1" rev="0" advAuto="0" spid="157" grpId="2"/>
      <p:bldP build="whole" bldLvl="1" animBg="1" rev="0" advAuto="0" spid="158" grpId="3"/>
    </p:bld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165" name="Table"/>
          <p:cNvGraphicFramePr/>
          <p:nvPr/>
        </p:nvGraphicFramePr>
        <p:xfrm>
          <a:off x="1282700" y="-31073"/>
          <a:ext cx="11761590" cy="9841146"/>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2924671"/>
                <a:gridCol w="2924671"/>
                <a:gridCol w="2924671"/>
                <a:gridCol w="2962176"/>
              </a:tblGrid>
              <a:tr h="1346929">
                <a:tc gridSpan="4">
                  <a:txBody>
                    <a:bodyPr/>
                    <a:lstStyle/>
                    <a:p>
                      <a:pPr marL="76200" marR="63500">
                        <a:lnSpc>
                          <a:spcPts val="5500"/>
                        </a:lnSpc>
                        <a:tabLst>
                          <a:tab pos="12750800" algn="l"/>
                        </a:tabLst>
                        <a:defRPr sz="1800">
                          <a:solidFill>
                            <a:srgbClr val="000000"/>
                          </a:solidFill>
                        </a:defRPr>
                      </a:pPr>
                      <a:r>
                        <a:rPr sz="4600">
                          <a:solidFill>
                            <a:srgbClr val="444444"/>
                          </a:solidFill>
                          <a:latin typeface="Helvetica Neue Medium"/>
                          <a:ea typeface="Helvetica Neue Medium"/>
                          <a:cs typeface="Helvetica Neue Medium"/>
                          <a:sym typeface="Helvetica Neue Medium"/>
                        </a:rPr>
                        <a:t>Four Practical Perspectives of Marriage</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gradFill flip="none" rotWithShape="1">
                      <a:gsLst>
                        <a:gs pos="0">
                          <a:srgbClr val="FFF7E0"/>
                        </a:gs>
                        <a:gs pos="100000">
                          <a:srgbClr val="A5CCE2"/>
                        </a:gs>
                      </a:gsLst>
                      <a:lin ang="5400000" scaled="0"/>
                    </a:gradFill>
                  </a:tcPr>
                </a:tc>
                <a:tc hMerge="1">
                  <a:tcPr/>
                </a:tc>
                <a:tc hMerge="1">
                  <a:tcPr/>
                </a:tc>
                <a:tc hMerge="1">
                  <a:tcPr/>
                </a:tc>
              </a:tr>
              <a:tr h="8468816">
                <a:tc>
                  <a:txBody>
                    <a:bodyPr/>
                    <a:lstStyle/>
                    <a:p>
                      <a:pPr marL="76200" marR="63500" algn="l">
                        <a:lnSpc>
                          <a:spcPts val="5000"/>
                        </a:lnSpc>
                        <a:tabLst>
                          <a:tab pos="3187700" algn="l"/>
                        </a:tabLst>
                        <a:defRPr b="1" sz="4200">
                          <a:solidFill>
                            <a:srgbClr val="004044"/>
                          </a:solidFill>
                          <a:latin typeface="Times New Roman"/>
                          <a:ea typeface="Times New Roman"/>
                          <a:cs typeface="Times New Roman"/>
                          <a:sym typeface="Times New Roman"/>
                        </a:defRPr>
                      </a:pPr>
                      <a:r>
                        <a:t>1) </a:t>
                      </a:r>
                      <a:r>
                        <a:rPr b="0">
                          <a:solidFill>
                            <a:srgbClr val="000000"/>
                          </a:solidFill>
                          <a:latin typeface="蘋果儷中黑"/>
                          <a:ea typeface="蘋果儷中黑"/>
                          <a:cs typeface="蘋果儷中黑"/>
                          <a:sym typeface="蘋果儷中黑"/>
                        </a:rPr>
                        <a:t>佔有</a:t>
                      </a:r>
                      <a:endParaRPr b="0"/>
                    </a:p>
                    <a:p>
                      <a:pPr marL="76200" marR="63500" algn="l">
                        <a:lnSpc>
                          <a:spcPts val="5000"/>
                        </a:lnSpc>
                        <a:tabLst>
                          <a:tab pos="3187700" algn="l"/>
                        </a:tabLst>
                        <a:defRPr b="1" sz="4200">
                          <a:solidFill>
                            <a:srgbClr val="004044"/>
                          </a:solidFill>
                          <a:latin typeface="Times New Roman"/>
                          <a:ea typeface="Times New Roman"/>
                          <a:cs typeface="Times New Roman"/>
                          <a:sym typeface="Times New Roman"/>
                        </a:defRPr>
                      </a:pPr>
                    </a:p>
                    <a:p>
                      <a:pPr marL="76200" marR="63500" algn="l">
                        <a:lnSpc>
                          <a:spcPts val="5000"/>
                        </a:lnSpc>
                        <a:tabLst>
                          <a:tab pos="3187700" algn="l"/>
                        </a:tabLst>
                        <a:defRPr b="1" sz="4200">
                          <a:solidFill>
                            <a:srgbClr val="004044"/>
                          </a:solidFill>
                          <a:latin typeface="Times New Roman"/>
                          <a:ea typeface="Times New Roman"/>
                          <a:cs typeface="Times New Roman"/>
                          <a:sym typeface="Times New Roman"/>
                        </a:defRPr>
                      </a:pPr>
                      <a:r>
                        <a:t>但要免淫</a:t>
                      </a:r>
                      <a:r>
                        <a:rPr b="0">
                          <a:latin typeface="蘋果儷細宋"/>
                          <a:ea typeface="蘋果儷細宋"/>
                          <a:cs typeface="蘋果儷細宋"/>
                          <a:sym typeface="蘋果儷細宋"/>
                        </a:rPr>
                        <a:t>亂</a:t>
                      </a:r>
                      <a:r>
                        <a:rPr b="0"/>
                        <a:t>的事、男子</a:t>
                      </a:r>
                      <a:r>
                        <a:rPr b="0">
                          <a:latin typeface="蘋果儷細宋"/>
                          <a:ea typeface="蘋果儷細宋"/>
                          <a:cs typeface="蘋果儷細宋"/>
                          <a:sym typeface="蘋果儷細宋"/>
                        </a:rPr>
                        <a:t>當</a:t>
                      </a:r>
                      <a:r>
                        <a:rPr b="0"/>
                        <a:t>各</a:t>
                      </a:r>
                      <a:r>
                        <a:rPr>
                          <a:solidFill>
                            <a:srgbClr val="57200D"/>
                          </a:solidFill>
                        </a:rPr>
                        <a:t>有</a:t>
                      </a:r>
                      <a:r>
                        <a:rPr b="0"/>
                        <a:t>自己的妻子、女子也</a:t>
                      </a:r>
                      <a:r>
                        <a:rPr b="0">
                          <a:latin typeface="蘋果儷細宋"/>
                          <a:ea typeface="蘋果儷細宋"/>
                          <a:cs typeface="蘋果儷細宋"/>
                          <a:sym typeface="蘋果儷細宋"/>
                        </a:rPr>
                        <a:t>當</a:t>
                      </a:r>
                      <a:r>
                        <a:rPr b="0"/>
                        <a:t>各有自己的丈夫。</a:t>
                      </a:r>
                      <a:r>
                        <a:rPr sz="2500"/>
                        <a:t> (歌 林 多 前 </a:t>
                      </a:r>
                      <a:r>
                        <a:rPr b="0" sz="2500">
                          <a:latin typeface="蘋果儷細宋"/>
                          <a:ea typeface="蘋果儷細宋"/>
                          <a:cs typeface="蘋果儷細宋"/>
                          <a:sym typeface="蘋果儷細宋"/>
                        </a:rPr>
                        <a:t>書</a:t>
                      </a:r>
                      <a:r>
                        <a:rPr b="0" sz="2500"/>
                        <a:t> 7:2)</a:t>
                      </a:r>
                    </a:p>
                  </a:txBody>
                  <a:tcPr marL="38100" marR="38100" marT="38100" marB="38100" anchor="t"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FF7E0"/>
                    </a:solidFill>
                  </a:tcPr>
                </a:tc>
                <a:tc>
                  <a:txBody>
                    <a:bodyPr/>
                    <a:lstStyle/>
                    <a:p>
                      <a:pPr marL="76200" marR="63500" algn="l">
                        <a:lnSpc>
                          <a:spcPts val="5000"/>
                        </a:lnSpc>
                        <a:tabLst>
                          <a:tab pos="3187700" algn="l"/>
                        </a:tabLst>
                        <a:defRPr b="1" sz="4200">
                          <a:solidFill>
                            <a:srgbClr val="004044"/>
                          </a:solidFill>
                          <a:latin typeface="Times New Roman"/>
                          <a:ea typeface="Times New Roman"/>
                          <a:cs typeface="Times New Roman"/>
                          <a:sym typeface="Times New Roman"/>
                        </a:defRPr>
                      </a:pPr>
                      <a:r>
                        <a:t>2) </a:t>
                      </a:r>
                      <a:r>
                        <a:rPr b="0">
                          <a:solidFill>
                            <a:srgbClr val="000000"/>
                          </a:solidFill>
                          <a:latin typeface="蘋果儷中黑"/>
                          <a:ea typeface="蘋果儷中黑"/>
                          <a:cs typeface="蘋果儷中黑"/>
                          <a:sym typeface="蘋果儷中黑"/>
                        </a:rPr>
                        <a:t>義務</a:t>
                      </a:r>
                      <a:endParaRPr b="0">
                        <a:latin typeface="蘋果儷細宋"/>
                        <a:ea typeface="蘋果儷細宋"/>
                        <a:cs typeface="蘋果儷細宋"/>
                        <a:sym typeface="蘋果儷細宋"/>
                      </a:endParaRPr>
                    </a:p>
                    <a:p>
                      <a:pPr marL="76200" marR="63500" algn="l">
                        <a:lnSpc>
                          <a:spcPts val="5000"/>
                        </a:lnSpc>
                        <a:tabLst>
                          <a:tab pos="3187700" algn="l"/>
                        </a:tabLst>
                        <a:defRPr b="1" sz="4200">
                          <a:solidFill>
                            <a:srgbClr val="004044"/>
                          </a:solidFill>
                          <a:latin typeface="Times New Roman"/>
                          <a:ea typeface="Times New Roman"/>
                          <a:cs typeface="Times New Roman"/>
                          <a:sym typeface="Times New Roman"/>
                        </a:defRPr>
                      </a:pPr>
                    </a:p>
                    <a:p>
                      <a:pPr marL="76200" marR="63500" algn="l">
                        <a:lnSpc>
                          <a:spcPts val="5000"/>
                        </a:lnSpc>
                        <a:tabLst>
                          <a:tab pos="3187700" algn="l"/>
                        </a:tabLst>
                        <a:defRPr b="1" sz="4200">
                          <a:solidFill>
                            <a:srgbClr val="004044"/>
                          </a:solidFill>
                          <a:latin typeface="Times New Roman"/>
                          <a:ea typeface="Times New Roman"/>
                          <a:cs typeface="Times New Roman"/>
                          <a:sym typeface="Times New Roman"/>
                        </a:defRPr>
                      </a:pPr>
                      <a:r>
                        <a:t>丈夫</a:t>
                      </a:r>
                      <a:r>
                        <a:rPr b="0">
                          <a:latin typeface="蘋果儷細宋"/>
                          <a:ea typeface="蘋果儷細宋"/>
                          <a:cs typeface="蘋果儷細宋"/>
                          <a:sym typeface="蘋果儷細宋"/>
                        </a:rPr>
                        <a:t>當</a:t>
                      </a:r>
                      <a:r>
                        <a:rPr b="0"/>
                        <a:t>用</a:t>
                      </a:r>
                      <a:r>
                        <a:rPr>
                          <a:solidFill>
                            <a:srgbClr val="CF6257"/>
                          </a:solidFill>
                        </a:rPr>
                        <a:t>合宜之分</a:t>
                      </a:r>
                      <a:r>
                        <a:rPr b="0"/>
                        <a:t>待妻子、妻子待丈夫也要如此。</a:t>
                      </a:r>
                      <a:r>
                        <a:rPr sz="2500"/>
                        <a:t> (歌 林 多 前 </a:t>
                      </a:r>
                      <a:r>
                        <a:rPr b="0" sz="2500">
                          <a:latin typeface="蘋果儷細宋"/>
                          <a:ea typeface="蘋果儷細宋"/>
                          <a:cs typeface="蘋果儷細宋"/>
                          <a:sym typeface="蘋果儷細宋"/>
                        </a:rPr>
                        <a:t>書</a:t>
                      </a:r>
                      <a:r>
                        <a:rPr b="0" sz="2500"/>
                        <a:t> 7:3)</a:t>
                      </a:r>
                      <a:endParaRPr sz="2500"/>
                    </a:p>
                  </a:txBody>
                  <a:tcPr marL="38100" marR="38100" marT="38100" marB="38100" anchor="t"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E2FEFC"/>
                    </a:solidFill>
                  </a:tcPr>
                </a:tc>
                <a:tc>
                  <a:txBody>
                    <a:bodyPr/>
                    <a:lstStyle/>
                    <a:p>
                      <a:pPr marL="76200" marR="63500" algn="l">
                        <a:lnSpc>
                          <a:spcPts val="5000"/>
                        </a:lnSpc>
                        <a:tabLst>
                          <a:tab pos="3187700" algn="l"/>
                        </a:tabLst>
                        <a:defRPr spc="-58" sz="4200">
                          <a:solidFill>
                            <a:srgbClr val="004044"/>
                          </a:solidFill>
                          <a:latin typeface="蘋果儷中黑"/>
                          <a:ea typeface="蘋果儷中黑"/>
                          <a:cs typeface="蘋果儷中黑"/>
                          <a:sym typeface="蘋果儷中黑"/>
                        </a:defRPr>
                      </a:pPr>
                      <a:r>
                        <a:t>3) </a:t>
                      </a:r>
                      <a:r>
                        <a:rPr spc="0">
                          <a:solidFill>
                            <a:srgbClr val="000000"/>
                          </a:solidFill>
                        </a:rPr>
                        <a:t>控制</a:t>
                      </a:r>
                      <a:endParaRPr spc="0">
                        <a:latin typeface="蘋果儷細宋"/>
                        <a:ea typeface="蘋果儷細宋"/>
                        <a:cs typeface="蘋果儷細宋"/>
                        <a:sym typeface="蘋果儷細宋"/>
                      </a:endParaRPr>
                    </a:p>
                    <a:p>
                      <a:pPr marL="76200" marR="63500" algn="l">
                        <a:lnSpc>
                          <a:spcPts val="5000"/>
                        </a:lnSpc>
                        <a:tabLst>
                          <a:tab pos="3187700" algn="l"/>
                        </a:tabLst>
                        <a:defRPr spc="-58" sz="4200">
                          <a:solidFill>
                            <a:srgbClr val="004044"/>
                          </a:solidFill>
                          <a:latin typeface="蘋果儷中黑"/>
                          <a:ea typeface="蘋果儷中黑"/>
                          <a:cs typeface="蘋果儷中黑"/>
                          <a:sym typeface="蘋果儷中黑"/>
                        </a:defRPr>
                      </a:pPr>
                    </a:p>
                    <a:p>
                      <a:pPr marL="76200" marR="63500" algn="l">
                        <a:lnSpc>
                          <a:spcPts val="5000"/>
                        </a:lnSpc>
                        <a:tabLst>
                          <a:tab pos="3187700" algn="l"/>
                        </a:tabLst>
                        <a:defRPr spc="-58" sz="4200">
                          <a:solidFill>
                            <a:srgbClr val="004044"/>
                          </a:solidFill>
                          <a:latin typeface="蘋果儷中黑"/>
                          <a:ea typeface="蘋果儷中黑"/>
                          <a:cs typeface="蘋果儷中黑"/>
                          <a:sym typeface="蘋果儷中黑"/>
                        </a:defRPr>
                      </a:pPr>
                      <a:r>
                        <a:t>妻子沒</a:t>
                      </a:r>
                      <a:r>
                        <a:rPr b="1">
                          <a:latin typeface="Times New Roman"/>
                          <a:ea typeface="Times New Roman"/>
                          <a:cs typeface="Times New Roman"/>
                          <a:sym typeface="Times New Roman"/>
                        </a:rPr>
                        <a:t>有</a:t>
                      </a:r>
                      <a:r>
                        <a:t>權</a:t>
                      </a:r>
                      <a:r>
                        <a:rPr b="1">
                          <a:latin typeface="Times New Roman"/>
                          <a:ea typeface="Times New Roman"/>
                          <a:cs typeface="Times New Roman"/>
                          <a:sym typeface="Times New Roman"/>
                        </a:rPr>
                        <a:t>柄主</a:t>
                      </a:r>
                      <a:r>
                        <a:t>張</a:t>
                      </a:r>
                      <a:r>
                        <a:rPr b="1">
                          <a:latin typeface="Times New Roman"/>
                          <a:ea typeface="Times New Roman"/>
                          <a:cs typeface="Times New Roman"/>
                          <a:sym typeface="Times New Roman"/>
                        </a:rPr>
                        <a:t>自己的身子、</a:t>
                      </a:r>
                      <a:r>
                        <a:rPr b="1">
                          <a:solidFill>
                            <a:srgbClr val="57200D"/>
                          </a:solidFill>
                          <a:latin typeface="Times New Roman"/>
                          <a:ea typeface="Times New Roman"/>
                          <a:cs typeface="Times New Roman"/>
                          <a:sym typeface="Times New Roman"/>
                        </a:rPr>
                        <a:t>乃在</a:t>
                      </a:r>
                      <a:r>
                        <a:rPr b="1">
                          <a:latin typeface="Times New Roman"/>
                          <a:ea typeface="Times New Roman"/>
                          <a:cs typeface="Times New Roman"/>
                          <a:sym typeface="Times New Roman"/>
                        </a:rPr>
                        <a:t>丈夫．丈夫也</a:t>
                      </a:r>
                      <a:r>
                        <a:t>沒</a:t>
                      </a:r>
                      <a:r>
                        <a:rPr b="1">
                          <a:latin typeface="Times New Roman"/>
                          <a:ea typeface="Times New Roman"/>
                          <a:cs typeface="Times New Roman"/>
                          <a:sym typeface="Times New Roman"/>
                        </a:rPr>
                        <a:t>有</a:t>
                      </a:r>
                      <a:r>
                        <a:t>權</a:t>
                      </a:r>
                      <a:r>
                        <a:rPr b="1">
                          <a:latin typeface="Times New Roman"/>
                          <a:ea typeface="Times New Roman"/>
                          <a:cs typeface="Times New Roman"/>
                          <a:sym typeface="Times New Roman"/>
                        </a:rPr>
                        <a:t>柄主</a:t>
                      </a:r>
                      <a:r>
                        <a:t>張</a:t>
                      </a:r>
                      <a:r>
                        <a:rPr b="1">
                          <a:latin typeface="Times New Roman"/>
                          <a:ea typeface="Times New Roman"/>
                          <a:cs typeface="Times New Roman"/>
                          <a:sym typeface="Times New Roman"/>
                        </a:rPr>
                        <a:t>自己的身子、乃在妻子。</a:t>
                      </a:r>
                      <a:r>
                        <a:rPr b="1" spc="-36" sz="2600">
                          <a:latin typeface="Times New Roman"/>
                          <a:ea typeface="Times New Roman"/>
                          <a:cs typeface="Times New Roman"/>
                          <a:sym typeface="Times New Roman"/>
                        </a:rPr>
                        <a:t> (歌 林 多 前</a:t>
                      </a:r>
                      <a:r>
                        <a:rPr b="1" spc="-12" sz="900">
                          <a:latin typeface="Times New Roman"/>
                          <a:ea typeface="Times New Roman"/>
                          <a:cs typeface="Times New Roman"/>
                          <a:sym typeface="Times New Roman"/>
                        </a:rPr>
                        <a:t> </a:t>
                      </a:r>
                      <a:r>
                        <a:rPr spc="-34" sz="2500"/>
                        <a:t>書</a:t>
                      </a:r>
                      <a:r>
                        <a:rPr b="1" spc="-34" sz="2500">
                          <a:latin typeface="Times New Roman"/>
                          <a:ea typeface="Times New Roman"/>
                          <a:cs typeface="Times New Roman"/>
                          <a:sym typeface="Times New Roman"/>
                        </a:rPr>
                        <a:t> 7:4)</a:t>
                      </a:r>
                      <a:endParaRPr b="1" spc="-34" sz="2500">
                        <a:latin typeface="Times New Roman"/>
                        <a:ea typeface="Times New Roman"/>
                        <a:cs typeface="Times New Roman"/>
                        <a:sym typeface="Times New Roman"/>
                      </a:endParaRPr>
                    </a:p>
                  </a:txBody>
                  <a:tcPr marL="38100" marR="38100" marT="38100" marB="38100" anchor="t"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FF7E0"/>
                    </a:solidFill>
                  </a:tcPr>
                </a:tc>
                <a:tc>
                  <a:txBody>
                    <a:bodyPr/>
                    <a:lstStyle/>
                    <a:p>
                      <a:pPr marL="76200" marR="63500" algn="l">
                        <a:lnSpc>
                          <a:spcPts val="50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Lst>
                        <a:defRPr sz="4200">
                          <a:solidFill>
                            <a:srgbClr val="000000"/>
                          </a:solidFill>
                          <a:latin typeface="蘋果儷中黑"/>
                          <a:ea typeface="蘋果儷中黑"/>
                          <a:cs typeface="蘋果儷中黑"/>
                          <a:sym typeface="蘋果儷中黑"/>
                        </a:defRPr>
                      </a:pPr>
                      <a:r>
                        <a:t>4) 獻身的</a:t>
                      </a:r>
                      <a:endParaRPr b="1">
                        <a:latin typeface="Times New Roman"/>
                        <a:ea typeface="Times New Roman"/>
                        <a:cs typeface="Times New Roman"/>
                        <a:sym typeface="Times New Roman"/>
                      </a:endParaRPr>
                    </a:p>
                    <a:p>
                      <a:pPr marL="76200" marR="63500" algn="l">
                        <a:lnSpc>
                          <a:spcPts val="50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Lst>
                        <a:defRPr sz="4200">
                          <a:solidFill>
                            <a:srgbClr val="000000"/>
                          </a:solidFill>
                          <a:latin typeface="蘋果儷中黑"/>
                          <a:ea typeface="蘋果儷中黑"/>
                          <a:cs typeface="蘋果儷中黑"/>
                          <a:sym typeface="蘋果儷中黑"/>
                        </a:defRPr>
                      </a:pPr>
                    </a:p>
                    <a:p>
                      <a:pPr marL="76200" marR="63500" algn="l">
                        <a:lnSpc>
                          <a:spcPts val="50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Lst>
                        <a:defRPr sz="4200">
                          <a:solidFill>
                            <a:srgbClr val="000000"/>
                          </a:solidFill>
                          <a:latin typeface="蘋果儷中黑"/>
                          <a:ea typeface="蘋果儷中黑"/>
                          <a:cs typeface="蘋果儷中黑"/>
                          <a:sym typeface="蘋果儷中黑"/>
                        </a:defRPr>
                      </a:pPr>
                      <a:r>
                        <a:t>娶了妻的、是</a:t>
                      </a:r>
                      <a:r>
                        <a:rPr>
                          <a:latin typeface="蘋果儷細宋"/>
                          <a:ea typeface="蘋果儷細宋"/>
                          <a:cs typeface="蘋果儷細宋"/>
                          <a:sym typeface="蘋果儷細宋"/>
                        </a:rPr>
                        <a:t>為</a:t>
                      </a:r>
                      <a:r>
                        <a:t>世上的事挂</a:t>
                      </a:r>
                      <a:r>
                        <a:rPr>
                          <a:latin typeface="蘋果儷細宋"/>
                          <a:ea typeface="蘋果儷細宋"/>
                          <a:cs typeface="蘋果儷細宋"/>
                          <a:sym typeface="蘋果儷細宋"/>
                        </a:rPr>
                        <a:t>慮</a:t>
                      </a:r>
                      <a:r>
                        <a:rPr sz="1800"/>
                        <a:t>、</a:t>
                      </a:r>
                      <a:r>
                        <a:t>想怎</a:t>
                      </a:r>
                      <a:r>
                        <a:rPr>
                          <a:latin typeface="蘋果儷細宋"/>
                          <a:ea typeface="蘋果儷細宋"/>
                          <a:cs typeface="蘋果儷細宋"/>
                          <a:sym typeface="蘋果儷細宋"/>
                        </a:rPr>
                        <a:t>樣</a:t>
                      </a:r>
                      <a:r>
                        <a:t>叫妻子喜</a:t>
                      </a:r>
                      <a:r>
                        <a:rPr>
                          <a:latin typeface="蘋果儷細宋"/>
                          <a:ea typeface="蘋果儷細宋"/>
                          <a:cs typeface="蘋果儷細宋"/>
                          <a:sym typeface="蘋果儷細宋"/>
                        </a:rPr>
                        <a:t>悅</a:t>
                      </a:r>
                      <a:r>
                        <a:rPr sz="1800"/>
                        <a:t>。 </a:t>
                      </a:r>
                      <a:r>
                        <a:t>已</a:t>
                      </a:r>
                      <a:r>
                        <a:rPr>
                          <a:latin typeface="蘋果儷細宋"/>
                          <a:ea typeface="蘋果儷細宋"/>
                          <a:cs typeface="蘋果儷細宋"/>
                          <a:sym typeface="蘋果儷細宋"/>
                        </a:rPr>
                        <a:t>經</a:t>
                      </a:r>
                      <a:r>
                        <a:t>出嫁的、是</a:t>
                      </a:r>
                      <a:r>
                        <a:rPr>
                          <a:latin typeface="蘋果儷細宋"/>
                          <a:ea typeface="蘋果儷細宋"/>
                          <a:cs typeface="蘋果儷細宋"/>
                          <a:sym typeface="蘋果儷細宋"/>
                        </a:rPr>
                        <a:t>為</a:t>
                      </a:r>
                      <a:r>
                        <a:t>世上的事挂</a:t>
                      </a:r>
                      <a:r>
                        <a:rPr>
                          <a:latin typeface="蘋果儷細宋"/>
                          <a:ea typeface="蘋果儷細宋"/>
                          <a:cs typeface="蘋果儷細宋"/>
                          <a:sym typeface="蘋果儷細宋"/>
                        </a:rPr>
                        <a:t>慮</a:t>
                      </a:r>
                      <a:r>
                        <a:t>、想怎</a:t>
                      </a:r>
                      <a:r>
                        <a:rPr>
                          <a:latin typeface="蘋果儷細宋"/>
                          <a:ea typeface="蘋果儷細宋"/>
                          <a:cs typeface="蘋果儷細宋"/>
                          <a:sym typeface="蘋果儷細宋"/>
                        </a:rPr>
                        <a:t>樣</a:t>
                      </a:r>
                      <a:r>
                        <a:t>叫丈夫喜</a:t>
                      </a:r>
                      <a:r>
                        <a:rPr>
                          <a:latin typeface="蘋果儷細宋"/>
                          <a:ea typeface="蘋果儷細宋"/>
                          <a:cs typeface="蘋果儷細宋"/>
                          <a:sym typeface="蘋果儷細宋"/>
                        </a:rPr>
                        <a:t>悅</a:t>
                      </a:r>
                      <a:r>
                        <a:rPr sz="1800"/>
                        <a:t>。</a:t>
                      </a:r>
                      <a:endParaRPr sz="1800"/>
                    </a:p>
                    <a:p>
                      <a:pPr marL="76200" marR="63500" algn="l">
                        <a:tabLst>
                          <a:tab pos="533400" algn="l"/>
                          <a:tab pos="990600" algn="l"/>
                          <a:tab pos="1447800" algn="l"/>
                          <a:tab pos="1905000" algn="l"/>
                          <a:tab pos="2362200" algn="l"/>
                          <a:tab pos="2806700" algn="l"/>
                          <a:tab pos="3263900" algn="l"/>
                          <a:tab pos="3721100" algn="l"/>
                          <a:tab pos="4178300" algn="l"/>
                          <a:tab pos="4635500" algn="l"/>
                          <a:tab pos="5092700" algn="l"/>
                          <a:tab pos="5537200" algn="l"/>
                        </a:tabLst>
                        <a:defRPr sz="4200">
                          <a:solidFill>
                            <a:srgbClr val="000000"/>
                          </a:solidFill>
                          <a:latin typeface="蘋果儷中黑"/>
                          <a:ea typeface="蘋果儷中黑"/>
                          <a:cs typeface="蘋果儷中黑"/>
                          <a:sym typeface="蘋果儷中黑"/>
                        </a:defRPr>
                      </a:pPr>
                      <a:r>
                        <a:rPr sz="2200"/>
                        <a:t>(歌 林 多 前 </a:t>
                      </a:r>
                      <a:r>
                        <a:rPr sz="1800">
                          <a:latin typeface="蘋果儷細宋"/>
                          <a:ea typeface="蘋果儷細宋"/>
                          <a:cs typeface="蘋果儷細宋"/>
                          <a:sym typeface="蘋果儷細宋"/>
                        </a:rPr>
                        <a:t>書</a:t>
                      </a:r>
                      <a:r>
                        <a:rPr sz="1800"/>
                        <a:t> 7:33-34)</a:t>
                      </a:r>
                    </a:p>
                  </a:txBody>
                  <a:tcPr marL="38100" marR="38100" marT="38100" marB="38100" anchor="t"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E2FEFC"/>
                    </a:solidFill>
                  </a:tcPr>
                </a:tc>
              </a:tr>
            </a:tbl>
          </a:graphicData>
        </a:graphic>
      </p:graphicFrame>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0" presetID="19" grpId="1" fill="hold">
                                  <p:stCondLst>
                                    <p:cond delay="0"/>
                                  </p:stCondLst>
                                  <p:iterate type="el" backwards="0">
                                    <p:tmAbs val="0"/>
                                  </p:iterate>
                                  <p:childTnLst>
                                    <p:set>
                                      <p:cBhvr>
                                        <p:cTn id="6" fill="hold"/>
                                        <p:tgtEl>
                                          <p:spTgt spid="165"/>
                                        </p:tgtEl>
                                        <p:attrNameLst>
                                          <p:attrName>style.visibility</p:attrName>
                                        </p:attrNameLst>
                                      </p:cBhvr>
                                      <p:to>
                                        <p:strVal val="visible"/>
                                      </p:to>
                                    </p:set>
                                    <p:anim calcmode="lin" valueType="num">
                                      <p:cBhvr>
                                        <p:cTn id="7" dur="1000" fill="hold"/>
                                        <p:tgtEl>
                                          <p:spTgt spid="165"/>
                                        </p:tgtEl>
                                        <p:attrNameLst>
                                          <p:attrName>ppt_w</p:attrName>
                                        </p:attrNameLst>
                                      </p:cBhvr>
                                      <p:tavLst>
                                        <p:tav tm="0" fmla="#ppt_w*sin(2.5*pi*$)">
                                          <p:val>
                                            <p:fltVal val="0"/>
                                          </p:val>
                                        </p:tav>
                                        <p:tav tm="100000">
                                          <p:val>
                                            <p:fltVal val="1"/>
                                          </p:val>
                                        </p:tav>
                                      </p:tavLst>
                                    </p:anim>
                                    <p:anim calcmode="lin" valueType="num">
                                      <p:cBhvr>
                                        <p:cTn id="8" dur="1000" fill="hold"/>
                                        <p:tgtEl>
                                          <p:spTgt spid="16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5" grpId="1"/>
    </p:bldLst>
  </p:timing>
</p:sld>
</file>

<file path=ppt/theme/_rels/theme1.xml.rels><?xml version="1.0" encoding="UTF-8"?>
<Relationships xmlns="http://schemas.openxmlformats.org/package/2006/relationships"><Relationship Id="rId1" Type="http://schemas.openxmlformats.org/officeDocument/2006/relationships/image" Target="../media/image2.jpeg"/></Relationships>

</file>

<file path=ppt/theme/_rels/theme2.xml.rels><?xml version="1.0" encoding="UTF-8"?>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xmlns:r="http://schemas.openxmlformats.org/officeDocument/2006/relationships" name="White">
  <a:themeElements>
    <a:clrScheme name="White">
      <a:dk1>
        <a:srgbClr val="FFFFFF"/>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eorgia"/>
        <a:ea typeface="Georgia"/>
        <a:cs typeface="Georgi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38100" dir="2700000">
              <a:srgbClr val="000000">
                <a:alpha val="75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25400" cap="flat">
          <a:noFill/>
          <a:miter lim="400000"/>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44444"/>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eorgia"/>
        <a:ea typeface="Georgia"/>
        <a:cs typeface="Georgi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38100" dir="2700000">
              <a:srgbClr val="000000">
                <a:alpha val="75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25400" cap="flat">
          <a:noFill/>
          <a:miter lim="400000"/>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44444"/>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