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4.jpe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68" name="Shape 68"/>
          <p:cNvSpPr/>
          <p:nvPr>
            <p:ph type="sldImg"/>
          </p:nvPr>
        </p:nvSpPr>
        <p:spPr>
          <a:xfrm>
            <a:off x="1143000" y="685800"/>
            <a:ext cx="4572000" cy="3429000"/>
          </a:xfrm>
          <a:prstGeom prst="rect">
            <a:avLst/>
          </a:prstGeom>
        </p:spPr>
        <p:txBody>
          <a:bodyPr/>
          <a:lstStyle/>
          <a:p>
            <a:pPr/>
          </a:p>
        </p:txBody>
      </p:sp>
      <p:sp>
        <p:nvSpPr>
          <p:cNvPr id="69" name="Shape 6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 name="Shape 79"/>
          <p:cNvSpPr/>
          <p:nvPr>
            <p:ph type="sldImg"/>
          </p:nvPr>
        </p:nvSpPr>
        <p:spPr>
          <a:prstGeom prst="rect">
            <a:avLst/>
          </a:prstGeom>
        </p:spPr>
        <p:txBody>
          <a:bodyPr/>
          <a:lstStyle/>
          <a:p>
            <a:pPr/>
          </a:p>
        </p:txBody>
      </p:sp>
      <p:sp>
        <p:nvSpPr>
          <p:cNvPr id="80" name="Shape 80"/>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latin typeface="Helvetica"/>
                <a:ea typeface="Helvetica"/>
                <a:cs typeface="Helvetica"/>
                <a:sym typeface="Helvetica"/>
              </a:defRPr>
            </a:pPr>
            <a:r>
              <a:t>Session #7</a:t>
            </a:r>
          </a:p>
          <a:p>
            <a:pPr algn="just">
              <a:lnSpc>
                <a:spcPts val="1300"/>
              </a:lnSpc>
              <a:defRPr sz="1100">
                <a:latin typeface="Times New Roman"/>
                <a:ea typeface="Times New Roman"/>
                <a:cs typeface="Times New Roman"/>
                <a:sym typeface="Times New Roman"/>
              </a:defRPr>
            </a:pPr>
            <a:r>
              <a:t>Replacing Marital Bitterness with Forgiveness </a:t>
            </a:r>
          </a:p>
          <a:p>
            <a:pPr algn="just">
              <a:lnSpc>
                <a:spcPts val="1300"/>
              </a:lnSpc>
              <a:defRPr sz="1100">
                <a:latin typeface="Times New Roman"/>
                <a:ea typeface="Times New Roman"/>
                <a:cs typeface="Times New Roman"/>
                <a:sym typeface="Times New Roman"/>
              </a:defRPr>
            </a:pPr>
            <a:r>
              <a:t>Show the power that one has in forgiving some one. Analogy: David slings stone at Goliath and chops off his head.</a:t>
            </a:r>
            <a:endParaRPr b="1" sz="1000">
              <a:latin typeface="Helvetica"/>
              <a:ea typeface="Helvetica"/>
              <a:cs typeface="Helvetica"/>
              <a:sym typeface="Helvetica"/>
            </a:endParaRPr>
          </a:p>
          <a:p>
            <a:pPr>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r>
              <a:t>Purpose: </a:t>
            </a:r>
            <a:r>
              <a:rPr b="0"/>
              <a:t>To help couples understand how bitterness spoils marriages and bring them to forgiving their spouses for all that resentment.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3" name="Shape 173"/>
          <p:cNvSpPr/>
          <p:nvPr>
            <p:ph type="sldImg"/>
          </p:nvPr>
        </p:nvSpPr>
        <p:spPr>
          <a:prstGeom prst="rect">
            <a:avLst/>
          </a:prstGeom>
        </p:spPr>
        <p:txBody>
          <a:bodyPr/>
          <a:lstStyle/>
          <a:p>
            <a:pPr/>
          </a:p>
        </p:txBody>
      </p:sp>
      <p:sp>
        <p:nvSpPr>
          <p:cNvPr id="174" name="Shape 174"/>
          <p:cNvSpPr/>
          <p:nvPr>
            <p:ph type="body" sz="quarter" idx="1"/>
          </p:nvPr>
        </p:nvSpPr>
        <p:spPr>
          <a:prstGeom prst="rect">
            <a:avLst/>
          </a:prstGeom>
        </p:spPr>
        <p:txBody>
          <a:bodyPr/>
          <a:lstStyle/>
          <a:p>
            <a:pPr algn="just">
              <a:lnSpc>
                <a:spcPts val="1200"/>
              </a:lnSpc>
              <a:defRPr b="1" sz="1000"/>
            </a:pPr>
            <a:r>
              <a:t>Understanding the root of bitterness</a:t>
            </a:r>
          </a:p>
          <a:p>
            <a:pPr algn="just">
              <a:lnSpc>
                <a:spcPts val="1200"/>
              </a:lnSpc>
              <a:defRPr b="1" sz="1000"/>
            </a:pPr>
            <a:r>
              <a:t>Principles for overcoming bitterness</a:t>
            </a:r>
          </a:p>
          <a:p>
            <a:pPr algn="just">
              <a:lnSpc>
                <a:spcPts val="1200"/>
              </a:lnSpc>
              <a:defRPr b="1" sz="1000"/>
            </a:pPr>
            <a:r>
              <a:t>Steps to overcoming bitterness</a:t>
            </a:r>
          </a:p>
          <a:p>
            <a:pPr algn="just">
              <a:lnSpc>
                <a:spcPts val="1200"/>
              </a:lnSpc>
              <a:defRPr b="1" sz="1000"/>
            </a:pPr>
            <a:r>
              <a:t>Practical steps for the couple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Tree of Bitterness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As we look at this tree, we see all sorts of branches. They are the fruit of bitterness. As I see it, bitterness is the heart sin while the others are manifestations  of it. I will show you a verse later on that further supports this thought.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Some of us merely want to do some pruning. We have called someone a name (slander). WE have expressed some evil (Malice). We have got really upset and cantankerous (Anger). We have perhaps have gotten volatile (wrath). Or we might have yelled at our spouse (clamor). Bitterness is something quiet that causes a lot of trouble.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gn="just">
              <a:lnSpc>
                <a:spcPts val="1300"/>
              </a:lnSpc>
              <a:defRPr sz="1100">
                <a:latin typeface="Times New Roman"/>
                <a:ea typeface="Times New Roman"/>
                <a:cs typeface="Times New Roman"/>
                <a:sym typeface="Times New Roman"/>
              </a:defRPr>
            </a:pPr>
            <a:r>
              <a:t>Let all </a:t>
            </a:r>
            <a:r>
              <a:rPr b="1">
                <a:solidFill>
                  <a:srgbClr val="FF2600"/>
                </a:solidFill>
                <a:latin typeface="Helvetica"/>
                <a:ea typeface="Helvetica"/>
                <a:cs typeface="Helvetica"/>
                <a:sym typeface="Helvetica"/>
              </a:rPr>
              <a:t>bitterness</a:t>
            </a:r>
            <a:r>
              <a:t> and wrath and anger and clamor and slander be put away from you, along with all malice. (Ephesians 4:31)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Shape 184"/>
          <p:cNvSpPr/>
          <p:nvPr>
            <p:ph type="sldImg"/>
          </p:nvPr>
        </p:nvSpPr>
        <p:spPr>
          <a:prstGeom prst="rect">
            <a:avLst/>
          </a:prstGeom>
        </p:spPr>
        <p:txBody>
          <a:bodyPr/>
          <a:lstStyle/>
          <a:p>
            <a:pPr/>
          </a:p>
        </p:txBody>
      </p:sp>
      <p:sp>
        <p:nvSpPr>
          <p:cNvPr id="185" name="Shape 185"/>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Now we might get a bright idea to prune off all those branches. the way we do this in our marriage is say we are sorry about doing this  or saying some bad words. This is the half-reconciliation that we  spoke of. Do you know why it doesn’t work?</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that is right.  Bitterness is still in the heart. I want you to pause a moment and think whether you have  any  sort of resentment or bitterness toward your  spouse at this moment. You might have patched up arguments but that  resentment  is the stuff that is between you. Of  course trying to refrain from doing bad  to your partner is a  good idea. We should never call  our  spouse bad names. We are to work together as one.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what is even  worse is that bitterness, given  enough time, will sprout right up where you cut it off.  My father just had 120 foot  pine tree topped. That means the tree is left but everything above twenty feet was cut off.  Well, I can remember when only  a few years before he  had done the same  thing! Let us go on and try to better understand how bitterness works.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6" name="Shape 196"/>
          <p:cNvSpPr/>
          <p:nvPr>
            <p:ph type="sldImg"/>
          </p:nvPr>
        </p:nvSpPr>
        <p:spPr>
          <a:prstGeom prst="rect">
            <a:avLst/>
          </a:prstGeom>
        </p:spPr>
        <p:txBody>
          <a:bodyPr/>
          <a:lstStyle/>
          <a:p>
            <a:pPr/>
          </a:p>
        </p:txBody>
      </p:sp>
      <p:sp>
        <p:nvSpPr>
          <p:cNvPr id="197" name="Shape 197"/>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The Cycle of Bitterness</a:t>
            </a:r>
          </a:p>
          <a:p>
            <a:pPr algn="just">
              <a:lnSpc>
                <a:spcPts val="1300"/>
              </a:lnSpc>
              <a:defRPr sz="1100">
                <a:latin typeface="Times New Roman"/>
                <a:ea typeface="Times New Roman"/>
                <a:cs typeface="Times New Roman"/>
                <a:sym typeface="Times New Roman"/>
              </a:defRPr>
            </a:pPr>
            <a:r>
              <a:t>The reason bitterness is so devastating is that it provides the justification for being mean to others. Bitterness nurtures itself through privilege. Most people know that it is wrong to hate others. We usually have a conscience that tells us it is wrong to do evil to others. This limits the expression of simple hatred. If people are going to persist in their meanness toward someone, they need some way to override the control of their consciences. Otherwise the guilt would pile on so thick that they would stop being so mean. Bitterness is this short circuit that allows them to bypass the work of their conscience not only do evil to others but to feel smug and right about it.</a:t>
            </a:r>
          </a:p>
          <a:p>
            <a:pPr algn="just">
              <a:lnSpc>
                <a:spcPts val="1300"/>
              </a:lnSpc>
              <a:defRPr sz="1100">
                <a:latin typeface="Times New Roman"/>
                <a:ea typeface="Times New Roman"/>
                <a:cs typeface="Times New Roman"/>
                <a:sym typeface="Times New Roman"/>
              </a:defRPr>
            </a:pPr>
            <a:r>
              <a:t>How does bitterness do this? Bitterness is actually self-deception. It fools the person by tricking his conscience. The person only needs to dwell upon the way someone offended him, and he becomes free from the protection of his conscience. A biological parallel might be the effect of drugs or alcohol on a person’s body. The nerve connections become dulled so that he is able in his drunken stupor to do things that he would never otherwise do. Bitterness is a soul drug. It allows people to do evil things that they would not otherwise think themselves capable of doing.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Shape 219"/>
          <p:cNvSpPr/>
          <p:nvPr>
            <p:ph type="sldImg"/>
          </p:nvPr>
        </p:nvSpPr>
        <p:spPr>
          <a:prstGeom prst="rect">
            <a:avLst/>
          </a:prstGeom>
        </p:spPr>
        <p:txBody>
          <a:bodyPr/>
          <a:lstStyle/>
          <a:p>
            <a:pPr/>
          </a:p>
        </p:txBody>
      </p:sp>
      <p:sp>
        <p:nvSpPr>
          <p:cNvPr id="220" name="Shape 220"/>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p>
          <a:p>
            <a:pPr marL="373379" algn="just">
              <a:lnSpc>
                <a:spcPts val="1200"/>
              </a:lnSpc>
              <a:defRPr sz="1000">
                <a:solidFill>
                  <a:srgbClr val="941100"/>
                </a:solidFill>
                <a:latin typeface="Times New Roman"/>
                <a:ea typeface="Times New Roman"/>
                <a:cs typeface="Times New Roman"/>
                <a:sym typeface="Times New Roman"/>
              </a:defRPr>
            </a:pPr>
            <a:r>
              <a:t>See to it that no one comes short of the grace of God; that no </a:t>
            </a:r>
            <a:r>
              <a:rPr b="1">
                <a:latin typeface="Helvetica"/>
                <a:ea typeface="Helvetica"/>
                <a:cs typeface="Helvetica"/>
                <a:sym typeface="Helvetica"/>
              </a:rPr>
              <a:t>root of bitterness</a:t>
            </a:r>
            <a:r>
              <a:t> springing up causes trouble, and by it many be defiled. (Hebrews 12:15)</a:t>
            </a:r>
          </a:p>
          <a:p>
            <a:pPr algn="just">
              <a:lnSpc>
                <a:spcPts val="1300"/>
              </a:lnSpc>
              <a:defRPr sz="1100">
                <a:latin typeface="Times New Roman"/>
                <a:ea typeface="Times New Roman"/>
                <a:cs typeface="Times New Roman"/>
                <a:sym typeface="Times New Roman"/>
              </a:defRPr>
            </a:pPr>
            <a:r>
              <a:t>1) Short of God’s grace (The  mark of bitterness)</a:t>
            </a:r>
          </a:p>
          <a:p>
            <a:pPr algn="just">
              <a:lnSpc>
                <a:spcPts val="1300"/>
              </a:lnSpc>
              <a:defRPr sz="1100">
                <a:latin typeface="Times New Roman"/>
                <a:ea typeface="Times New Roman"/>
                <a:cs typeface="Times New Roman"/>
                <a:sym typeface="Times New Roman"/>
              </a:defRPr>
            </a:pPr>
            <a:r>
              <a:t>2) Root of bitterness (The nature of bitterness)</a:t>
            </a:r>
          </a:p>
          <a:p>
            <a:pPr algn="just">
              <a:lnSpc>
                <a:spcPts val="1300"/>
              </a:lnSpc>
              <a:defRPr sz="1100">
                <a:latin typeface="Times New Roman"/>
                <a:ea typeface="Times New Roman"/>
                <a:cs typeface="Times New Roman"/>
                <a:sym typeface="Times New Roman"/>
              </a:defRPr>
            </a:pPr>
            <a:r>
              <a:t>3) Be defiled  (The  result of bitterness)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Shape 229"/>
          <p:cNvSpPr/>
          <p:nvPr>
            <p:ph type="sldImg"/>
          </p:nvPr>
        </p:nvSpPr>
        <p:spPr>
          <a:prstGeom prst="rect">
            <a:avLst/>
          </a:prstGeom>
        </p:spPr>
        <p:txBody>
          <a:bodyPr/>
          <a:lstStyle/>
          <a:p>
            <a:pPr/>
          </a:p>
        </p:txBody>
      </p:sp>
      <p:sp>
        <p:nvSpPr>
          <p:cNvPr id="230" name="Shape 230"/>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1) Short of God’s grace:  The mark of bitterness</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One can always detect bitterness when there is a lack of grace. grace is the extension of kindness to someone who  does not deserve. A close word to it is graciousness. although he might be at odds with his wife, he in love decides to act graciously. Bitter people cannot be gracious. this is affirmed by Jesus’ words in the Sermon on  the Mount. It is one of the most practical teachings in scripture.</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For if you forgive men for their transgressions, your heavenly Father will also forgive you. But if you do not forgive men, then your Father will not forgive your transgressions. (Matthew 6:14-15)</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Notice the consequence of not forgiving others - Then he will not be forgiven.</a:t>
            </a:r>
          </a:p>
          <a:p>
            <a:pPr algn="just">
              <a:lnSpc>
                <a:spcPts val="1300"/>
              </a:lnSpc>
              <a:defRPr sz="1100">
                <a:latin typeface="Times New Roman"/>
                <a:ea typeface="Times New Roman"/>
                <a:cs typeface="Times New Roman"/>
                <a:sym typeface="Times New Roman"/>
              </a:defRPr>
            </a:pPr>
          </a:p>
          <a:p>
            <a:pPr algn="ctr">
              <a:lnSpc>
                <a:spcPts val="1400"/>
              </a:lnSpc>
              <a:defRPr b="1" sz="1200">
                <a:latin typeface="Helvetica"/>
                <a:ea typeface="Helvetica"/>
                <a:cs typeface="Helvetica"/>
                <a:sym typeface="Helvetica"/>
              </a:defRPr>
            </a:pPr>
            <a:r>
              <a:t>The Importance of Forgiving One Another</a:t>
            </a:r>
          </a:p>
          <a:p>
            <a:pPr algn="just">
              <a:lnSpc>
                <a:spcPts val="1400"/>
              </a:lnSpc>
              <a:defRPr b="1" sz="1200">
                <a:latin typeface="Helvetica"/>
                <a:ea typeface="Helvetica"/>
                <a:cs typeface="Helvetica"/>
                <a:sym typeface="Helvetica"/>
              </a:defRPr>
            </a:pPr>
            <a:r>
              <a:t>Matthew 18:23-35</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Shape 238"/>
          <p:cNvSpPr/>
          <p:nvPr>
            <p:ph type="sldImg"/>
          </p:nvPr>
        </p:nvSpPr>
        <p:spPr>
          <a:prstGeom prst="rect">
            <a:avLst/>
          </a:prstGeom>
        </p:spPr>
        <p:txBody>
          <a:bodyPr/>
          <a:lstStyle/>
          <a:p>
            <a:pPr/>
          </a:p>
        </p:txBody>
      </p:sp>
      <p:sp>
        <p:nvSpPr>
          <p:cNvPr id="239" name="Shape 239"/>
          <p:cNvSpPr/>
          <p:nvPr>
            <p:ph type="body" sz="quarter" idx="1"/>
          </p:nvPr>
        </p:nvSpPr>
        <p:spPr>
          <a:prstGeom prst="rect">
            <a:avLst/>
          </a:prstGeom>
        </p:spPr>
        <p:txBody>
          <a:bodyPr/>
          <a:lstStyle/>
          <a:p>
            <a:pPr marL="186689" algn="just">
              <a:lnSpc>
                <a:spcPts val="1400"/>
              </a:lnSpc>
              <a:spcBef>
                <a:spcPts val="600"/>
              </a:spcBef>
              <a:defRPr b="1" sz="1200"/>
            </a:pPr>
            <a:r>
              <a:t>2) Root of bitterness</a:t>
            </a:r>
          </a:p>
          <a:p>
            <a:pPr algn="just">
              <a:lnSpc>
                <a:spcPts val="1300"/>
              </a:lnSpc>
              <a:defRPr sz="1100">
                <a:latin typeface="Times New Roman"/>
                <a:ea typeface="Times New Roman"/>
                <a:cs typeface="Times New Roman"/>
                <a:sym typeface="Times New Roman"/>
              </a:defRPr>
            </a:pPr>
            <a:r>
              <a:t>Hebrews 12:15 continues on by mentioning the ‘root of bitterness.’ There are two aspects of this root. First of all, the Lord speaks of the sure way bitterness can cling onto our souls. A plant’s resistance comes from its roots. If there are no roots, the plant will not live. But because the root is there, then the plant with its evident branches, leaves and blossoms will manifest itself if given enough time. If a person is bitter or acts bitterly, then he should know that at some past time the seed of bitterness was allowed to grow within his soul. Something has happened in his or her past that must be properly dealt with in order to eliminate the bitterness. </a:t>
            </a:r>
          </a:p>
          <a:p>
            <a:pPr algn="just">
              <a:lnSpc>
                <a:spcPts val="1300"/>
              </a:lnSpc>
              <a:defRPr sz="1100">
                <a:latin typeface="Times New Roman"/>
                <a:ea typeface="Times New Roman"/>
                <a:cs typeface="Times New Roman"/>
                <a:sym typeface="Times New Roman"/>
              </a:defRPr>
            </a:pPr>
            <a:r>
              <a:t>Secondly, we see that the root will spring forth all sorts of diabolical troubles. These I believe are the manifestations of bitterness along with their consequences. The larger the manifestations of bitterness, the greater the root of bitterness has grown. Bitterness has no good results. Justice is never served. Grace is never given. Some roots are bigger and deeper than others. Nurturing the root of bitterness causes it to grow.</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9" name="Shape 249"/>
          <p:cNvSpPr/>
          <p:nvPr>
            <p:ph type="sldImg"/>
          </p:nvPr>
        </p:nvSpPr>
        <p:spPr>
          <a:prstGeom prst="rect">
            <a:avLst/>
          </a:prstGeom>
        </p:spPr>
        <p:txBody>
          <a:bodyPr/>
          <a:lstStyle/>
          <a:p>
            <a:pPr/>
          </a:p>
        </p:txBody>
      </p:sp>
      <p:sp>
        <p:nvSpPr>
          <p:cNvPr id="250" name="Shape 250"/>
          <p:cNvSpPr/>
          <p:nvPr>
            <p:ph type="body" sz="quarter" idx="1"/>
          </p:nvPr>
        </p:nvSpPr>
        <p:spPr>
          <a:prstGeom prst="rect">
            <a:avLst/>
          </a:prstGeom>
        </p:spPr>
        <p:txBody>
          <a:bodyPr/>
          <a:lstStyle/>
          <a:p>
            <a:pPr marL="186689" algn="just">
              <a:lnSpc>
                <a:spcPts val="1400"/>
              </a:lnSpc>
              <a:spcBef>
                <a:spcPts val="600"/>
              </a:spcBef>
              <a:defRPr b="1" sz="1200"/>
            </a:pPr>
            <a:r>
              <a:t>3) Many be defiled</a:t>
            </a:r>
          </a:p>
          <a:p>
            <a:pPr algn="just">
              <a:lnSpc>
                <a:spcPts val="1300"/>
              </a:lnSpc>
              <a:defRPr sz="1100">
                <a:latin typeface="Times New Roman"/>
                <a:ea typeface="Times New Roman"/>
                <a:cs typeface="Times New Roman"/>
                <a:sym typeface="Times New Roman"/>
              </a:defRPr>
            </a:pPr>
            <a:r>
              <a:t>The scripture passage above says in a final word that people who get bitter will be defiled and that the defilement in most cases spreads over into the lives of others. This is ever so clear. Can one spouse be bitter and the other not receive all sorts of evil attacks. Clamor speaks of raging words. Malice is the evil that is finally carried out. Anger is the means disposition in which he expresses his displeasure. Wrath is the volatile anger that explodes like a volcano. Bitterness springs sort all sorts of trouble. </a:t>
            </a:r>
          </a:p>
          <a:p>
            <a:pPr algn="just">
              <a:lnSpc>
                <a:spcPts val="1300"/>
              </a:lnSpc>
              <a:defRPr sz="1100">
                <a:latin typeface="Times New Roman"/>
                <a:ea typeface="Times New Roman"/>
                <a:cs typeface="Times New Roman"/>
                <a:sym typeface="Times New Roman"/>
              </a:defRPr>
            </a:pPr>
            <a:r>
              <a:t>Instead of being a place where God’s grace and mercy is spread to others, this person has become an instrument through which Satan uses him to carry out his diabolical work. Anyone who plays in mud gets muddy. Those who play with muddy people get muddied. Anyone who plays in the field of hatred and scorn, will be defiled.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Shape 254"/>
          <p:cNvSpPr/>
          <p:nvPr>
            <p:ph type="sldImg"/>
          </p:nvPr>
        </p:nvSpPr>
        <p:spPr>
          <a:prstGeom prst="rect">
            <a:avLst/>
          </a:prstGeom>
        </p:spPr>
        <p:txBody>
          <a:bodyPr/>
          <a:lstStyle/>
          <a:p>
            <a:pPr/>
          </a:p>
        </p:txBody>
      </p:sp>
      <p:sp>
        <p:nvSpPr>
          <p:cNvPr id="255" name="Shape 255"/>
          <p:cNvSpPr/>
          <p:nvPr>
            <p:ph type="body" sz="quarter" idx="1"/>
          </p:nvPr>
        </p:nvSpPr>
        <p:spPr>
          <a:prstGeom prst="rect">
            <a:avLst/>
          </a:prstGeom>
        </p:spPr>
        <p:txBody>
          <a:bodyPr/>
          <a:lstStyle/>
          <a:p>
            <a:pPr>
              <a:lnSpc>
                <a:spcPts val="1200"/>
              </a:lnSpc>
              <a:defRPr b="1" sz="1000"/>
            </a:pPr>
            <a:r>
              <a:t>Steps to Overcoming Bitterness</a:t>
            </a:r>
          </a:p>
          <a:p>
            <a:pPr marL="139700" algn="just">
              <a:lnSpc>
                <a:spcPts val="1200"/>
              </a:lnSpc>
              <a:defRPr b="1" sz="1000"/>
            </a:pPr>
            <a:r>
              <a:t>1) Jesus said that we are to liberally forgive. </a:t>
            </a:r>
          </a:p>
          <a:p>
            <a:pPr algn="just">
              <a:lnSpc>
                <a:spcPts val="1200"/>
              </a:lnSpc>
              <a:defRPr sz="1000">
                <a:latin typeface="Times New Roman"/>
                <a:ea typeface="Times New Roman"/>
                <a:cs typeface="Times New Roman"/>
                <a:sym typeface="Times New Roman"/>
              </a:defRPr>
            </a:pPr>
            <a:r>
              <a:t>We are to forgive everyone all the time. Just preceding the story above about the man who did not forgive, Jesus said these words.</a:t>
            </a:r>
          </a:p>
          <a:p>
            <a:pPr marL="373379" algn="just">
              <a:lnSpc>
                <a:spcPts val="1200"/>
              </a:lnSpc>
              <a:defRPr sz="1000">
                <a:solidFill>
                  <a:srgbClr val="941100"/>
                </a:solidFill>
                <a:latin typeface="Times New Roman"/>
                <a:ea typeface="Times New Roman"/>
                <a:cs typeface="Times New Roman"/>
                <a:sym typeface="Times New Roman"/>
              </a:defRPr>
            </a:pPr>
            <a:r>
              <a:t>Then Peter came and said to Him, “Lord, how often shall my brother sin against me and I forgive him? Up to seven times?” Jesus said to him, “I do not say to you, up to seven times, but up to seventy times seven.” (Matthew 18:21-22)</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pPr>
            <a:r>
              <a:t>• Past (Forgive)</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pPr>
            <a:r>
              <a:t>• Present  (Gracious)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pPr>
            <a:r>
              <a:t>• Future (Prepare)</a:t>
            </a:r>
            <a:endParaRPr>
              <a:solidFill>
                <a:srgbClr val="941100"/>
              </a:solidFill>
              <a:latin typeface="Times New Roman"/>
              <a:ea typeface="Times New Roman"/>
              <a:cs typeface="Times New Roman"/>
              <a:sym typeface="Times New Roman"/>
            </a:endParaRPr>
          </a:p>
          <a:p>
            <a:pPr marL="139700" algn="just">
              <a:lnSpc>
                <a:spcPts val="1200"/>
              </a:lnSpc>
              <a:defRPr b="1" sz="1000"/>
            </a:pPr>
            <a:r>
              <a:t>2) The scriptures state that taking vengeance is God’s prerogative. </a:t>
            </a:r>
          </a:p>
          <a:p>
            <a:pPr algn="just">
              <a:lnSpc>
                <a:spcPts val="1200"/>
              </a:lnSpc>
              <a:defRPr sz="1000">
                <a:latin typeface="Times New Roman"/>
                <a:ea typeface="Times New Roman"/>
                <a:cs typeface="Times New Roman"/>
                <a:sym typeface="Times New Roman"/>
              </a:defRPr>
            </a:pPr>
            <a:r>
              <a:t>Never take your own </a:t>
            </a:r>
            <a:r>
              <a:rPr b="1">
                <a:solidFill>
                  <a:srgbClr val="FF2600"/>
                </a:solidFill>
                <a:latin typeface="Helvetica"/>
                <a:ea typeface="Helvetica"/>
                <a:cs typeface="Helvetica"/>
                <a:sym typeface="Helvetica"/>
              </a:rPr>
              <a:t>revenge</a:t>
            </a:r>
            <a:r>
              <a:t>, beloved, but leave room for the wrath </a:t>
            </a:r>
            <a:r>
              <a:rPr i="1">
                <a:latin typeface="Helvetica"/>
                <a:ea typeface="Helvetica"/>
                <a:cs typeface="Helvetica"/>
                <a:sym typeface="Helvetica"/>
              </a:rPr>
              <a:t>of God,</a:t>
            </a:r>
            <a:r>
              <a:t> for it is written, “VENGEANCE IS MINE, I WILL REPAY,” says the Lord. (Romans 12:19)</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defRPr>
            </a:pPr>
            <a:r>
              <a:t>Commit ourself to be minister of grace not judgment.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hape 259"/>
          <p:cNvSpPr/>
          <p:nvPr>
            <p:ph type="sldImg"/>
          </p:nvPr>
        </p:nvSpPr>
        <p:spPr>
          <a:prstGeom prst="rect">
            <a:avLst/>
          </a:prstGeom>
        </p:spPr>
        <p:txBody>
          <a:bodyPr/>
          <a:lstStyle/>
          <a:p>
            <a:pPr/>
          </a:p>
        </p:txBody>
      </p:sp>
      <p:sp>
        <p:nvSpPr>
          <p:cNvPr id="260" name="Shape 260"/>
          <p:cNvSpPr/>
          <p:nvPr>
            <p:ph type="body" sz="quarter" idx="1"/>
          </p:nvPr>
        </p:nvSpPr>
        <p:spPr>
          <a:prstGeom prst="rect">
            <a:avLst/>
          </a:prstGeom>
        </p:spPr>
        <p:txBody>
          <a:bodyPr/>
          <a:lstStyle/>
          <a:p>
            <a:pPr marL="373379" algn="just">
              <a:lnSpc>
                <a:spcPts val="1200"/>
              </a:lnSpc>
              <a:defRPr sz="1000">
                <a:solidFill>
                  <a:srgbClr val="941100"/>
                </a:solidFill>
                <a:latin typeface="Times New Roman"/>
                <a:ea typeface="Times New Roman"/>
                <a:cs typeface="Times New Roman"/>
                <a:sym typeface="Times New Roman"/>
              </a:defRPr>
            </a:pPr>
          </a:p>
          <a:p>
            <a:pPr marL="139700" algn="just">
              <a:lnSpc>
                <a:spcPts val="1300"/>
              </a:lnSpc>
              <a:defRPr b="1" sz="1100"/>
            </a:pPr>
            <a:r>
              <a:t>3) God has told us to put on kindness, forgiveness and love and put off hatred and slander in all of its forms.</a:t>
            </a:r>
          </a:p>
          <a:p>
            <a:pPr algn="just">
              <a:lnSpc>
                <a:spcPts val="1300"/>
              </a:lnSpc>
              <a:defRPr sz="1100">
                <a:latin typeface="Times New Roman"/>
                <a:ea typeface="Times New Roman"/>
                <a:cs typeface="Times New Roman"/>
                <a:sym typeface="Times New Roman"/>
              </a:defRPr>
            </a:pPr>
            <a:r>
              <a:t>And so, as those who have been chosen of God, holy and beloved, put on a heart of compassion, kindness, humility, gentleness and patience; bearing with one another, and forgiving each other, whoever has a complaint against anyone; just as the Lord forgave you, so also should you. (Colossians 3:12-13)</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4) Make no exceptions; prepare for difficult times</a:t>
            </a:r>
          </a:p>
          <a:p>
            <a:pPr algn="just">
              <a:lnSpc>
                <a:spcPts val="1300"/>
              </a:lnSpc>
              <a:defRPr sz="1100">
                <a:latin typeface="Times New Roman"/>
                <a:ea typeface="Times New Roman"/>
                <a:cs typeface="Times New Roman"/>
                <a:sym typeface="Times New Roman"/>
              </a:defRPr>
            </a:pPr>
          </a:p>
          <a:p>
            <a:pPr marL="372745" algn="just">
              <a:lnSpc>
                <a:spcPts val="1200"/>
              </a:lnSpc>
              <a:defRPr sz="1000">
                <a:latin typeface="Times New Roman"/>
                <a:ea typeface="Times New Roman"/>
                <a:cs typeface="Times New Roman"/>
                <a:sym typeface="Times New Roman"/>
              </a:defRPr>
            </a:pPr>
            <a:r>
              <a:t>BUT IF YOUR ENEMY IS HUNGRY, FEED HIM, AND IF HE IS THIRSTY, GIVE HIM A DRINK; FOR IN SO DOING YOU WILL HEA</a:t>
            </a:r>
            <a:r>
              <a:rPr>
                <a:solidFill>
                  <a:srgbClr val="941100"/>
                </a:solidFill>
              </a:rPr>
              <a:t>P BURNING COALS UPON HIS HEAD. </a:t>
            </a:r>
            <a:r>
              <a:t>Do not be overcome by evil, but overcome evil with good.</a:t>
            </a:r>
            <a:r>
              <a:rPr>
                <a:solidFill>
                  <a:srgbClr val="941100"/>
                </a:solidFill>
              </a:rPr>
              <a:t> (Romans 12:20-21)</a:t>
            </a:r>
            <a:endParaRPr>
              <a:solidFill>
                <a:srgbClr val="9411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5" name="Shape 85"/>
          <p:cNvSpPr/>
          <p:nvPr>
            <p:ph type="sldImg"/>
          </p:nvPr>
        </p:nvSpPr>
        <p:spPr>
          <a:prstGeom prst="rect">
            <a:avLst/>
          </a:prstGeom>
        </p:spPr>
        <p:txBody>
          <a:bodyPr/>
          <a:lstStyle/>
          <a:p>
            <a:pPr/>
          </a:p>
        </p:txBody>
      </p:sp>
      <p:sp>
        <p:nvSpPr>
          <p:cNvPr id="86" name="Shape 86"/>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Shape 265"/>
          <p:cNvSpPr/>
          <p:nvPr>
            <p:ph type="sldImg"/>
          </p:nvPr>
        </p:nvSpPr>
        <p:spPr>
          <a:prstGeom prst="rect">
            <a:avLst/>
          </a:prstGeom>
        </p:spPr>
        <p:txBody>
          <a:bodyPr/>
          <a:lstStyle/>
          <a:p>
            <a:pPr/>
          </a:p>
        </p:txBody>
      </p:sp>
      <p:sp>
        <p:nvSpPr>
          <p:cNvPr id="266" name="Shape 266"/>
          <p:cNvSpPr/>
          <p:nvPr>
            <p:ph type="body" sz="quarter" idx="1"/>
          </p:nvPr>
        </p:nvSpPr>
        <p:spPr>
          <a:prstGeom prst="rect">
            <a:avLst/>
          </a:prstGeom>
        </p:spPr>
        <p:txBody>
          <a:bodyPr/>
          <a:lstStyle/>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latin typeface="Helvetica"/>
                <a:ea typeface="Helvetica"/>
                <a:cs typeface="Helvetica"/>
                <a:sym typeface="Helvetica"/>
              </a:defRPr>
            </a:pP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latin typeface="Helvetica"/>
                <a:ea typeface="Helvetica"/>
                <a:cs typeface="Helvetica"/>
                <a:sym typeface="Helvetica"/>
              </a:defRPr>
            </a:pPr>
            <a:r>
              <a:t>Should can I forgive my spouse who has not asked for forgiveness?</a:t>
            </a:r>
          </a:p>
          <a:p>
            <a:pPr>
              <a:lnSpc>
                <a:spcPts val="1000"/>
              </a:lnSpc>
              <a:defRPr sz="900"/>
            </a:pPr>
            <a:r>
              <a:t>Forgiveness is a technical term. We perhaps can better</a:t>
            </a:r>
          </a:p>
          <a:p>
            <a:pPr>
              <a:lnSpc>
                <a:spcPts val="1000"/>
              </a:lnSpc>
              <a:defRPr sz="900"/>
            </a:pPr>
            <a:r>
              <a:t>understand it in the context of a debt of money. If someone</a:t>
            </a:r>
          </a:p>
          <a:p>
            <a:pPr>
              <a:lnSpc>
                <a:spcPts val="1000"/>
              </a:lnSpc>
              <a:defRPr sz="900"/>
            </a:pPr>
            <a:r>
              <a:t>owes you ten dollars, then he is obliged to pay that back. If</a:t>
            </a:r>
          </a:p>
          <a:p>
            <a:pPr>
              <a:lnSpc>
                <a:spcPts val="1000"/>
              </a:lnSpc>
              <a:defRPr sz="900"/>
            </a:pPr>
            <a:r>
              <a:t>you choose, however, you can forgive that debt. That</a:t>
            </a:r>
          </a:p>
          <a:p>
            <a:pPr>
              <a:lnSpc>
                <a:spcPts val="1000"/>
              </a:lnSpc>
              <a:defRPr sz="900"/>
            </a:pPr>
            <a:r>
              <a:t>person will owe you nothing. The account is settled</a:t>
            </a:r>
          </a:p>
          <a:p>
            <a:pPr>
              <a:lnSpc>
                <a:spcPts val="1000"/>
              </a:lnSpc>
              <a:defRPr sz="900"/>
            </a:pPr>
            <a:r>
              <a:t>regarding that $10. What did you do to forgive? You</a:t>
            </a:r>
          </a:p>
          <a:p>
            <a:pPr>
              <a:lnSpc>
                <a:spcPts val="1000"/>
              </a:lnSpc>
              <a:defRPr sz="900"/>
            </a:pPr>
            <a:r>
              <a:t>reneged on your privilege of repayment. In most cases you</a:t>
            </a:r>
          </a:p>
          <a:p>
            <a:pPr>
              <a:lnSpc>
                <a:spcPts val="1000"/>
              </a:lnSpc>
              <a:defRPr sz="900"/>
            </a:pPr>
            <a:r>
              <a:t>would state that you would not demand a payment. You</a:t>
            </a:r>
          </a:p>
          <a:p>
            <a:pPr>
              <a:lnSpc>
                <a:spcPts val="1000"/>
              </a:lnSpc>
              <a:defRPr sz="900"/>
            </a:pPr>
            <a:r>
              <a:t>forgave the debt.</a:t>
            </a:r>
          </a:p>
          <a:p>
            <a:pPr>
              <a:lnSpc>
                <a:spcPts val="1000"/>
              </a:lnSpc>
              <a:defRPr sz="900"/>
            </a:pPr>
            <a:r>
              <a:t>The same thing happens when one forgives a spiritual debt.</a:t>
            </a:r>
          </a:p>
          <a:p>
            <a:pPr>
              <a:lnSpc>
                <a:spcPts val="1000"/>
              </a:lnSpc>
              <a:defRPr sz="900"/>
            </a:pPr>
            <a:r>
              <a:t>A husband should not have spoken roughly when driving,</a:t>
            </a:r>
          </a:p>
          <a:p>
            <a:pPr>
              <a:lnSpc>
                <a:spcPts val="1000"/>
              </a:lnSpc>
              <a:defRPr sz="900"/>
            </a:pPr>
            <a:r>
              <a:t>but he snapped at his wife. The spiritual law of love has</a:t>
            </a:r>
          </a:p>
          <a:p>
            <a:pPr>
              <a:lnSpc>
                <a:spcPts val="1000"/>
              </a:lnSpc>
              <a:defRPr sz="900"/>
            </a:pPr>
            <a:r>
              <a:t>been broken. He owes her.</a:t>
            </a:r>
          </a:p>
          <a:p>
            <a:pPr>
              <a:lnSpc>
                <a:spcPts val="1000"/>
              </a:lnSpc>
              <a:defRPr sz="900"/>
            </a:pPr>
            <a:r>
              <a:t>He might need ten hours to let the Spirit of God to work on</a:t>
            </a:r>
          </a:p>
          <a:p>
            <a:pPr>
              <a:lnSpc>
                <a:spcPts val="1000"/>
              </a:lnSpc>
              <a:defRPr sz="900"/>
            </a:pPr>
            <a:r>
              <a:t>his heart. Should she nurture the offense the whole time?</a:t>
            </a:r>
          </a:p>
          <a:p>
            <a:pPr>
              <a:lnSpc>
                <a:spcPts val="1000"/>
              </a:lnSpc>
              <a:defRPr sz="900"/>
            </a:pPr>
            <a:r>
              <a:t>Absolutely not! Otherwise she will sin back. She is</a:t>
            </a:r>
          </a:p>
          <a:p>
            <a:pPr>
              <a:lnSpc>
                <a:spcPts val="1000"/>
              </a:lnSpc>
              <a:defRPr sz="900"/>
            </a:pPr>
            <a:r>
              <a:t>commanded to forgive.</a:t>
            </a:r>
          </a:p>
          <a:p>
            <a:pPr>
              <a:lnSpc>
                <a:spcPts val="1000"/>
              </a:lnSpc>
              <a:defRPr sz="900"/>
            </a:pPr>
            <a:r>
              <a:t>Instead she can simply say in heart to God that she</a:t>
            </a:r>
          </a:p>
          <a:p>
            <a:pPr>
              <a:lnSpc>
                <a:spcPts val="1000"/>
              </a:lnSpc>
              <a:defRPr sz="900"/>
            </a:pPr>
            <a:r>
              <a:t>forgives the spiritual debt her husband has toward her.</a:t>
            </a:r>
          </a:p>
          <a:p>
            <a:pPr>
              <a:lnSpc>
                <a:spcPts val="1000"/>
              </a:lnSpc>
              <a:defRPr sz="900"/>
            </a:pPr>
            <a:r>
              <a:t>Then it is gone just like the $10. debt. The account is clear.</a:t>
            </a:r>
          </a:p>
          <a:p>
            <a:pPr>
              <a:lnSpc>
                <a:spcPts val="1000"/>
              </a:lnSpc>
              <a:defRPr sz="900"/>
            </a:pPr>
            <a:r>
              <a:t>Her heart is free to express her love for him.</a:t>
            </a:r>
          </a:p>
          <a:p>
            <a:pPr>
              <a:lnSpc>
                <a:spcPts val="1000"/>
              </a:lnSpc>
              <a:defRPr sz="900"/>
            </a:pPr>
            <a:r>
              <a:t>God might decide on chastising our spouse, but that is His</a:t>
            </a:r>
          </a:p>
          <a:p>
            <a:pPr>
              <a:lnSpc>
                <a:spcPts val="1000"/>
              </a:lnSpc>
              <a:defRPr sz="900"/>
            </a:pPr>
            <a:r>
              <a:t>responsibility. Even though we would forgive a person, that</a:t>
            </a:r>
          </a:p>
          <a:p>
            <a:pPr>
              <a:lnSpc>
                <a:spcPts val="1000"/>
              </a:lnSpc>
              <a:defRPr sz="900"/>
            </a:pPr>
            <a:r>
              <a:t>person still is responsible before God for his sin. This is why</a:t>
            </a:r>
          </a:p>
          <a:p>
            <a:pPr>
              <a:lnSpc>
                <a:spcPts val="1000"/>
              </a:lnSpc>
              <a:defRPr sz="900"/>
            </a:pPr>
            <a:r>
              <a:t>we need two apologies when we sin against a person, both</a:t>
            </a:r>
          </a:p>
          <a:p>
            <a:pPr>
              <a:lnSpc>
                <a:spcPts val="1000"/>
              </a:lnSpc>
              <a:defRPr sz="900"/>
            </a:pPr>
            <a:r>
              <a:t>to God and to that person.</a:t>
            </a:r>
          </a:p>
          <a:p>
            <a:pPr>
              <a:lnSpc>
                <a:spcPts val="1000"/>
              </a:lnSpc>
              <a:defRPr sz="900"/>
            </a:pPr>
            <a:r>
              <a:t>As a Christian matures, he will just naturally forgive those</a:t>
            </a:r>
          </a:p>
          <a:p>
            <a:pPr>
              <a:lnSpc>
                <a:spcPts val="1000"/>
              </a:lnSpc>
              <a:defRPr sz="900"/>
            </a:pPr>
            <a:r>
              <a:t>around him all the time. It will become an unconscious and</a:t>
            </a:r>
          </a:p>
          <a:p>
            <a:pPr>
              <a:lnSpc>
                <a:spcPts val="1000"/>
              </a:lnSpc>
              <a:defRPr sz="900"/>
            </a:pPr>
            <a:r>
              <a:t>yet true behavior. Instead of focusing on what people owe</a:t>
            </a:r>
          </a:p>
          <a:p>
            <a:pPr>
              <a:lnSpc>
                <a:spcPts val="1000"/>
              </a:lnSpc>
              <a:defRPr sz="900"/>
            </a:pPr>
            <a:r>
              <a:t>him, he will remember how much he owes Christ who</a:t>
            </a:r>
          </a:p>
          <a:p>
            <a:pPr>
              <a:lnSpc>
                <a:spcPts val="1000"/>
              </a:lnSpc>
              <a:defRPr sz="900"/>
            </a:pPr>
            <a:r>
              <a:t>forgave him of such a great debt.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Shape 271"/>
          <p:cNvSpPr/>
          <p:nvPr>
            <p:ph type="sldImg"/>
          </p:nvPr>
        </p:nvSpPr>
        <p:spPr>
          <a:prstGeom prst="rect">
            <a:avLst/>
          </a:prstGeom>
        </p:spPr>
        <p:txBody>
          <a:bodyPr/>
          <a:lstStyle/>
          <a:p>
            <a:pPr/>
          </a:p>
        </p:txBody>
      </p:sp>
      <p:sp>
        <p:nvSpPr>
          <p:cNvPr id="272" name="Shape 272"/>
          <p:cNvSpPr/>
          <p:nvPr>
            <p:ph type="body" sz="quarter" idx="1"/>
          </p:nvPr>
        </p:nvSpPr>
        <p:spPr>
          <a:prstGeom prst="rect">
            <a:avLst/>
          </a:prstGeom>
        </p:spPr>
        <p:txBody>
          <a:bodyPr/>
          <a:lstStyle/>
          <a:p>
            <a:pPr marL="373379">
              <a:lnSpc>
                <a:spcPts val="1400"/>
              </a:lnSpc>
              <a:defRPr b="1" sz="1200">
                <a:solidFill>
                  <a:srgbClr val="011993"/>
                </a:solidFill>
              </a:defRPr>
            </a:pPr>
            <a:r>
              <a:t>Steps to Overcome Bitterness</a:t>
            </a:r>
          </a:p>
          <a:p>
            <a:pPr marL="373379">
              <a:lnSpc>
                <a:spcPts val="1400"/>
              </a:lnSpc>
              <a:defRPr b="1" sz="1200">
                <a:solidFill>
                  <a:srgbClr val="011993"/>
                </a:solidFill>
              </a:defRPr>
            </a:pPr>
            <a:r>
              <a:t>1)Check for something you have done wrong. </a:t>
            </a:r>
          </a:p>
          <a:p>
            <a:pPr algn="just">
              <a:lnSpc>
                <a:spcPts val="1300"/>
              </a:lnSpc>
              <a:defRPr sz="1100">
                <a:latin typeface="Times New Roman"/>
                <a:ea typeface="Times New Roman"/>
                <a:cs typeface="Times New Roman"/>
                <a:sym typeface="Times New Roman"/>
              </a:defRPr>
            </a:pPr>
            <a:r>
              <a:t>You can do this by gently asking if you have done anything that has offended your spouse. </a:t>
            </a:r>
          </a:p>
          <a:p>
            <a:pPr algn="just">
              <a:lnSpc>
                <a:spcPts val="1300"/>
              </a:lnSpc>
              <a:defRPr sz="1100">
                <a:latin typeface="Times New Roman"/>
                <a:ea typeface="Times New Roman"/>
                <a:cs typeface="Times New Roman"/>
                <a:sym typeface="Times New Roman"/>
              </a:defRPr>
            </a:pPr>
          </a:p>
          <a:p>
            <a:pPr algn="just">
              <a:lnSpc>
                <a:spcPts val="1400"/>
              </a:lnSpc>
              <a:defRPr sz="1100">
                <a:latin typeface="Times New Roman"/>
                <a:ea typeface="Times New Roman"/>
                <a:cs typeface="Times New Roman"/>
                <a:sym typeface="Times New Roman"/>
              </a:defRPr>
            </a:pPr>
            <a:r>
              <a:t>2) </a:t>
            </a:r>
            <a:r>
              <a:rPr b="1" sz="1200">
                <a:solidFill>
                  <a:srgbClr val="011993"/>
                </a:solidFill>
                <a:latin typeface="+mn-lt"/>
                <a:ea typeface="+mn-ea"/>
                <a:cs typeface="+mn-cs"/>
                <a:sym typeface="Helvetica Neue"/>
              </a:rPr>
              <a:t>Resolve to solve it before sleep.</a:t>
            </a:r>
            <a:endParaRPr b="1" sz="1200">
              <a:solidFill>
                <a:srgbClr val="011993"/>
              </a:solidFill>
              <a:latin typeface="+mn-lt"/>
              <a:ea typeface="+mn-ea"/>
              <a:cs typeface="+mn-cs"/>
              <a:sym typeface="Helvetica Neue"/>
            </a:endParaRPr>
          </a:p>
          <a:p>
            <a:pPr algn="just">
              <a:lnSpc>
                <a:spcPts val="1300"/>
              </a:lnSpc>
              <a:defRPr sz="1100">
                <a:latin typeface="Times New Roman"/>
                <a:ea typeface="Times New Roman"/>
                <a:cs typeface="Times New Roman"/>
                <a:sym typeface="Times New Roman"/>
              </a:defRPr>
            </a:pPr>
            <a:r>
              <a:t>BE ANGRY, AND </a:t>
            </a:r>
            <a:r>
              <a:rPr i="1">
                <a:latin typeface="Helvetica"/>
                <a:ea typeface="Helvetica"/>
                <a:cs typeface="Helvetica"/>
                <a:sym typeface="Helvetica"/>
              </a:rPr>
              <a:t>yet</a:t>
            </a:r>
            <a:r>
              <a:t> DO NOT SIN; do not let the sun go down on your anger, and do not give the devil an opportunity. (Ephesians 4:26-27)</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3) Forgive and don’t wait to be asked</a:t>
            </a:r>
          </a:p>
          <a:p>
            <a:pPr algn="just">
              <a:lnSpc>
                <a:spcPts val="1300"/>
              </a:lnSpc>
              <a:defRPr sz="1100">
                <a:latin typeface="Times New Roman"/>
                <a:ea typeface="Times New Roman"/>
                <a:cs typeface="Times New Roman"/>
                <a:sym typeface="Times New Roman"/>
              </a:defRPr>
            </a:pPr>
            <a:r>
              <a:t>“How can I forgive someone that doesn’t ask for forgiveness?” </a:t>
            </a:r>
          </a:p>
          <a:p>
            <a:pPr algn="just">
              <a:lnSpc>
                <a:spcPts val="1300"/>
              </a:lnSpc>
              <a:defRPr sz="1100">
                <a:latin typeface="Times New Roman"/>
                <a:ea typeface="Times New Roman"/>
                <a:cs typeface="Times New Roman"/>
                <a:sym typeface="Times New Roman"/>
              </a:defRPr>
            </a:pPr>
            <a:r>
              <a:t>4) Gently confront</a:t>
            </a:r>
          </a:p>
          <a:p>
            <a:pPr algn="just">
              <a:lnSpc>
                <a:spcPts val="1300"/>
              </a:lnSpc>
              <a:defRPr sz="1100">
                <a:latin typeface="Times New Roman"/>
                <a:ea typeface="Times New Roman"/>
                <a:cs typeface="Times New Roman"/>
                <a:sym typeface="Times New Roman"/>
              </a:defRPr>
            </a:pPr>
            <a:r>
              <a:t>5) Kindly discuss</a:t>
            </a:r>
          </a:p>
          <a:p>
            <a:pPr algn="just">
              <a:lnSpc>
                <a:spcPts val="1300"/>
              </a:lnSpc>
              <a:defRPr sz="1100">
                <a:latin typeface="Times New Roman"/>
                <a:ea typeface="Times New Roman"/>
                <a:cs typeface="Times New Roman"/>
                <a:sym typeface="Times New Roman"/>
              </a:defRPr>
            </a:pPr>
            <a:r>
              <a:t>6) Give time</a:t>
            </a:r>
          </a:p>
          <a:p>
            <a:pPr algn="just">
              <a:lnSpc>
                <a:spcPts val="1300"/>
              </a:lnSpc>
              <a:defRPr sz="1100">
                <a:latin typeface="Times New Roman"/>
                <a:ea typeface="Times New Roman"/>
                <a:cs typeface="Times New Roman"/>
                <a:sym typeface="Times New Roman"/>
              </a:defRPr>
            </a:pPr>
            <a:r>
              <a:t>7) Confess and forgive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Shape 282"/>
          <p:cNvSpPr/>
          <p:nvPr>
            <p:ph type="sldImg"/>
          </p:nvPr>
        </p:nvSpPr>
        <p:spPr>
          <a:prstGeom prst="rect">
            <a:avLst/>
          </a:prstGeom>
        </p:spPr>
        <p:txBody>
          <a:bodyPr/>
          <a:lstStyle/>
          <a:p>
            <a:pPr/>
          </a:p>
        </p:txBody>
      </p:sp>
      <p:sp>
        <p:nvSpPr>
          <p:cNvPr id="283" name="Shape 283"/>
          <p:cNvSpPr/>
          <p:nvPr>
            <p:ph type="body" sz="quarter" idx="1"/>
          </p:nvPr>
        </p:nvSpPr>
        <p:spPr>
          <a:prstGeom prst="rect">
            <a:avLst/>
          </a:prstGeom>
        </p:spPr>
        <p:txBody>
          <a:bodyPr/>
          <a:lstStyle/>
          <a:p>
            <a:pPr algn="just">
              <a:lnSpc>
                <a:spcPts val="1200"/>
              </a:lnSpc>
              <a:defRPr sz="1000">
                <a:solidFill>
                  <a:srgbClr val="07304C"/>
                </a:solidFill>
                <a:latin typeface="Times New Roman"/>
                <a:ea typeface="Times New Roman"/>
                <a:cs typeface="Times New Roman"/>
                <a:sym typeface="Times New Roman"/>
              </a:defRPr>
            </a:pPr>
            <a:r>
              <a:t>The Big Steps or Reconciliation</a:t>
            </a:r>
          </a:p>
          <a:p>
            <a:pPr algn="just">
              <a:lnSpc>
                <a:spcPts val="1200"/>
              </a:lnSpc>
              <a:defRPr b="1" sz="1000">
                <a:solidFill>
                  <a:srgbClr val="07304C"/>
                </a:solidFill>
                <a:latin typeface="Helvetica"/>
                <a:ea typeface="Helvetica"/>
                <a:cs typeface="Helvetica"/>
                <a:sym typeface="Helvetica"/>
              </a:defRPr>
            </a:pPr>
            <a:r>
              <a:t>Always forgive your spouse. </a:t>
            </a:r>
            <a:endParaRPr b="0">
              <a:latin typeface="Times New Roman"/>
              <a:ea typeface="Times New Roman"/>
              <a:cs typeface="Times New Roman"/>
              <a:sym typeface="Times New Roman"/>
            </a:endParaRPr>
          </a:p>
          <a:p>
            <a:pPr algn="just">
              <a:lnSpc>
                <a:spcPts val="1200"/>
              </a:lnSpc>
              <a:defRPr sz="1000">
                <a:solidFill>
                  <a:srgbClr val="07304C"/>
                </a:solidFill>
                <a:latin typeface="Times New Roman"/>
                <a:ea typeface="Times New Roman"/>
                <a:cs typeface="Times New Roman"/>
                <a:sym typeface="Times New Roman"/>
              </a:defRPr>
            </a:pPr>
          </a:p>
          <a:p>
            <a:pPr algn="just">
              <a:lnSpc>
                <a:spcPts val="1200"/>
              </a:lnSpc>
              <a:defRPr sz="1000">
                <a:solidFill>
                  <a:srgbClr val="07304C"/>
                </a:solidFill>
                <a:latin typeface="Times New Roman"/>
                <a:ea typeface="Times New Roman"/>
                <a:cs typeface="Times New Roman"/>
                <a:sym typeface="Times New Roman"/>
              </a:defRPr>
            </a:pPr>
            <a:r>
              <a:t>“I ___</a:t>
            </a:r>
            <a:r>
              <a:rPr u="sng"/>
              <a:t>your name</a:t>
            </a:r>
            <a:r>
              <a:t>__ will always forgive my spouse right away for any wrong thing he or she has done against me.” </a:t>
            </a:r>
          </a:p>
          <a:p>
            <a:pPr algn="just">
              <a:lnSpc>
                <a:spcPts val="1200"/>
              </a:lnSpc>
              <a:defRPr sz="1000">
                <a:solidFill>
                  <a:srgbClr val="07304C"/>
                </a:solidFill>
                <a:latin typeface="Times New Roman"/>
                <a:ea typeface="Times New Roman"/>
                <a:cs typeface="Times New Roman"/>
                <a:sym typeface="Times New Roman"/>
              </a:defRPr>
            </a:pPr>
          </a:p>
          <a:p>
            <a:pPr algn="just">
              <a:lnSpc>
                <a:spcPts val="1200"/>
              </a:lnSpc>
              <a:defRPr b="1" sz="1000">
                <a:solidFill>
                  <a:srgbClr val="07304C"/>
                </a:solidFill>
                <a:latin typeface="Helvetica"/>
                <a:ea typeface="Helvetica"/>
                <a:cs typeface="Helvetica"/>
                <a:sym typeface="Helvetica"/>
              </a:defRPr>
            </a:pPr>
            <a:r>
              <a:t>Catch up on the past.</a:t>
            </a:r>
            <a:r>
              <a:rPr b="0">
                <a:latin typeface="Times New Roman"/>
                <a:ea typeface="Times New Roman"/>
                <a:cs typeface="Times New Roman"/>
                <a:sym typeface="Times New Roman"/>
              </a:rPr>
              <a:t> You want to get all those bitter roots out of your heart. It is true you cannot do it for your spouse but you can at least clear up what bitterness lies in your own heart. If you are a couple doing this, then each of you take a piece of paper and write down everything your spouse has done that has bothered you. </a:t>
            </a:r>
            <a:endParaRPr b="0">
              <a:latin typeface="Times New Roman"/>
              <a:ea typeface="Times New Roman"/>
              <a:cs typeface="Times New Roman"/>
              <a:sym typeface="Times New Roman"/>
            </a:endParaRPr>
          </a:p>
          <a:p>
            <a:pPr algn="just">
              <a:lnSpc>
                <a:spcPts val="1200"/>
              </a:lnSpc>
              <a:defRPr sz="1000">
                <a:solidFill>
                  <a:srgbClr val="07304C"/>
                </a:solidFill>
                <a:latin typeface="Times New Roman"/>
                <a:ea typeface="Times New Roman"/>
                <a:cs typeface="Times New Roman"/>
                <a:sym typeface="Times New Roman"/>
              </a:defRPr>
            </a:pPr>
            <a:r>
              <a:t>(1) First confess your sins to the Lord. (2) Write your list and confess how because of your resentment you have failed your spouse. In your heart (this is the big difference) forgive them. (3) Aloud ask forgiveness for your failures.</a:t>
            </a:r>
            <a:br/>
          </a:p>
          <a:p>
            <a:pPr algn="just">
              <a:lnSpc>
                <a:spcPts val="1200"/>
              </a:lnSpc>
              <a:defRPr b="1" sz="1000">
                <a:solidFill>
                  <a:srgbClr val="07304C"/>
                </a:solidFill>
                <a:latin typeface="Helvetica"/>
                <a:ea typeface="Helvetica"/>
                <a:cs typeface="Helvetica"/>
                <a:sym typeface="Helvetica"/>
              </a:defRPr>
            </a:pPr>
            <a:r>
              <a:t>Discuss procedure.</a:t>
            </a:r>
            <a:r>
              <a:rPr b="0">
                <a:latin typeface="Times New Roman"/>
                <a:ea typeface="Times New Roman"/>
                <a:cs typeface="Times New Roman"/>
                <a:sym typeface="Times New Roman"/>
              </a:rPr>
              <a:t> You have made a commitment not to withhold forgiveness.</a:t>
            </a:r>
            <a:endParaRPr b="0">
              <a:latin typeface="Times New Roman"/>
              <a:ea typeface="Times New Roman"/>
              <a:cs typeface="Times New Roman"/>
              <a:sym typeface="Times New Roman"/>
            </a:endParaRPr>
          </a:p>
          <a:p>
            <a:pPr algn="just">
              <a:lnSpc>
                <a:spcPts val="1200"/>
              </a:lnSpc>
              <a:defRPr sz="1000">
                <a:solidFill>
                  <a:srgbClr val="07304C"/>
                </a:solidFill>
              </a:defRPr>
            </a:pPr>
            <a:r>
              <a:t>(1) Urgency of forgiveness</a:t>
            </a:r>
          </a:p>
          <a:p>
            <a:pPr algn="just">
              <a:lnSpc>
                <a:spcPts val="1200"/>
              </a:lnSpc>
              <a:defRPr sz="1000">
                <a:solidFill>
                  <a:srgbClr val="07304C"/>
                </a:solidFill>
              </a:defRPr>
            </a:pPr>
            <a:r>
              <a:t>(2) Arrange some signal you need to talk.</a:t>
            </a:r>
          </a:p>
          <a:p>
            <a:pPr algn="just">
              <a:lnSpc>
                <a:spcPts val="1200"/>
              </a:lnSpc>
              <a:defRPr sz="1000">
                <a:solidFill>
                  <a:srgbClr val="07304C"/>
                </a:solidFill>
              </a:defRPr>
            </a:pPr>
            <a:r>
              <a:t>(3) Don’t accuse but peaceably mention your problem on being able to easily forgive.</a:t>
            </a:r>
          </a:p>
          <a:p>
            <a:pPr algn="just">
              <a:lnSpc>
                <a:spcPts val="1200"/>
              </a:lnSpc>
              <a:defRPr sz="1000">
                <a:solidFill>
                  <a:srgbClr val="07304C"/>
                </a:solidFill>
              </a:defRPr>
            </a:pPr>
            <a:r>
              <a:t>(4) Arrange for set place to discuss (eg. dining room table).</a:t>
            </a:r>
          </a:p>
          <a:p>
            <a:pPr algn="just">
              <a:lnSpc>
                <a:spcPts val="1200"/>
              </a:lnSpc>
              <a:defRPr sz="1000">
                <a:solidFill>
                  <a:srgbClr val="07304C"/>
                </a:solidFill>
              </a:defRPr>
            </a:pPr>
          </a:p>
          <a:p>
            <a:pPr algn="ct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07304C"/>
                </a:solidFill>
                <a:latin typeface="Helvetica"/>
                <a:ea typeface="Helvetica"/>
                <a:cs typeface="Helvetica"/>
                <a:sym typeface="Helvetica"/>
              </a:defRPr>
            </a:pPr>
            <a:r>
              <a:t>Should you mention to your spouse what things he or she offended you by?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Shape 288"/>
          <p:cNvSpPr/>
          <p:nvPr>
            <p:ph type="sldImg"/>
          </p:nvPr>
        </p:nvSpPr>
        <p:spPr>
          <a:prstGeom prst="rect">
            <a:avLst/>
          </a:prstGeom>
        </p:spPr>
        <p:txBody>
          <a:bodyPr/>
          <a:lstStyle/>
          <a:p>
            <a:pPr/>
          </a:p>
        </p:txBody>
      </p:sp>
      <p:sp>
        <p:nvSpPr>
          <p:cNvPr id="289" name="Shape 289"/>
          <p:cNvSpPr/>
          <p:nvPr>
            <p:ph type="body" sz="quarter" idx="1"/>
          </p:nvPr>
        </p:nvSpPr>
        <p:spPr>
          <a:prstGeom prst="rect">
            <a:avLst/>
          </a:prstGeom>
        </p:spPr>
        <p:txBody>
          <a:bodyPr/>
          <a:lstStyle>
            <a:lvl1pPr algn="just">
              <a:lnSpc>
                <a:spcPts val="1200"/>
              </a:lnSpc>
              <a:defRPr sz="1000">
                <a:solidFill>
                  <a:srgbClr val="07304C"/>
                </a:solidFill>
                <a:latin typeface="Times New Roman"/>
                <a:ea typeface="Times New Roman"/>
                <a:cs typeface="Times New Roman"/>
                <a:sym typeface="Times New Roman"/>
              </a:defRPr>
            </a:lvl1pPr>
          </a:lstStyle>
          <a:p>
            <a:pPr/>
            <a:r>
              <a:t>Should you mention to your spouse what things he or she offended you by?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 name="Shape 300"/>
          <p:cNvSpPr/>
          <p:nvPr>
            <p:ph type="sldImg"/>
          </p:nvPr>
        </p:nvSpPr>
        <p:spPr>
          <a:prstGeom prst="rect">
            <a:avLst/>
          </a:prstGeom>
        </p:spPr>
        <p:txBody>
          <a:bodyPr/>
          <a:lstStyle/>
          <a:p>
            <a:pPr/>
          </a:p>
        </p:txBody>
      </p:sp>
      <p:sp>
        <p:nvSpPr>
          <p:cNvPr id="301" name="Shape 301"/>
          <p:cNvSpPr/>
          <p:nvPr>
            <p:ph type="body" sz="quarter" idx="1"/>
          </p:nvPr>
        </p:nvSpPr>
        <p:spPr>
          <a:prstGeom prst="rect">
            <a:avLst/>
          </a:prstGeom>
        </p:spPr>
        <p:txBody>
          <a:bodyPr/>
          <a:lstStyle/>
          <a:p>
            <a:pPr algn="just">
              <a:lnSpc>
                <a:spcPts val="1200"/>
              </a:lnSpc>
              <a:spcBef>
                <a:spcPts val="1200"/>
              </a:spcBef>
              <a:defRPr sz="1000">
                <a:solidFill>
                  <a:srgbClr val="07304C"/>
                </a:solidFill>
              </a:defRPr>
            </a:pPr>
            <a:r>
              <a:t>Take Home Project</a:t>
            </a:r>
          </a:p>
          <a:p>
            <a:pPr>
              <a:lnSpc>
                <a:spcPts val="1200"/>
              </a:lnSpc>
              <a:defRPr sz="1000">
                <a:solidFill>
                  <a:srgbClr val="07304C"/>
                </a:solidFill>
                <a:latin typeface="Helvetica"/>
                <a:ea typeface="Helvetica"/>
                <a:cs typeface="Helvetica"/>
                <a:sym typeface="Helvetica"/>
              </a:defRPr>
            </a:pPr>
            <a:r>
              <a:t>Forgive your spouse everything and ask for forgiveness.</a:t>
            </a:r>
          </a:p>
          <a:p>
            <a:pPr>
              <a:lnSpc>
                <a:spcPts val="1200"/>
              </a:lnSpc>
              <a:defRPr sz="1000">
                <a:solidFill>
                  <a:srgbClr val="07304C"/>
                </a:solidFill>
                <a:latin typeface="Helvetica"/>
                <a:ea typeface="Helvetica"/>
                <a:cs typeface="Helvetica"/>
                <a:sym typeface="Helvetica"/>
              </a:defRPr>
            </a:pPr>
            <a:r>
              <a:t>Set up policy to encourage you two to better be able to talk honestly about things you are having a difficulty forgiving.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5" name="Shape 315"/>
          <p:cNvSpPr/>
          <p:nvPr>
            <p:ph type="sldImg"/>
          </p:nvPr>
        </p:nvSpPr>
        <p:spPr>
          <a:prstGeom prst="rect">
            <a:avLst/>
          </a:prstGeom>
        </p:spPr>
        <p:txBody>
          <a:bodyPr/>
          <a:lstStyle/>
          <a:p>
            <a:pPr/>
          </a:p>
        </p:txBody>
      </p:sp>
      <p:sp>
        <p:nvSpPr>
          <p:cNvPr id="316" name="Shape 316"/>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latin typeface="Helvetica"/>
                <a:ea typeface="Helvetica"/>
                <a:cs typeface="Helvetica"/>
                <a:sym typeface="Helvetica"/>
              </a:defRPr>
            </a:pPr>
            <a:r>
              <a:t>Session #7</a:t>
            </a:r>
          </a:p>
          <a:p>
            <a:pPr algn="just">
              <a:lnSpc>
                <a:spcPts val="1300"/>
              </a:lnSpc>
              <a:defRPr sz="1100">
                <a:latin typeface="Times New Roman"/>
                <a:ea typeface="Times New Roman"/>
                <a:cs typeface="Times New Roman"/>
                <a:sym typeface="Times New Roman"/>
              </a:defRPr>
            </a:pPr>
            <a:r>
              <a:t>Replacing Marital Bitterness with Forgiveness </a:t>
            </a:r>
          </a:p>
          <a:p>
            <a:pPr algn="just">
              <a:lnSpc>
                <a:spcPts val="1300"/>
              </a:lnSpc>
              <a:defRPr sz="1100">
                <a:latin typeface="Times New Roman"/>
                <a:ea typeface="Times New Roman"/>
                <a:cs typeface="Times New Roman"/>
                <a:sym typeface="Times New Roman"/>
              </a:defRPr>
            </a:pPr>
            <a:r>
              <a:t>Show the power that one has in forgiving some one. Analogy: David slings stone at Goliath and chops off his head.</a:t>
            </a:r>
            <a:endParaRPr b="1" sz="1000">
              <a:latin typeface="Helvetica"/>
              <a:ea typeface="Helvetica"/>
              <a:cs typeface="Helvetica"/>
              <a:sym typeface="Helvetica"/>
            </a:endParaRPr>
          </a:p>
          <a:p>
            <a:pPr>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r>
              <a:t>Purpose: </a:t>
            </a:r>
            <a:r>
              <a:rPr b="0"/>
              <a:t>To help couples understand how bitterness spoils marriages and bring them to forgiving their spouses for all that resentment.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Shape 94"/>
          <p:cNvSpPr/>
          <p:nvPr>
            <p:ph type="sldImg"/>
          </p:nvPr>
        </p:nvSpPr>
        <p:spPr>
          <a:prstGeom prst="rect">
            <a:avLst/>
          </a:prstGeom>
        </p:spPr>
        <p:txBody>
          <a:bodyPr/>
          <a:lstStyle/>
          <a:p>
            <a:pPr/>
          </a:p>
        </p:txBody>
      </p:sp>
      <p:sp>
        <p:nvSpPr>
          <p:cNvPr id="95" name="Shape 95"/>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Review &amp; Intro</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Last week we saw two symbols. Do you remember what they stood for? They stood for two cycles or patterns that couples experience. They are the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 which one is which? Here let us put both the cycles up and see the difference between them.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lvl1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vl1pPr>
          </a:lstStyle>
          <a:p>
            <a:pPr/>
            <a:r>
              <a:t>This is the great marriage. the regenerative cycle describes how to actually solve problems before they break out into conflict. Were you able to do that this week in one or more situations? I hope so. It should be increasing week by week.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5" name="Shape 125"/>
          <p:cNvSpPr/>
          <p:nvPr>
            <p:ph type="sldImg"/>
          </p:nvPr>
        </p:nvSpPr>
        <p:spPr>
          <a:prstGeom prst="rect">
            <a:avLst/>
          </a:prstGeom>
        </p:spPr>
        <p:txBody>
          <a:bodyPr/>
          <a:lstStyle/>
          <a:p>
            <a:pPr/>
          </a:p>
        </p:txBody>
      </p:sp>
      <p:sp>
        <p:nvSpPr>
          <p:cNvPr id="126" name="Shape 126"/>
          <p:cNvSpPr/>
          <p:nvPr>
            <p:ph type="body" sz="quarter" idx="1"/>
          </p:nvPr>
        </p:nvSpPr>
        <p:spPr>
          <a:prstGeom prst="rect">
            <a:avLst/>
          </a:prstGeom>
        </p:spPr>
        <p:txBody>
          <a:bodyPr/>
          <a:lstStyle>
            <a:lvl1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vl1pPr>
          </a:lstStyle>
          <a:p>
            <a:pPr/>
            <a:r>
              <a:t>The degenerative cycle destroys marriages piece by piece. The worse part is the way we do not fully reconcile with each other afterwards. In other words, we do not apologize and forgive. We allow a portion of the irritation reside in our hearts. This is bitterness.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 name="Shape 131"/>
          <p:cNvSpPr/>
          <p:nvPr>
            <p:ph type="sldImg"/>
          </p:nvPr>
        </p:nvSpPr>
        <p:spPr>
          <a:prstGeom prst="rect">
            <a:avLst/>
          </a:prstGeom>
        </p:spPr>
        <p:txBody>
          <a:bodyPr/>
          <a:lstStyle/>
          <a:p>
            <a:pPr/>
          </a:p>
        </p:txBody>
      </p:sp>
      <p:sp>
        <p:nvSpPr>
          <p:cNvPr id="132" name="Shape 132"/>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A half apology is no apology. Why? Well, forgiveness has not taken place. Those only half apologizing or suggest they will just ignore the ‘immaturity’ of the other really has a bit of resentment on his heart. Only forgiveness can take this edge away.</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Just think a moment, what happens when the husband and wife have this ‘stuff’ between them? Do they want to be with each other? How will they talk to each other? Will the wife have a sweetness which welcomes the husband to make some intimate movements? will they want to talk to each other? Whether they are eating, doing a family event, or going to bed, every aspect of life is touched. This is the reason many couples used to get divorced after their children left home. They used to distract themselves with the children. Now they only have each other; they want out.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a:p>
        </p:txBody>
      </p:sp>
      <p:sp>
        <p:nvSpPr>
          <p:cNvPr id="139" name="Shape 139"/>
          <p:cNvSpPr/>
          <p:nvPr>
            <p:ph type="body" sz="quarter" idx="1"/>
          </p:nvPr>
        </p:nvSpPr>
        <p:spPr>
          <a:prstGeom prst="rect">
            <a:avLst/>
          </a:prstGeom>
        </p:spPr>
        <p:txBody>
          <a:bodyPr/>
          <a:lstStyle/>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Rolling your eyes</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Ignoring simple requests</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Easily irritated</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Calling names in “fun”</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Criticizing spouse’s efforts</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Ungratefulness</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Jest about shortcomings</a:t>
            </a:r>
          </a:p>
          <a:p>
            <a:pPr algn="ctr">
              <a:lnSpc>
                <a:spcPts val="29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6D1419"/>
                </a:solidFill>
                <a:latin typeface="Helvetica"/>
                <a:ea typeface="Helvetica"/>
                <a:cs typeface="Helvetica"/>
                <a:sym typeface="Helvetica"/>
              </a:defRPr>
            </a:pPr>
            <a:r>
              <a:t>Feeling put out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9" name="Shape 149"/>
          <p:cNvSpPr/>
          <p:nvPr>
            <p:ph type="sldImg"/>
          </p:nvPr>
        </p:nvSpPr>
        <p:spPr>
          <a:prstGeom prst="rect">
            <a:avLst/>
          </a:prstGeom>
        </p:spPr>
        <p:txBody>
          <a:bodyPr/>
          <a:lstStyle/>
          <a:p>
            <a:pPr/>
          </a:p>
        </p:txBody>
      </p:sp>
      <p:sp>
        <p:nvSpPr>
          <p:cNvPr id="150" name="Shape 150"/>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Can you then guess what is the greatest problem of marriage? People say it is money or incompatibility. These are problems but there is a looming problem underneath all the superficial reasons- the stuff. This is an unforgiving spirit or a bitter spirit.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8" name="Shape 168"/>
          <p:cNvSpPr/>
          <p:nvPr>
            <p:ph type="sldImg"/>
          </p:nvPr>
        </p:nvSpPr>
        <p:spPr>
          <a:prstGeom prst="rect">
            <a:avLst/>
          </a:prstGeom>
        </p:spPr>
        <p:txBody>
          <a:bodyPr/>
          <a:lstStyle/>
          <a:p>
            <a:pPr/>
          </a:p>
        </p:txBody>
      </p:sp>
      <p:sp>
        <p:nvSpPr>
          <p:cNvPr id="169" name="Shape 169"/>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Actually, the scriptures are clear to what we need to do.</a:t>
            </a:r>
          </a:p>
          <a:p>
            <a:pPr algn="just">
              <a:lnSpc>
                <a:spcPts val="1300"/>
              </a:lnSpc>
              <a:defRPr sz="1100">
                <a:latin typeface="Times New Roman"/>
                <a:ea typeface="Times New Roman"/>
                <a:cs typeface="Times New Roman"/>
                <a:sym typeface="Times New Roman"/>
              </a:defRPr>
            </a:pPr>
            <a:r>
              <a:t>Let all </a:t>
            </a:r>
            <a:r>
              <a:rPr b="1">
                <a:solidFill>
                  <a:srgbClr val="FF2600"/>
                </a:solidFill>
                <a:latin typeface="Helvetica"/>
                <a:ea typeface="Helvetica"/>
                <a:cs typeface="Helvetica"/>
                <a:sym typeface="Helvetica"/>
              </a:rPr>
              <a:t>bitterness</a:t>
            </a:r>
            <a:r>
              <a:t> and wrath and anger and clamor and slander be put away from you, along with all malice. (Ephesians 4:31)</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16" name="Paul J. Bucknell"/>
          <p:cNvSpPr txBox="1"/>
          <p:nvPr/>
        </p:nvSpPr>
        <p:spPr>
          <a:xfrm>
            <a:off x="6400800" y="3873500"/>
            <a:ext cx="5092700" cy="6858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lvl1pPr>
          </a:lstStyle>
          <a:p>
            <a:pPr/>
            <a:r>
              <a:t>Paul J. Bucknell</a:t>
            </a:r>
          </a:p>
        </p:txBody>
      </p:sp>
      <p:pic>
        <p:nvPicPr>
          <p:cNvPr id="17" name="logo.gif" descr="logo.gif"/>
          <p:cNvPicPr>
            <a:picLocks noChangeAspect="1"/>
          </p:cNvPicPr>
          <p:nvPr/>
        </p:nvPicPr>
        <p:blipFill>
          <a:blip r:embed="rId3">
            <a:extLst/>
          </a:blip>
          <a:srcRect l="3136" t="0" r="3367" b="5491"/>
          <a:stretch>
            <a:fillRect/>
          </a:stretch>
        </p:blipFill>
        <p:spPr>
          <a:xfrm>
            <a:off x="1562146" y="84836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18" name="Biblical Foundations for Freedom"/>
          <p:cNvSpPr txBox="1"/>
          <p:nvPr/>
        </p:nvSpPr>
        <p:spPr>
          <a:xfrm>
            <a:off x="2540000" y="83566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900"/>
              </a:lnSpc>
              <a:tabLst>
                <a:tab pos="1270000" algn="l"/>
                <a:tab pos="8953500" algn="l"/>
              </a:tabLst>
              <a:defRPr sz="3300">
                <a:solidFill>
                  <a:srgbClr val="000000"/>
                </a:solidFill>
                <a:latin typeface="Helvetica"/>
                <a:ea typeface="Helvetica"/>
                <a:cs typeface="Helvetica"/>
                <a:sym typeface="Helvetica"/>
              </a:defRPr>
            </a:lvl1pPr>
          </a:lstStyle>
          <a:p>
            <a:pPr/>
            <a:r>
              <a:t>Biblical Foundations for Freedom</a:t>
            </a:r>
          </a:p>
        </p:txBody>
      </p:sp>
      <p:sp>
        <p:nvSpPr>
          <p:cNvPr id="19" name="www.foundationsforfreedom.net"/>
          <p:cNvSpPr txBox="1"/>
          <p:nvPr/>
        </p:nvSpPr>
        <p:spPr>
          <a:xfrm>
            <a:off x="2908300" y="9042400"/>
            <a:ext cx="8928100"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900"/>
              </a:lnSpc>
              <a:tabLst>
                <a:tab pos="1270000" algn="l"/>
                <a:tab pos="8953500" algn="l"/>
              </a:tabLst>
              <a:defRPr spc="627" sz="3300">
                <a:solidFill>
                  <a:srgbClr val="000000"/>
                </a:solidFill>
                <a:latin typeface="Helvetica"/>
                <a:ea typeface="Helvetica"/>
                <a:cs typeface="Helvetica"/>
                <a:sym typeface="Helvetica"/>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20" name="Line"/>
          <p:cNvSpPr/>
          <p:nvPr/>
        </p:nvSpPr>
        <p:spPr>
          <a:xfrm>
            <a:off x="-558800" y="8305800"/>
            <a:ext cx="14094385" cy="0"/>
          </a:xfrm>
          <a:prstGeom prst="line">
            <a:avLst/>
          </a:prstGeom>
          <a:ln w="127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21"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22"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29" name="Title Text"/>
          <p:cNvSpPr txBox="1"/>
          <p:nvPr>
            <p:ph type="title"/>
          </p:nvPr>
        </p:nvSpPr>
        <p:spPr>
          <a:prstGeom prst="rect">
            <a:avLst/>
          </a:prstGeom>
        </p:spPr>
        <p:txBody>
          <a:bodyPr/>
          <a:lstStyle/>
          <a:p>
            <a:pPr/>
            <a:r>
              <a:t>Title Text</a:t>
            </a:r>
          </a:p>
        </p:txBody>
      </p:sp>
      <p:sp>
        <p:nvSpPr>
          <p:cNvPr id="30"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38" name="BGM_Leaf.png" descr="BGM_Leaf.png"/>
          <p:cNvPicPr>
            <a:picLocks noChangeAspect="1"/>
          </p:cNvPicPr>
          <p:nvPr/>
        </p:nvPicPr>
        <p:blipFill>
          <a:blip r:embed="rId2">
            <a:extLst/>
          </a:blip>
          <a:srcRect l="3791" t="0" r="7973" b="0"/>
          <a:stretch>
            <a:fillRect/>
          </a:stretch>
        </p:blipFill>
        <p:spPr>
          <a:xfrm>
            <a:off x="0" y="-1511300"/>
            <a:ext cx="13004801" cy="11054077"/>
          </a:xfrm>
          <a:prstGeom prst="rect">
            <a:avLst/>
          </a:prstGeom>
          <a:ln w="12700">
            <a:miter lim="400000"/>
          </a:ln>
        </p:spPr>
      </p:pic>
      <p:sp>
        <p:nvSpPr>
          <p:cNvPr id="39" name="Paul J. Bucknell"/>
          <p:cNvSpPr txBox="1"/>
          <p:nvPr/>
        </p:nvSpPr>
        <p:spPr>
          <a:xfrm>
            <a:off x="7121265" y="4572000"/>
            <a:ext cx="5092701" cy="6858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lvl1pPr>
          </a:lstStyle>
          <a:p>
            <a:pPr/>
            <a:r>
              <a:t>Paul J. Bucknell</a:t>
            </a:r>
          </a:p>
        </p:txBody>
      </p:sp>
      <p:sp>
        <p:nvSpPr>
          <p:cNvPr id="40" name="Line"/>
          <p:cNvSpPr/>
          <p:nvPr/>
        </p:nvSpPr>
        <p:spPr>
          <a:xfrm>
            <a:off x="0" y="8305800"/>
            <a:ext cx="13004801"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41"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42"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sp>
        <p:nvSpPr>
          <p:cNvPr id="49"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7 cht">
    <p:spTree>
      <p:nvGrpSpPr>
        <p:cNvPr id="1" name=""/>
        <p:cNvGrpSpPr/>
        <p:nvPr/>
      </p:nvGrpSpPr>
      <p:grpSpPr>
        <a:xfrm>
          <a:off x="0" y="0"/>
          <a:ext cx="0" cy="0"/>
          <a:chOff x="0" y="0"/>
          <a:chExt cx="0" cy="0"/>
        </a:xfrm>
      </p:grpSpPr>
      <p:pic>
        <p:nvPicPr>
          <p:cNvPr id="56"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57" name="以饒恕代替婚姻中的苦毒"/>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以饒恕代替婚姻中的苦毒</a:t>
            </a:r>
          </a:p>
        </p:txBody>
      </p:sp>
      <p:sp>
        <p:nvSpPr>
          <p:cNvPr id="58" name="第七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第七課</a:t>
            </a:r>
          </a:p>
        </p:txBody>
      </p:sp>
      <p:sp>
        <p:nvSpPr>
          <p:cNvPr id="59"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0" name="Title Text"/>
          <p:cNvSpPr txBox="1"/>
          <p:nvPr>
            <p:ph type="title"/>
          </p:nvPr>
        </p:nvSpPr>
        <p:spPr>
          <a:xfrm>
            <a:off x="1409700" y="12700"/>
            <a:ext cx="8166100" cy="1333500"/>
          </a:xfrm>
          <a:prstGeom prst="rect">
            <a:avLst/>
          </a:prstGeom>
        </p:spPr>
        <p:txBody>
          <a:bodyPr/>
          <a:lstStyle>
            <a:lvl1pPr>
              <a:lnSpc>
                <a:spcPts val="6700"/>
              </a:lnSpc>
              <a:defRPr b="1" sz="5600">
                <a:latin typeface="Times New Roman"/>
                <a:ea typeface="Times New Roman"/>
                <a:cs typeface="Times New Roman"/>
                <a:sym typeface="Times New Roman"/>
              </a:defRPr>
            </a:lvl1pPr>
          </a:lstStyle>
          <a:p>
            <a:pPr/>
            <a:r>
              <a:t>Title Text</a:t>
            </a:r>
          </a:p>
        </p:txBody>
      </p:sp>
      <p:sp>
        <p:nvSpPr>
          <p:cNvPr id="61"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62"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rcRect l="11833" t="0" r="7809" b="0"/>
          <a:stretch>
            <a:fillRect/>
          </a:stretch>
        </p:blipFill>
        <p:spPr>
          <a:xfrm rot="16200000">
            <a:off x="-4267481" y="4241397"/>
            <a:ext cx="9793786" cy="1284226"/>
          </a:xfrm>
          <a:prstGeom prst="rect">
            <a:avLst/>
          </a:prstGeom>
          <a:ln w="12700">
            <a:miter lim="400000"/>
          </a:ln>
        </p:spPr>
      </p:pic>
      <p:sp>
        <p:nvSpPr>
          <p:cNvPr id="3" name="Replace Bitterness with Forgiveness"/>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Replace Bitterness with Forgiveness</a:t>
            </a:r>
          </a:p>
        </p:txBody>
      </p:sp>
      <p:sp>
        <p:nvSpPr>
          <p:cNvPr id="4" name="Session 7"/>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7</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8064500" cy="11176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Lst>
  <p:transition xmlns:p14="http://schemas.microsoft.com/office/powerpoint/2010/main" spd="med" advClick="1"/>
  <p:txStyles>
    <p:titleStyle>
      <a:lvl1pPr marL="0" marR="0" indent="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1pPr>
      <a:lvl2pPr marL="0" marR="0" indent="2286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2pPr>
      <a:lvl3pPr marL="0" marR="0" indent="4572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3pPr>
      <a:lvl4pPr marL="0" marR="0" indent="6858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4pPr>
      <a:lvl5pPr marL="0" marR="0" indent="9144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5pPr>
      <a:lvl6pPr marL="0" marR="0" indent="11430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6pPr>
      <a:lvl7pPr marL="0" marR="0" indent="13716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7pPr>
      <a:lvl8pPr marL="0" marR="0" indent="16002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8pPr>
      <a:lvl9pPr marL="0" marR="0" indent="18288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3.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4.gif"/></Relationships>

</file>

<file path=ppt/slides/_rels/slide1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2.jpeg"/></Relationships>

</file>

<file path=ppt/slides/_rels/slide2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3.jpeg"/></Relationships>

</file>

<file path=ppt/slides/_rels/slide2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gif"/><Relationship Id="rId4" Type="http://schemas.openxmlformats.org/officeDocument/2006/relationships/image" Target="../media/image3.jpeg"/><Relationship Id="rId5" Type="http://schemas.openxmlformats.org/officeDocument/2006/relationships/image" Target="../media/image3.gif"/><Relationship Id="rId6" Type="http://schemas.openxmlformats.org/officeDocument/2006/relationships/image" Target="../media/image4.gif"/><Relationship Id="rId7" Type="http://schemas.openxmlformats.org/officeDocument/2006/relationships/image" Target="../media/image5.gif"/><Relationship Id="rId8" Type="http://schemas.openxmlformats.org/officeDocument/2006/relationships/image" Target="../media/image6.gif"/><Relationship Id="rId9" Type="http://schemas.openxmlformats.org/officeDocument/2006/relationships/image" Target="../media/image2.png"/><Relationship Id="rId10" Type="http://schemas.openxmlformats.org/officeDocument/2006/relationships/image" Target="../media/image7.gif"/></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8.gif"/><Relationship Id="rId4" Type="http://schemas.openxmlformats.org/officeDocument/2006/relationships/image" Target="../media/image3.jpeg"/><Relationship Id="rId5" Type="http://schemas.openxmlformats.org/officeDocument/2006/relationships/image" Target="../media/image9.gif"/><Relationship Id="rId6" Type="http://schemas.openxmlformats.org/officeDocument/2006/relationships/image" Target="../media/image10.gif"/><Relationship Id="rId7" Type="http://schemas.openxmlformats.org/officeDocument/2006/relationships/image" Target="../media/image11.gif"/><Relationship Id="rId8" Type="http://schemas.openxmlformats.org/officeDocument/2006/relationships/image" Target="../media/image12.gif"/><Relationship Id="rId9" Type="http://schemas.openxmlformats.org/officeDocument/2006/relationships/image" Target="../media/image3.png"/><Relationship Id="rId10" Type="http://schemas.openxmlformats.org/officeDocument/2006/relationships/image" Target="../media/image13.gif"/></Relationships>

</file>

<file path=ppt/slides/_rels/slide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71"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72"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73"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74"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75" name="第六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第六課</a:t>
            </a:r>
          </a:p>
        </p:txBody>
      </p:sp>
      <p:sp>
        <p:nvSpPr>
          <p:cNvPr id="76" name="以饒恕代替婚姻中的苦毒"/>
          <p:cNvSpPr txBox="1"/>
          <p:nvPr/>
        </p:nvSpPr>
        <p:spPr>
          <a:xfrm>
            <a:off x="2367848" y="2721826"/>
            <a:ext cx="12420601" cy="209931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以饒恕代替婚姻中的苦毒</a:t>
            </a:r>
          </a:p>
        </p:txBody>
      </p:sp>
      <p:sp>
        <p:nvSpPr>
          <p:cNvPr id="77" name="包恩富牧師 Paul J. Bucknell"/>
          <p:cNvSpPr txBox="1"/>
          <p:nvPr/>
        </p:nvSpPr>
        <p:spPr>
          <a:xfrm>
            <a:off x="7121265" y="6495051"/>
            <a:ext cx="5092701" cy="15367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pPr>
            <a:r>
              <a:rPr sz="4800"/>
              <a:t>包恩富牧師</a:t>
            </a:r>
            <a:br/>
            <a:r>
              <a:t>Paul J. Bucknell</a:t>
            </a:r>
          </a:p>
        </p:txBody>
      </p:sp>
      <p:sp>
        <p:nvSpPr>
          <p:cNvPr id="78"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1" name="了解苦毒的根…"/>
          <p:cNvSpPr txBox="1"/>
          <p:nvPr>
            <p:ph type="body" idx="1"/>
          </p:nvPr>
        </p:nvSpPr>
        <p:spPr>
          <a:xfrm>
            <a:off x="1460962" y="1773740"/>
            <a:ext cx="11320306" cy="6032501"/>
          </a:xfrm>
          <a:prstGeom prst="rect">
            <a:avLst/>
          </a:prstGeom>
        </p:spPr>
        <p:txBody>
          <a:bodyPr/>
          <a:lstStyle/>
          <a:p>
            <a:pPr marL="596900" indent="-596900">
              <a:lnSpc>
                <a:spcPts val="7200"/>
              </a:lnSpc>
              <a:spcBef>
                <a:spcPts val="5000"/>
              </a:spcBef>
              <a:tabLst>
                <a:tab pos="1219200" algn="l"/>
                <a:tab pos="1676400" algn="l"/>
                <a:tab pos="2133600" algn="l"/>
                <a:tab pos="2590800" algn="l"/>
                <a:tab pos="3035300" algn="l"/>
                <a:tab pos="3492500" algn="l"/>
                <a:tab pos="3949700" algn="l"/>
                <a:tab pos="4406900" algn="l"/>
                <a:tab pos="4864100" algn="l"/>
                <a:tab pos="5321300" algn="l"/>
                <a:tab pos="5765800" algn="l"/>
                <a:tab pos="6223000" algn="l"/>
              </a:tabLst>
              <a:defRPr sz="6000">
                <a:solidFill>
                  <a:srgbClr val="000000"/>
                </a:solidFill>
                <a:latin typeface="蘋果儷中黑"/>
                <a:ea typeface="蘋果儷中黑"/>
                <a:cs typeface="蘋果儷中黑"/>
                <a:sym typeface="蘋果儷中黑"/>
              </a:defRPr>
            </a:pPr>
            <a:r>
              <a:t>了解苦毒的根</a:t>
            </a:r>
          </a:p>
          <a:p>
            <a:pPr marL="596900" indent="-596900">
              <a:lnSpc>
                <a:spcPts val="7200"/>
              </a:lnSpc>
              <a:spcBef>
                <a:spcPts val="5000"/>
              </a:spcBef>
              <a:tabLst>
                <a:tab pos="1219200" algn="l"/>
                <a:tab pos="1676400" algn="l"/>
                <a:tab pos="2133600" algn="l"/>
                <a:tab pos="2590800" algn="l"/>
                <a:tab pos="3035300" algn="l"/>
                <a:tab pos="3492500" algn="l"/>
                <a:tab pos="3949700" algn="l"/>
                <a:tab pos="4406900" algn="l"/>
                <a:tab pos="4864100" algn="l"/>
                <a:tab pos="5321300" algn="l"/>
                <a:tab pos="5765800" algn="l"/>
                <a:tab pos="6223000" algn="l"/>
              </a:tabLst>
              <a:defRPr sz="6000">
                <a:solidFill>
                  <a:srgbClr val="000000"/>
                </a:solidFill>
                <a:latin typeface="蘋果儷中黑"/>
                <a:ea typeface="蘋果儷中黑"/>
                <a:cs typeface="蘋果儷中黑"/>
                <a:sym typeface="蘋果儷中黑"/>
              </a:defRPr>
            </a:pPr>
            <a:r>
              <a:t>勝過苦毒的原則</a:t>
            </a:r>
          </a:p>
          <a:p>
            <a:pPr marL="596900" indent="-596900">
              <a:lnSpc>
                <a:spcPts val="7200"/>
              </a:lnSpc>
              <a:spcBef>
                <a:spcPts val="5000"/>
              </a:spcBef>
              <a:tabLst>
                <a:tab pos="1219200" algn="l"/>
                <a:tab pos="1676400" algn="l"/>
                <a:tab pos="2133600" algn="l"/>
                <a:tab pos="2590800" algn="l"/>
                <a:tab pos="3035300" algn="l"/>
                <a:tab pos="3492500" algn="l"/>
                <a:tab pos="3949700" algn="l"/>
                <a:tab pos="4406900" algn="l"/>
                <a:tab pos="4864100" algn="l"/>
                <a:tab pos="5321300" algn="l"/>
                <a:tab pos="5765800" algn="l"/>
                <a:tab pos="6223000" algn="l"/>
              </a:tabLst>
              <a:defRPr sz="6000">
                <a:solidFill>
                  <a:srgbClr val="000000"/>
                </a:solidFill>
                <a:latin typeface="蘋果儷中黑"/>
                <a:ea typeface="蘋果儷中黑"/>
                <a:cs typeface="蘋果儷中黑"/>
                <a:sym typeface="蘋果儷中黑"/>
              </a:defRPr>
            </a:pPr>
            <a:r>
              <a:t>驅逐一個苦毒心的步驟</a:t>
            </a:r>
          </a:p>
          <a:p>
            <a:pPr marL="596900" indent="-596900">
              <a:lnSpc>
                <a:spcPts val="7200"/>
              </a:lnSpc>
              <a:spcBef>
                <a:spcPts val="5000"/>
              </a:spcBef>
              <a:tabLst>
                <a:tab pos="1219200" algn="l"/>
                <a:tab pos="1676400" algn="l"/>
                <a:tab pos="2133600" algn="l"/>
                <a:tab pos="2590800" algn="l"/>
                <a:tab pos="3035300" algn="l"/>
                <a:tab pos="3492500" algn="l"/>
                <a:tab pos="3949700" algn="l"/>
                <a:tab pos="4406900" algn="l"/>
                <a:tab pos="4864100" algn="l"/>
                <a:tab pos="5321300" algn="l"/>
                <a:tab pos="5765800" algn="l"/>
                <a:tab pos="6223000" algn="l"/>
              </a:tabLst>
              <a:defRPr sz="6000">
                <a:solidFill>
                  <a:srgbClr val="000000"/>
                </a:solidFill>
                <a:latin typeface="蘋果儷中黑"/>
                <a:ea typeface="蘋果儷中黑"/>
                <a:cs typeface="蘋果儷中黑"/>
                <a:sym typeface="蘋果儷中黑"/>
              </a:defRPr>
            </a:pPr>
            <a:r>
              <a:t>夫妻可以採取的實用步驟</a:t>
            </a:r>
          </a:p>
        </p:txBody>
      </p:sp>
      <p:sp>
        <p:nvSpPr>
          <p:cNvPr id="172" name="The Focus of  Today’s Session"/>
          <p:cNvSpPr txBox="1"/>
          <p:nvPr>
            <p:ph type="title"/>
          </p:nvPr>
        </p:nvSpPr>
        <p:spPr>
          <a:xfrm>
            <a:off x="2629362" y="-29660"/>
            <a:ext cx="10617201" cy="1333501"/>
          </a:xfrm>
          <a:prstGeom prst="rect">
            <a:avLst/>
          </a:prstGeom>
        </p:spPr>
        <p:txBody>
          <a:bodyPr/>
          <a:lstStyle>
            <a:lvl1pPr>
              <a:lnSpc>
                <a:spcPts val="6800"/>
              </a:lnSpc>
              <a:defRPr sz="5700"/>
            </a:lvl1pPr>
          </a:lstStyle>
          <a:p>
            <a:pPr/>
            <a:r>
              <a:t>The Focus of  Today’s Session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71">
                                            <p:bg/>
                                          </p:spTgt>
                                        </p:tgtEl>
                                        <p:attrNameLst>
                                          <p:attrName>style.visibility</p:attrName>
                                        </p:attrNameLst>
                                      </p:cBhvr>
                                      <p:to>
                                        <p:strVal val="visible"/>
                                      </p:to>
                                    </p:set>
                                    <p:anim calcmode="lin" valueType="num">
                                      <p:cBhvr>
                                        <p:cTn id="7" dur="1000" fill="hold"/>
                                        <p:tgtEl>
                                          <p:spTgt spid="171">
                                            <p:bg/>
                                          </p:spTgt>
                                        </p:tgtEl>
                                        <p:attrNameLst>
                                          <p:attrName>ppt_x</p:attrName>
                                        </p:attrNameLst>
                                      </p:cBhvr>
                                      <p:tavLst>
                                        <p:tav tm="0">
                                          <p:val>
                                            <p:strVal val="0-#ppt_w/2"/>
                                          </p:val>
                                        </p:tav>
                                        <p:tav tm="100000">
                                          <p:val>
                                            <p:strVal val="#ppt_x"/>
                                          </p:val>
                                        </p:tav>
                                      </p:tavLst>
                                    </p:anim>
                                    <p:anim calcmode="lin" valueType="num">
                                      <p:cBhvr>
                                        <p:cTn id="8" dur="1000" fill="hold"/>
                                        <p:tgtEl>
                                          <p:spTgt spid="171">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171">
                                            <p:txEl>
                                              <p:pRg st="0" end="0"/>
                                            </p:txEl>
                                          </p:spTgt>
                                        </p:tgtEl>
                                        <p:attrNameLst>
                                          <p:attrName>style.visibility</p:attrName>
                                        </p:attrNameLst>
                                      </p:cBhvr>
                                      <p:to>
                                        <p:strVal val="visible"/>
                                      </p:to>
                                    </p:set>
                                    <p:anim calcmode="lin" valueType="num">
                                      <p:cBhvr>
                                        <p:cTn id="11" dur="1000" fill="hold"/>
                                        <p:tgtEl>
                                          <p:spTgt spid="171">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1" fill="hold">
                                  <p:stCondLst>
                                    <p:cond delay="0"/>
                                  </p:stCondLst>
                                  <p:iterate type="el" backwards="0">
                                    <p:tmAbs val="0"/>
                                  </p:iterate>
                                  <p:childTnLst>
                                    <p:set>
                                      <p:cBhvr>
                                        <p:cTn id="16" fill="hold"/>
                                        <p:tgtEl>
                                          <p:spTgt spid="171">
                                            <p:txEl>
                                              <p:pRg st="1" end="1"/>
                                            </p:txEl>
                                          </p:spTgt>
                                        </p:tgtEl>
                                        <p:attrNameLst>
                                          <p:attrName>style.visibility</p:attrName>
                                        </p:attrNameLst>
                                      </p:cBhvr>
                                      <p:to>
                                        <p:strVal val="visible"/>
                                      </p:to>
                                    </p:set>
                                    <p:anim calcmode="lin" valueType="num">
                                      <p:cBhvr>
                                        <p:cTn id="17" dur="1000" fill="hold"/>
                                        <p:tgtEl>
                                          <p:spTgt spid="171">
                                            <p:txEl>
                                              <p:pRg st="1" end="1"/>
                                            </p:txEl>
                                          </p:spTgt>
                                        </p:tgtEl>
                                        <p:attrNameLst>
                                          <p:attrName>ppt_x</p:attrName>
                                        </p:attrNameLst>
                                      </p:cBhvr>
                                      <p:tavLst>
                                        <p:tav tm="0">
                                          <p:val>
                                            <p:strVal val="0-#ppt_w/2"/>
                                          </p:val>
                                        </p:tav>
                                        <p:tav tm="100000">
                                          <p:val>
                                            <p:strVal val="#ppt_x"/>
                                          </p:val>
                                        </p:tav>
                                      </p:tavLst>
                                    </p:anim>
                                    <p:anim calcmode="lin" valueType="num">
                                      <p:cBhvr>
                                        <p:cTn id="18" dur="1000" fill="hold"/>
                                        <p:tgtEl>
                                          <p:spTgt spid="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1" fill="hold">
                                  <p:stCondLst>
                                    <p:cond delay="0"/>
                                  </p:stCondLst>
                                  <p:iterate type="el" backwards="0">
                                    <p:tmAbs val="0"/>
                                  </p:iterate>
                                  <p:childTnLst>
                                    <p:set>
                                      <p:cBhvr>
                                        <p:cTn id="22" fill="hold"/>
                                        <p:tgtEl>
                                          <p:spTgt spid="171">
                                            <p:txEl>
                                              <p:pRg st="2" end="2"/>
                                            </p:txEl>
                                          </p:spTgt>
                                        </p:tgtEl>
                                        <p:attrNameLst>
                                          <p:attrName>style.visibility</p:attrName>
                                        </p:attrNameLst>
                                      </p:cBhvr>
                                      <p:to>
                                        <p:strVal val="visible"/>
                                      </p:to>
                                    </p:set>
                                    <p:anim calcmode="lin" valueType="num">
                                      <p:cBhvr>
                                        <p:cTn id="23" dur="1000" fill="hold"/>
                                        <p:tgtEl>
                                          <p:spTgt spid="171">
                                            <p:txEl>
                                              <p:pRg st="2" end="2"/>
                                            </p:txEl>
                                          </p:spTgt>
                                        </p:tgtEl>
                                        <p:attrNameLst>
                                          <p:attrName>ppt_x</p:attrName>
                                        </p:attrNameLst>
                                      </p:cBhvr>
                                      <p:tavLst>
                                        <p:tav tm="0">
                                          <p:val>
                                            <p:strVal val="0-#ppt_w/2"/>
                                          </p:val>
                                        </p:tav>
                                        <p:tav tm="100000">
                                          <p:val>
                                            <p:strVal val="#ppt_x"/>
                                          </p:val>
                                        </p:tav>
                                      </p:tavLst>
                                    </p:anim>
                                    <p:anim calcmode="lin" valueType="num">
                                      <p:cBhvr>
                                        <p:cTn id="24" dur="1000" fill="hold"/>
                                        <p:tgtEl>
                                          <p:spTgt spid="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8" presetID="2" grpId="1" fill="hold">
                                  <p:stCondLst>
                                    <p:cond delay="0"/>
                                  </p:stCondLst>
                                  <p:iterate type="el" backwards="0">
                                    <p:tmAbs val="0"/>
                                  </p:iterate>
                                  <p:childTnLst>
                                    <p:set>
                                      <p:cBhvr>
                                        <p:cTn id="28" fill="hold"/>
                                        <p:tgtEl>
                                          <p:spTgt spid="171">
                                            <p:txEl>
                                              <p:pRg st="3" end="3"/>
                                            </p:txEl>
                                          </p:spTgt>
                                        </p:tgtEl>
                                        <p:attrNameLst>
                                          <p:attrName>style.visibility</p:attrName>
                                        </p:attrNameLst>
                                      </p:cBhvr>
                                      <p:to>
                                        <p:strVal val="visible"/>
                                      </p:to>
                                    </p:set>
                                    <p:anim calcmode="lin" valueType="num">
                                      <p:cBhvr>
                                        <p:cTn id="29" dur="1000" fill="hold"/>
                                        <p:tgtEl>
                                          <p:spTgt spid="171">
                                            <p:txEl>
                                              <p:pRg st="3" end="3"/>
                                            </p:txEl>
                                          </p:spTgt>
                                        </p:tgtEl>
                                        <p:attrNameLst>
                                          <p:attrName>ppt_x</p:attrName>
                                        </p:attrNameLst>
                                      </p:cBhvr>
                                      <p:tavLst>
                                        <p:tav tm="0">
                                          <p:val>
                                            <p:strVal val="0-#ppt_w/2"/>
                                          </p:val>
                                        </p:tav>
                                        <p:tav tm="100000">
                                          <p:val>
                                            <p:strVal val="#ppt_x"/>
                                          </p:val>
                                        </p:tav>
                                      </p:tavLst>
                                    </p:anim>
                                    <p:anim calcmode="lin" valueType="num">
                                      <p:cBhvr>
                                        <p:cTn id="30" dur="1000" fill="hold"/>
                                        <p:tgtEl>
                                          <p:spTgt spid="1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1"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 name="The Tree of Bitterness"/>
          <p:cNvSpPr txBox="1"/>
          <p:nvPr>
            <p:ph type="title"/>
          </p:nvPr>
        </p:nvSpPr>
        <p:spPr>
          <a:prstGeom prst="rect">
            <a:avLst/>
          </a:prstGeom>
        </p:spPr>
        <p:txBody>
          <a:bodyPr/>
          <a:lstStyle/>
          <a:p>
            <a:pPr/>
            <a:r>
              <a:t>The Tree of Bitterness</a:t>
            </a:r>
          </a:p>
        </p:txBody>
      </p:sp>
      <p:pic>
        <p:nvPicPr>
          <p:cNvPr id="177" name="BitterTree_cht.jpg" descr="BitterTree_cht.jpg"/>
          <p:cNvPicPr>
            <a:picLocks noChangeAspect="1"/>
          </p:cNvPicPr>
          <p:nvPr/>
        </p:nvPicPr>
        <p:blipFill>
          <a:blip r:embed="rId3">
            <a:extLst/>
          </a:blip>
          <a:stretch>
            <a:fillRect/>
          </a:stretch>
        </p:blipFill>
        <p:spPr>
          <a:xfrm>
            <a:off x="3771015" y="1055972"/>
            <a:ext cx="7027638" cy="8505980"/>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1" name="pasted12.pdf" descr="pasted12.pdf"/>
          <p:cNvPicPr>
            <a:picLocks noChangeAspect="1"/>
          </p:cNvPicPr>
          <p:nvPr/>
        </p:nvPicPr>
        <p:blipFill>
          <a:blip r:embed="rId3">
            <a:extLst/>
          </a:blip>
          <a:stretch>
            <a:fillRect/>
          </a:stretch>
        </p:blipFill>
        <p:spPr>
          <a:xfrm>
            <a:off x="7162800" y="2806700"/>
            <a:ext cx="4776573" cy="3606800"/>
          </a:xfrm>
          <a:prstGeom prst="rect">
            <a:avLst/>
          </a:prstGeom>
          <a:ln w="12700">
            <a:miter lim="400000"/>
          </a:ln>
        </p:spPr>
      </p:pic>
      <p:pic>
        <p:nvPicPr>
          <p:cNvPr id="182" name="pasted13.pdf" descr="pasted13.pdf"/>
          <p:cNvPicPr>
            <a:picLocks noChangeAspect="1"/>
          </p:cNvPicPr>
          <p:nvPr/>
        </p:nvPicPr>
        <p:blipFill>
          <a:blip r:embed="rId4">
            <a:extLst/>
          </a:blip>
          <a:stretch>
            <a:fillRect/>
          </a:stretch>
        </p:blipFill>
        <p:spPr>
          <a:xfrm>
            <a:off x="1638300" y="2540000"/>
            <a:ext cx="7437099" cy="6610755"/>
          </a:xfrm>
          <a:prstGeom prst="rect">
            <a:avLst/>
          </a:prstGeom>
          <a:ln w="12700">
            <a:miter lim="400000"/>
          </a:ln>
        </p:spPr>
      </p:pic>
      <p:sp>
        <p:nvSpPr>
          <p:cNvPr id="183" name="Limitations of  Self-help"/>
          <p:cNvSpPr txBox="1"/>
          <p:nvPr>
            <p:ph type="title"/>
          </p:nvPr>
        </p:nvSpPr>
        <p:spPr>
          <a:prstGeom prst="rect">
            <a:avLst/>
          </a:prstGeom>
        </p:spPr>
        <p:txBody>
          <a:bodyPr/>
          <a:lstStyle/>
          <a:p>
            <a:pPr/>
            <a:r>
              <a:t>Limitations of  Self-help</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181"/>
                                        </p:tgtEl>
                                        <p:attrNameLst>
                                          <p:attrName>style.visibility</p:attrName>
                                        </p:attrNameLst>
                                      </p:cBhvr>
                                      <p:to>
                                        <p:strVal val="visible"/>
                                      </p:to>
                                    </p:set>
                                    <p:anim calcmode="lin" valueType="num">
                                      <p:cBhvr>
                                        <p:cTn id="7" dur="1000" fill="hold"/>
                                        <p:tgtEl>
                                          <p:spTgt spid="181"/>
                                        </p:tgtEl>
                                        <p:attrNameLst>
                                          <p:attrName>ppt_w</p:attrName>
                                        </p:attrNameLst>
                                      </p:cBhvr>
                                      <p:tavLst>
                                        <p:tav tm="0">
                                          <p:val>
                                            <p:fltVal val="0"/>
                                          </p:val>
                                        </p:tav>
                                        <p:tav tm="100000">
                                          <p:val>
                                            <p:strVal val="#ppt_w"/>
                                          </p:val>
                                        </p:tav>
                                      </p:tavLst>
                                    </p:anim>
                                    <p:anim calcmode="lin" valueType="num">
                                      <p:cBhvr>
                                        <p:cTn id="8" dur="1000" fill="hold"/>
                                        <p:tgtEl>
                                          <p:spTgt spid="181"/>
                                        </p:tgtEl>
                                        <p:attrNameLst>
                                          <p:attrName>ppt_h</p:attrName>
                                        </p:attrNameLst>
                                      </p:cBhvr>
                                      <p:tavLst>
                                        <p:tav tm="0">
                                          <p:val>
                                            <p:fltVal val="0"/>
                                          </p:val>
                                        </p:tav>
                                        <p:tav tm="100000">
                                          <p:val>
                                            <p:strVal val="#ppt_h"/>
                                          </p:val>
                                        </p:tav>
                                      </p:tavLst>
                                    </p:anim>
                                    <p:anim calcmode="lin" valueType="num">
                                      <p:cBhvr>
                                        <p:cTn id="9" dur="1000" fill="hold"/>
                                        <p:tgtEl>
                                          <p:spTgt spid="18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2" fill="hold">
                                  <p:stCondLst>
                                    <p:cond delay="0"/>
                                  </p:stCondLst>
                                  <p:iterate type="el" backwards="0">
                                    <p:tmAbs val="0"/>
                                  </p:iterate>
                                  <p:childTnLst>
                                    <p:set>
                                      <p:cBhvr>
                                        <p:cTn id="14" fill="hold"/>
                                        <p:tgtEl>
                                          <p:spTgt spid="182"/>
                                        </p:tgtEl>
                                        <p:attrNameLst>
                                          <p:attrName>style.visibility</p:attrName>
                                        </p:attrNameLst>
                                      </p:cBhvr>
                                      <p:to>
                                        <p:strVal val="visible"/>
                                      </p:to>
                                    </p:set>
                                    <p:animEffect filter="dissolve" transition="in">
                                      <p:cBhvr>
                                        <p:cTn id="15" dur="2500"/>
                                        <p:tgtEl>
                                          <p:spTgt spid="1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2" grpId="2"/>
      <p:bldP build="whole" bldLvl="1" animBg="1" rev="0" advAuto="0" spid="181"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7" name="Oval"/>
          <p:cNvSpPr/>
          <p:nvPr/>
        </p:nvSpPr>
        <p:spPr>
          <a:xfrm>
            <a:off x="4521585" y="2635927"/>
            <a:ext cx="6375401" cy="6019801"/>
          </a:xfrm>
          <a:prstGeom prst="ellipse">
            <a:avLst/>
          </a:prstGeom>
          <a:solidFill>
            <a:srgbClr val="FFF98D"/>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88" name="pasted6.pdf" descr="pasted6.pdf"/>
          <p:cNvPicPr>
            <a:picLocks noChangeAspect="1"/>
          </p:cNvPicPr>
          <p:nvPr/>
        </p:nvPicPr>
        <p:blipFill>
          <a:blip r:embed="rId3">
            <a:extLst/>
          </a:blip>
          <a:stretch>
            <a:fillRect/>
          </a:stretch>
        </p:blipFill>
        <p:spPr>
          <a:xfrm>
            <a:off x="7544185" y="1429427"/>
            <a:ext cx="2387601" cy="1461797"/>
          </a:xfrm>
          <a:prstGeom prst="rect">
            <a:avLst/>
          </a:prstGeom>
          <a:ln w="12700">
            <a:miter lim="400000"/>
          </a:ln>
        </p:spPr>
      </p:pic>
      <p:sp>
        <p:nvSpPr>
          <p:cNvPr id="189" name="蘊釀…"/>
          <p:cNvSpPr/>
          <p:nvPr/>
        </p:nvSpPr>
        <p:spPr>
          <a:xfrm>
            <a:off x="7137785" y="2623227"/>
            <a:ext cx="1833525" cy="2311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800">
                <a:solidFill>
                  <a:srgbClr val="000000"/>
                </a:solidFill>
                <a:latin typeface="蘋果儷中黑"/>
                <a:ea typeface="蘋果儷中黑"/>
                <a:cs typeface="蘋果儷中黑"/>
                <a:sym typeface="蘋果儷中黑"/>
              </a:defRPr>
            </a:pPr>
          </a:p>
          <a:p>
            <a:pPr algn="l">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800">
                <a:solidFill>
                  <a:srgbClr val="000000"/>
                </a:solidFill>
                <a:latin typeface="蘋果儷中黑"/>
                <a:ea typeface="蘋果儷中黑"/>
                <a:cs typeface="蘋果儷中黑"/>
                <a:sym typeface="蘋果儷中黑"/>
              </a:defRPr>
            </a:pPr>
            <a:r>
              <a:t>蘊釀</a:t>
            </a:r>
          </a:p>
          <a:p>
            <a:pPr algn="l">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800">
                <a:solidFill>
                  <a:srgbClr val="000000"/>
                </a:solidFill>
                <a:latin typeface="蘋果儷中黑"/>
                <a:ea typeface="蘋果儷中黑"/>
                <a:cs typeface="蘋果儷中黑"/>
                <a:sym typeface="蘋果儷中黑"/>
              </a:defRPr>
            </a:pPr>
            <a:r>
              <a:t>攻擊</a:t>
            </a:r>
          </a:p>
        </p:txBody>
      </p:sp>
      <p:pic>
        <p:nvPicPr>
          <p:cNvPr id="190" name="pasted7.pdf" descr="pasted7.pdf"/>
          <p:cNvPicPr>
            <a:picLocks noChangeAspect="1"/>
          </p:cNvPicPr>
          <p:nvPr/>
        </p:nvPicPr>
        <p:blipFill>
          <a:blip r:embed="rId4">
            <a:extLst/>
          </a:blip>
          <a:stretch>
            <a:fillRect/>
          </a:stretch>
        </p:blipFill>
        <p:spPr>
          <a:xfrm>
            <a:off x="5778885" y="5214027"/>
            <a:ext cx="2489201" cy="2798317"/>
          </a:xfrm>
          <a:prstGeom prst="rect">
            <a:avLst/>
          </a:prstGeom>
          <a:ln w="12700">
            <a:miter lim="400000"/>
          </a:ln>
        </p:spPr>
      </p:pic>
      <p:pic>
        <p:nvPicPr>
          <p:cNvPr id="191" name="pasted8.pdf" descr="pasted8.pdf"/>
          <p:cNvPicPr>
            <a:picLocks noChangeAspect="1"/>
          </p:cNvPicPr>
          <p:nvPr/>
        </p:nvPicPr>
        <p:blipFill>
          <a:blip r:embed="rId5">
            <a:extLst/>
          </a:blip>
          <a:stretch>
            <a:fillRect/>
          </a:stretch>
        </p:blipFill>
        <p:spPr>
          <a:xfrm>
            <a:off x="5550285" y="3753527"/>
            <a:ext cx="1532582" cy="1206501"/>
          </a:xfrm>
          <a:prstGeom prst="rect">
            <a:avLst/>
          </a:prstGeom>
          <a:ln w="12700">
            <a:miter lim="400000"/>
          </a:ln>
        </p:spPr>
      </p:pic>
      <p:pic>
        <p:nvPicPr>
          <p:cNvPr id="192" name="pasted9.pdf" descr="pasted9.pdf"/>
          <p:cNvPicPr>
            <a:picLocks noChangeAspect="1"/>
          </p:cNvPicPr>
          <p:nvPr/>
        </p:nvPicPr>
        <p:blipFill>
          <a:blip r:embed="rId6">
            <a:extLst/>
          </a:blip>
          <a:stretch>
            <a:fillRect/>
          </a:stretch>
        </p:blipFill>
        <p:spPr>
          <a:xfrm>
            <a:off x="8522085" y="4147227"/>
            <a:ext cx="1465062" cy="2946401"/>
          </a:xfrm>
          <a:prstGeom prst="rect">
            <a:avLst/>
          </a:prstGeom>
          <a:ln w="12700">
            <a:miter lim="400000"/>
          </a:ln>
        </p:spPr>
      </p:pic>
      <p:pic>
        <p:nvPicPr>
          <p:cNvPr id="193" name="pasted10.pdf" descr="pasted10.pdf"/>
          <p:cNvPicPr>
            <a:picLocks noChangeAspect="1"/>
          </p:cNvPicPr>
          <p:nvPr/>
        </p:nvPicPr>
        <p:blipFill>
          <a:blip r:embed="rId7">
            <a:extLst/>
          </a:blip>
          <a:stretch>
            <a:fillRect/>
          </a:stretch>
        </p:blipFill>
        <p:spPr>
          <a:xfrm>
            <a:off x="9523179" y="6757038"/>
            <a:ext cx="2199033" cy="2247901"/>
          </a:xfrm>
          <a:prstGeom prst="rect">
            <a:avLst/>
          </a:prstGeom>
          <a:ln w="12700">
            <a:miter lim="400000"/>
          </a:ln>
        </p:spPr>
      </p:pic>
      <p:pic>
        <p:nvPicPr>
          <p:cNvPr id="194" name="pasted11.pdf" descr="pasted11.pdf"/>
          <p:cNvPicPr>
            <a:picLocks noChangeAspect="1"/>
          </p:cNvPicPr>
          <p:nvPr/>
        </p:nvPicPr>
        <p:blipFill>
          <a:blip r:embed="rId8">
            <a:extLst/>
          </a:blip>
          <a:stretch>
            <a:fillRect/>
          </a:stretch>
        </p:blipFill>
        <p:spPr>
          <a:xfrm>
            <a:off x="3370221" y="5785527"/>
            <a:ext cx="1968501" cy="2521633"/>
          </a:xfrm>
          <a:prstGeom prst="rect">
            <a:avLst/>
          </a:prstGeom>
          <a:ln w="12700">
            <a:miter lim="400000"/>
          </a:ln>
        </p:spPr>
      </p:pic>
      <p:sp>
        <p:nvSpPr>
          <p:cNvPr id="195" name="了解苦毒的根"/>
          <p:cNvSpPr/>
          <p:nvPr/>
        </p:nvSpPr>
        <p:spPr>
          <a:xfrm>
            <a:off x="4204085" y="83227"/>
            <a:ext cx="5448301" cy="990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8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7000">
                <a:solidFill>
                  <a:srgbClr val="000000"/>
                </a:solidFill>
                <a:latin typeface="蘋果儷中黑"/>
                <a:ea typeface="蘋果儷中黑"/>
                <a:cs typeface="蘋果儷中黑"/>
                <a:sym typeface="蘋果儷中黑"/>
              </a:defRPr>
            </a:lvl1pPr>
          </a:lstStyle>
          <a:p>
            <a:pPr/>
            <a:r>
              <a:t>了解苦毒的根</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92"/>
                                        </p:tgtEl>
                                        <p:attrNameLst>
                                          <p:attrName>style.visibility</p:attrName>
                                        </p:attrNameLst>
                                      </p:cBhvr>
                                      <p:to>
                                        <p:strVal val="visible"/>
                                      </p:to>
                                    </p:set>
                                    <p:anim calcmode="lin" valueType="num">
                                      <p:cBhvr>
                                        <p:cTn id="7" dur="1000" fill="hold"/>
                                        <p:tgtEl>
                                          <p:spTgt spid="192"/>
                                        </p:tgtEl>
                                        <p:attrNameLst>
                                          <p:attrName>ppt_x</p:attrName>
                                        </p:attrNameLst>
                                      </p:cBhvr>
                                      <p:tavLst>
                                        <p:tav tm="0">
                                          <p:val>
                                            <p:strVal val="0-#ppt_w/2"/>
                                          </p:val>
                                        </p:tav>
                                        <p:tav tm="100000">
                                          <p:val>
                                            <p:strVal val="#ppt_x"/>
                                          </p:val>
                                        </p:tav>
                                      </p:tavLst>
                                    </p:anim>
                                    <p:anim calcmode="lin" valueType="num">
                                      <p:cBhvr>
                                        <p:cTn id="8" dur="1000" fill="hold"/>
                                        <p:tgtEl>
                                          <p:spTgt spid="19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90"/>
                                        </p:tgtEl>
                                        <p:attrNameLst>
                                          <p:attrName>style.visibility</p:attrName>
                                        </p:attrNameLst>
                                      </p:cBhvr>
                                      <p:to>
                                        <p:strVal val="visible"/>
                                      </p:to>
                                    </p:set>
                                    <p:anim calcmode="lin" valueType="num">
                                      <p:cBhvr>
                                        <p:cTn id="13" dur="1000" fill="hold"/>
                                        <p:tgtEl>
                                          <p:spTgt spid="190"/>
                                        </p:tgtEl>
                                        <p:attrNameLst>
                                          <p:attrName>ppt_x</p:attrName>
                                        </p:attrNameLst>
                                      </p:cBhvr>
                                      <p:tavLst>
                                        <p:tav tm="0">
                                          <p:val>
                                            <p:strVal val="0-#ppt_w/2"/>
                                          </p:val>
                                        </p:tav>
                                        <p:tav tm="100000">
                                          <p:val>
                                            <p:strVal val="#ppt_x"/>
                                          </p:val>
                                        </p:tav>
                                      </p:tavLst>
                                    </p:anim>
                                    <p:anim calcmode="lin" valueType="num">
                                      <p:cBhvr>
                                        <p:cTn id="14" dur="1000" fill="hold"/>
                                        <p:tgtEl>
                                          <p:spTgt spid="19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3" fill="hold">
                                  <p:stCondLst>
                                    <p:cond delay="0"/>
                                  </p:stCondLst>
                                  <p:iterate type="el" backwards="0">
                                    <p:tmAbs val="0"/>
                                  </p:iterate>
                                  <p:childTnLst>
                                    <p:set>
                                      <p:cBhvr>
                                        <p:cTn id="18" fill="hold"/>
                                        <p:tgtEl>
                                          <p:spTgt spid="1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2" grpId="4" fill="hold">
                                  <p:stCondLst>
                                    <p:cond delay="0"/>
                                  </p:stCondLst>
                                  <p:iterate type="el" backwards="0">
                                    <p:tmAbs val="0"/>
                                  </p:iterate>
                                  <p:childTnLst>
                                    <p:set>
                                      <p:cBhvr>
                                        <p:cTn id="22" fill="hold"/>
                                        <p:tgtEl>
                                          <p:spTgt spid="188"/>
                                        </p:tgtEl>
                                        <p:attrNameLst>
                                          <p:attrName>style.visibility</p:attrName>
                                        </p:attrNameLst>
                                      </p:cBhvr>
                                      <p:to>
                                        <p:strVal val="visible"/>
                                      </p:to>
                                    </p:set>
                                    <p:animEffect filter="wipe(left)" transition="in">
                                      <p:cBhvr>
                                        <p:cTn id="23" dur="1000"/>
                                        <p:tgtEl>
                                          <p:spTgt spid="188"/>
                                        </p:tgtEl>
                                      </p:cBhvr>
                                    </p:animEffec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8" presetID="22" grpId="5" fill="hold">
                                  <p:stCondLst>
                                    <p:cond delay="0"/>
                                  </p:stCondLst>
                                  <p:iterate type="el" backwards="0">
                                    <p:tmAbs val="0"/>
                                  </p:iterate>
                                  <p:childTnLst>
                                    <p:set>
                                      <p:cBhvr>
                                        <p:cTn id="27" fill="hold"/>
                                        <p:tgtEl>
                                          <p:spTgt spid="193"/>
                                        </p:tgtEl>
                                        <p:attrNameLst>
                                          <p:attrName>style.visibility</p:attrName>
                                        </p:attrNameLst>
                                      </p:cBhvr>
                                      <p:to>
                                        <p:strVal val="visible"/>
                                      </p:to>
                                    </p:set>
                                    <p:animEffect filter="wipe(left)" transition="in">
                                      <p:cBhvr>
                                        <p:cTn id="28" dur="1000"/>
                                        <p:tgtEl>
                                          <p:spTgt spid="193"/>
                                        </p:tgtEl>
                                      </p:cBhvr>
                                    </p:animEffec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8" presetID="22" grpId="6" fill="hold">
                                  <p:stCondLst>
                                    <p:cond delay="0"/>
                                  </p:stCondLst>
                                  <p:iterate type="el" backwards="0">
                                    <p:tmAbs val="0"/>
                                  </p:iterate>
                                  <p:childTnLst>
                                    <p:set>
                                      <p:cBhvr>
                                        <p:cTn id="32" fill="hold"/>
                                        <p:tgtEl>
                                          <p:spTgt spid="194"/>
                                        </p:tgtEl>
                                        <p:attrNameLst>
                                          <p:attrName>style.visibility</p:attrName>
                                        </p:attrNameLst>
                                      </p:cBhvr>
                                      <p:to>
                                        <p:strVal val="visible"/>
                                      </p:to>
                                    </p:set>
                                    <p:animEffect filter="wipe(left)" transition="in">
                                      <p:cBhvr>
                                        <p:cTn id="33" dur="10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2" grpId="1"/>
      <p:bldP build="whole" bldLvl="1" animBg="1" rev="0" advAuto="0" spid="188" grpId="4"/>
      <p:bldP build="whole" bldLvl="1" animBg="1" rev="0" advAuto="0" spid="191" grpId="3"/>
      <p:bldP build="whole" bldLvl="1" animBg="1" rev="0" advAuto="0" spid="194" grpId="6"/>
      <p:bldP build="whole" bldLvl="1" animBg="1" rev="0" advAuto="0" spid="190" grpId="2"/>
      <p:bldP build="whole" bldLvl="1" animBg="1" rev="0" advAuto="0" spid="193" grpId="5"/>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04" name="Group"/>
          <p:cNvGrpSpPr/>
          <p:nvPr/>
        </p:nvGrpSpPr>
        <p:grpSpPr>
          <a:xfrm>
            <a:off x="1864202" y="2063416"/>
            <a:ext cx="9321801" cy="4847743"/>
            <a:chOff x="0" y="0"/>
            <a:chExt cx="9321800" cy="4847742"/>
          </a:xfrm>
        </p:grpSpPr>
        <p:sp>
          <p:nvSpPr>
            <p:cNvPr id="199" name="1) The mark of bitterness"/>
            <p:cNvSpPr/>
            <p:nvPr/>
          </p:nvSpPr>
          <p:spPr>
            <a:xfrm>
              <a:off x="647700" y="4064000"/>
              <a:ext cx="6617615" cy="7837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5500"/>
                </a:lnSpc>
                <a:tabLst/>
                <a:defRPr sz="4600">
                  <a:solidFill>
                    <a:srgbClr val="000000"/>
                  </a:solidFill>
                </a:defRPr>
              </a:lvl1pPr>
            </a:lstStyle>
            <a:p>
              <a:pPr/>
              <a:r>
                <a:t>1) The mark of bitterness</a:t>
              </a:r>
            </a:p>
          </p:txBody>
        </p:sp>
        <p:grpSp>
          <p:nvGrpSpPr>
            <p:cNvPr id="203" name="Group"/>
            <p:cNvGrpSpPr/>
            <p:nvPr/>
          </p:nvGrpSpPr>
          <p:grpSpPr>
            <a:xfrm>
              <a:off x="0" y="0"/>
              <a:ext cx="9321800" cy="774700"/>
              <a:chOff x="0" y="0"/>
              <a:chExt cx="9321800" cy="774700"/>
            </a:xfrm>
          </p:grpSpPr>
          <p:sp>
            <p:nvSpPr>
              <p:cNvPr id="200" name="Rectangle"/>
              <p:cNvSpPr/>
              <p:nvPr/>
            </p:nvSpPr>
            <p:spPr>
              <a:xfrm>
                <a:off x="0" y="215900"/>
                <a:ext cx="292100" cy="368300"/>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1" name="Rectangle"/>
              <p:cNvSpPr/>
              <p:nvPr/>
            </p:nvSpPr>
            <p:spPr>
              <a:xfrm>
                <a:off x="3073400" y="25400"/>
                <a:ext cx="4216400" cy="749300"/>
              </a:xfrm>
              <a:prstGeom prst="rect">
                <a:avLst/>
              </a:prstGeom>
              <a:solidFill>
                <a:srgbClr val="91FDE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2" name="恐怕有人失了 神的恩．"/>
              <p:cNvSpPr/>
              <p:nvPr/>
            </p:nvSpPr>
            <p:spPr>
              <a:xfrm>
                <a:off x="393700" y="0"/>
                <a:ext cx="8928100" cy="76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953500" algn="l"/>
                  </a:tabLst>
                  <a:defRPr sz="5200">
                    <a:solidFill>
                      <a:srgbClr val="000000"/>
                    </a:solidFill>
                    <a:latin typeface="蘋果儷中黑"/>
                    <a:ea typeface="蘋果儷中黑"/>
                    <a:cs typeface="蘋果儷中黑"/>
                    <a:sym typeface="蘋果儷中黑"/>
                  </a:defRPr>
                </a:lvl1pPr>
              </a:lstStyle>
              <a:p>
                <a:pPr/>
                <a:r>
                  <a:t>恐怕有人失了　神的恩．</a:t>
                </a:r>
              </a:p>
            </p:txBody>
          </p:sp>
        </p:grpSp>
      </p:grpSp>
      <p:grpSp>
        <p:nvGrpSpPr>
          <p:cNvPr id="210" name="Group"/>
          <p:cNvGrpSpPr/>
          <p:nvPr/>
        </p:nvGrpSpPr>
        <p:grpSpPr>
          <a:xfrm>
            <a:off x="1876902" y="3015916"/>
            <a:ext cx="9296401" cy="5000143"/>
            <a:chOff x="0" y="0"/>
            <a:chExt cx="9296400" cy="5000142"/>
          </a:xfrm>
        </p:grpSpPr>
        <p:sp>
          <p:nvSpPr>
            <p:cNvPr id="205" name="2) The nature of bitterness"/>
            <p:cNvSpPr/>
            <p:nvPr/>
          </p:nvSpPr>
          <p:spPr>
            <a:xfrm>
              <a:off x="698500" y="4216400"/>
              <a:ext cx="6952946" cy="7837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5500"/>
                </a:lnSpc>
                <a:tabLst/>
                <a:defRPr sz="4600">
                  <a:solidFill>
                    <a:srgbClr val="000000"/>
                  </a:solidFill>
                </a:defRPr>
              </a:lvl1pPr>
            </a:lstStyle>
            <a:p>
              <a:pPr/>
              <a:r>
                <a:t>2) The nature of bitterness</a:t>
              </a:r>
            </a:p>
          </p:txBody>
        </p:sp>
        <p:grpSp>
          <p:nvGrpSpPr>
            <p:cNvPr id="209" name="Group"/>
            <p:cNvGrpSpPr/>
            <p:nvPr/>
          </p:nvGrpSpPr>
          <p:grpSpPr>
            <a:xfrm>
              <a:off x="0" y="0"/>
              <a:ext cx="9296400" cy="825500"/>
              <a:chOff x="0" y="0"/>
              <a:chExt cx="9296400" cy="825500"/>
            </a:xfrm>
          </p:grpSpPr>
          <p:sp>
            <p:nvSpPr>
              <p:cNvPr id="206" name="Rectangle"/>
              <p:cNvSpPr/>
              <p:nvPr/>
            </p:nvSpPr>
            <p:spPr>
              <a:xfrm>
                <a:off x="1765300" y="0"/>
                <a:ext cx="4051300" cy="825500"/>
              </a:xfrm>
              <a:prstGeom prst="rect">
                <a:avLst/>
              </a:prstGeom>
              <a:solidFill>
                <a:srgbClr val="91FDE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7" name="Rectangle"/>
              <p:cNvSpPr/>
              <p:nvPr/>
            </p:nvSpPr>
            <p:spPr>
              <a:xfrm>
                <a:off x="0" y="241300"/>
                <a:ext cx="292100" cy="368300"/>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8" name="恐怕有毒根生出來擾亂你們、"/>
              <p:cNvSpPr/>
              <p:nvPr/>
            </p:nvSpPr>
            <p:spPr>
              <a:xfrm>
                <a:off x="393700" y="12700"/>
                <a:ext cx="8902700" cy="76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940800" algn="l"/>
                  </a:tabLst>
                  <a:defRPr sz="5200">
                    <a:solidFill>
                      <a:srgbClr val="000000"/>
                    </a:solidFill>
                    <a:latin typeface="蘋果儷中黑"/>
                    <a:ea typeface="蘋果儷中黑"/>
                    <a:cs typeface="蘋果儷中黑"/>
                    <a:sym typeface="蘋果儷中黑"/>
                  </a:defRPr>
                </a:lvl1pPr>
              </a:lstStyle>
              <a:p>
                <a:pPr/>
                <a:r>
                  <a:t>恐怕有毒根生出來擾亂你們、</a:t>
                </a:r>
              </a:p>
            </p:txBody>
          </p:sp>
        </p:grpSp>
      </p:grpSp>
      <p:grpSp>
        <p:nvGrpSpPr>
          <p:cNvPr id="216" name="Group"/>
          <p:cNvGrpSpPr/>
          <p:nvPr/>
        </p:nvGrpSpPr>
        <p:grpSpPr>
          <a:xfrm>
            <a:off x="1876902" y="4285916"/>
            <a:ext cx="7460108" cy="4771543"/>
            <a:chOff x="0" y="0"/>
            <a:chExt cx="7460106" cy="4771542"/>
          </a:xfrm>
        </p:grpSpPr>
        <p:sp>
          <p:nvSpPr>
            <p:cNvPr id="211" name="3) The result of bitterness"/>
            <p:cNvSpPr/>
            <p:nvPr/>
          </p:nvSpPr>
          <p:spPr>
            <a:xfrm>
              <a:off x="723900" y="3987800"/>
              <a:ext cx="6736208" cy="7837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5500"/>
                </a:lnSpc>
                <a:tabLst/>
                <a:defRPr sz="4600">
                  <a:solidFill>
                    <a:srgbClr val="000000"/>
                  </a:solidFill>
                </a:defRPr>
              </a:lvl1pPr>
            </a:lstStyle>
            <a:p>
              <a:pPr/>
              <a:r>
                <a:t>3) The result of bitterness</a:t>
              </a:r>
            </a:p>
          </p:txBody>
        </p:sp>
        <p:grpSp>
          <p:nvGrpSpPr>
            <p:cNvPr id="215" name="Group"/>
            <p:cNvGrpSpPr/>
            <p:nvPr/>
          </p:nvGrpSpPr>
          <p:grpSpPr>
            <a:xfrm>
              <a:off x="0" y="0"/>
              <a:ext cx="7073900" cy="800100"/>
              <a:chOff x="0" y="0"/>
              <a:chExt cx="7073900" cy="800100"/>
            </a:xfrm>
          </p:grpSpPr>
          <p:sp>
            <p:nvSpPr>
              <p:cNvPr id="212" name="Rectangle"/>
              <p:cNvSpPr/>
              <p:nvPr/>
            </p:nvSpPr>
            <p:spPr>
              <a:xfrm>
                <a:off x="3810000" y="0"/>
                <a:ext cx="3263900" cy="800100"/>
              </a:xfrm>
              <a:prstGeom prst="rect">
                <a:avLst/>
              </a:prstGeom>
              <a:solidFill>
                <a:srgbClr val="91FDE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3" name="Rectangle"/>
              <p:cNvSpPr/>
              <p:nvPr/>
            </p:nvSpPr>
            <p:spPr>
              <a:xfrm>
                <a:off x="0" y="215900"/>
                <a:ext cx="292100" cy="368300"/>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4" name="因此叫眾人沾染污穢．"/>
              <p:cNvSpPr/>
              <p:nvPr/>
            </p:nvSpPr>
            <p:spPr>
              <a:xfrm>
                <a:off x="355600" y="0"/>
                <a:ext cx="6718300" cy="76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200">
                    <a:solidFill>
                      <a:srgbClr val="000000"/>
                    </a:solidFill>
                    <a:latin typeface="蘋果儷中黑"/>
                    <a:ea typeface="蘋果儷中黑"/>
                    <a:cs typeface="蘋果儷中黑"/>
                    <a:sym typeface="蘋果儷中黑"/>
                  </a:defRPr>
                </a:lvl1pPr>
              </a:lstStyle>
              <a:p>
                <a:pPr/>
                <a:r>
                  <a:t>因此叫眾人沾染污穢．</a:t>
                </a:r>
              </a:p>
            </p:txBody>
          </p:sp>
        </p:grpSp>
      </p:grpSp>
      <p:sp>
        <p:nvSpPr>
          <p:cNvPr id="217" name="希 伯 來 書12:15"/>
          <p:cNvSpPr/>
          <p:nvPr/>
        </p:nvSpPr>
        <p:spPr>
          <a:xfrm>
            <a:off x="5229702" y="94916"/>
            <a:ext cx="5520691" cy="86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希 伯 來 書12:15</a:t>
            </a:r>
          </a:p>
        </p:txBody>
      </p:sp>
      <p:sp>
        <p:nvSpPr>
          <p:cNvPr id="218" name="又要謹慎、"/>
          <p:cNvSpPr/>
          <p:nvPr/>
        </p:nvSpPr>
        <p:spPr>
          <a:xfrm>
            <a:off x="1788002" y="1098216"/>
            <a:ext cx="3289301" cy="736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000">
                <a:solidFill>
                  <a:srgbClr val="000000"/>
                </a:solidFill>
                <a:latin typeface="蘋果儷中黑"/>
                <a:ea typeface="蘋果儷中黑"/>
                <a:cs typeface="蘋果儷中黑"/>
                <a:sym typeface="蘋果儷中黑"/>
              </a:defRPr>
            </a:lvl1pPr>
          </a:lstStyle>
          <a:p>
            <a:pPr/>
            <a:r>
              <a:t>又要謹慎、</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04"/>
                                        </p:tgtEl>
                                        <p:attrNameLst>
                                          <p:attrName>style.visibility</p:attrName>
                                        </p:attrNameLst>
                                      </p:cBhvr>
                                      <p:to>
                                        <p:strVal val="visible"/>
                                      </p:to>
                                    </p:set>
                                    <p:anim calcmode="lin" valueType="num">
                                      <p:cBhvr>
                                        <p:cTn id="7" dur="1000" fill="hold"/>
                                        <p:tgtEl>
                                          <p:spTgt spid="204"/>
                                        </p:tgtEl>
                                        <p:attrNameLst>
                                          <p:attrName>ppt_x</p:attrName>
                                        </p:attrNameLst>
                                      </p:cBhvr>
                                      <p:tavLst>
                                        <p:tav tm="0">
                                          <p:val>
                                            <p:strVal val="0-#ppt_w/2"/>
                                          </p:val>
                                        </p:tav>
                                        <p:tav tm="100000">
                                          <p:val>
                                            <p:strVal val="#ppt_x"/>
                                          </p:val>
                                        </p:tav>
                                      </p:tavLst>
                                    </p:anim>
                                    <p:anim calcmode="lin" valueType="num">
                                      <p:cBhvr>
                                        <p:cTn id="8" dur="1000" fill="hold"/>
                                        <p:tgtEl>
                                          <p:spTgt spid="20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10"/>
                                        </p:tgtEl>
                                        <p:attrNameLst>
                                          <p:attrName>style.visibility</p:attrName>
                                        </p:attrNameLst>
                                      </p:cBhvr>
                                      <p:to>
                                        <p:strVal val="visible"/>
                                      </p:to>
                                    </p:set>
                                    <p:anim calcmode="lin" valueType="num">
                                      <p:cBhvr>
                                        <p:cTn id="13" dur="1000" fill="hold"/>
                                        <p:tgtEl>
                                          <p:spTgt spid="210"/>
                                        </p:tgtEl>
                                        <p:attrNameLst>
                                          <p:attrName>ppt_x</p:attrName>
                                        </p:attrNameLst>
                                      </p:cBhvr>
                                      <p:tavLst>
                                        <p:tav tm="0">
                                          <p:val>
                                            <p:strVal val="0-#ppt_w/2"/>
                                          </p:val>
                                        </p:tav>
                                        <p:tav tm="100000">
                                          <p:val>
                                            <p:strVal val="#ppt_x"/>
                                          </p:val>
                                        </p:tav>
                                      </p:tavLst>
                                    </p:anim>
                                    <p:anim calcmode="lin" valueType="num">
                                      <p:cBhvr>
                                        <p:cTn id="14" dur="1000" fill="hold"/>
                                        <p:tgtEl>
                                          <p:spTgt spid="2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16"/>
                                        </p:tgtEl>
                                        <p:attrNameLst>
                                          <p:attrName>style.visibility</p:attrName>
                                        </p:attrNameLst>
                                      </p:cBhvr>
                                      <p:to>
                                        <p:strVal val="visible"/>
                                      </p:to>
                                    </p:set>
                                    <p:anim calcmode="lin" valueType="num">
                                      <p:cBhvr>
                                        <p:cTn id="19" dur="1000" fill="hold"/>
                                        <p:tgtEl>
                                          <p:spTgt spid="216"/>
                                        </p:tgtEl>
                                        <p:attrNameLst>
                                          <p:attrName>ppt_x</p:attrName>
                                        </p:attrNameLst>
                                      </p:cBhvr>
                                      <p:tavLst>
                                        <p:tav tm="0">
                                          <p:val>
                                            <p:strVal val="0-#ppt_w/2"/>
                                          </p:val>
                                        </p:tav>
                                        <p:tav tm="100000">
                                          <p:val>
                                            <p:strVal val="#ppt_x"/>
                                          </p:val>
                                        </p:tav>
                                      </p:tavLst>
                                    </p:anim>
                                    <p:anim calcmode="lin" valueType="num">
                                      <p:cBhvr>
                                        <p:cTn id="20" dur="1000" fill="hold"/>
                                        <p:tgtEl>
                                          <p:spTgt spid="2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6" grpId="3"/>
      <p:bldP build="whole" bldLvl="1" animBg="1" rev="0" advAuto="0" spid="204" grpId="1"/>
      <p:bldP build="whole" bldLvl="1" animBg="1" rev="0" advAuto="0" spid="210" grpId="2"/>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1) 苦毒的記號"/>
          <p:cNvSpPr txBox="1"/>
          <p:nvPr>
            <p:ph type="title"/>
          </p:nvPr>
        </p:nvSpPr>
        <p:spPr>
          <a:xfrm>
            <a:off x="1422400" y="-158073"/>
            <a:ext cx="10160000" cy="1333501"/>
          </a:xfrm>
          <a:prstGeom prst="rect">
            <a:avLst/>
          </a:prstGeom>
        </p:spPr>
        <p:txBody>
          <a:bodyPr/>
          <a:lstStyle/>
          <a:p>
            <a:pPr>
              <a:lnSpc>
                <a:spcPts val="6900"/>
              </a:lnSpc>
              <a:tabLst/>
              <a:defRPr sz="5800">
                <a:latin typeface="+mn-lt"/>
                <a:ea typeface="+mn-ea"/>
                <a:cs typeface="+mn-cs"/>
                <a:sym typeface="Helvetica Neue"/>
              </a:defRPr>
            </a:pPr>
            <a:r>
              <a:t>1) </a:t>
            </a:r>
            <a:r>
              <a:rPr b="0"/>
              <a:t>苦毒的記號</a:t>
            </a:r>
          </a:p>
        </p:txBody>
      </p:sp>
      <p:sp>
        <p:nvSpPr>
          <p:cNvPr id="223" name="缺乏神的恩典"/>
          <p:cNvSpPr/>
          <p:nvPr/>
        </p:nvSpPr>
        <p:spPr>
          <a:xfrm>
            <a:off x="2982756" y="921427"/>
            <a:ext cx="8928101" cy="952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7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953500" algn="l"/>
              </a:tabLst>
              <a:defRPr sz="6500">
                <a:solidFill>
                  <a:srgbClr val="000000"/>
                </a:solidFill>
                <a:latin typeface="標楷體"/>
                <a:ea typeface="標楷體"/>
                <a:cs typeface="標楷體"/>
                <a:sym typeface="標楷體"/>
              </a:defRPr>
            </a:lvl1pPr>
          </a:lstStyle>
          <a:p>
            <a:pPr/>
            <a:r>
              <a:t>缺乏神的恩典</a:t>
            </a:r>
          </a:p>
        </p:txBody>
      </p:sp>
      <p:pic>
        <p:nvPicPr>
          <p:cNvPr id="224" name="Opposite_cht.gif" descr="Opposite_cht.gif"/>
          <p:cNvPicPr>
            <a:picLocks noChangeAspect="1"/>
          </p:cNvPicPr>
          <p:nvPr/>
        </p:nvPicPr>
        <p:blipFill>
          <a:blip r:embed="rId3">
            <a:extLst/>
          </a:blip>
          <a:stretch>
            <a:fillRect/>
          </a:stretch>
        </p:blipFill>
        <p:spPr>
          <a:xfrm>
            <a:off x="1280956" y="2064818"/>
            <a:ext cx="11838888" cy="4279118"/>
          </a:xfrm>
          <a:prstGeom prst="rect">
            <a:avLst/>
          </a:prstGeom>
          <a:ln w="12700">
            <a:miter lim="400000"/>
          </a:ln>
        </p:spPr>
      </p:pic>
      <p:grpSp>
        <p:nvGrpSpPr>
          <p:cNvPr id="228" name="Group"/>
          <p:cNvGrpSpPr/>
          <p:nvPr/>
        </p:nvGrpSpPr>
        <p:grpSpPr>
          <a:xfrm>
            <a:off x="1319056" y="6636426"/>
            <a:ext cx="11633201" cy="2755901"/>
            <a:chOff x="0" y="0"/>
            <a:chExt cx="11633200" cy="2755900"/>
          </a:xfrm>
        </p:grpSpPr>
        <p:sp>
          <p:nvSpPr>
            <p:cNvPr id="225" name="Oval"/>
            <p:cNvSpPr/>
            <p:nvPr/>
          </p:nvSpPr>
          <p:spPr>
            <a:xfrm>
              <a:off x="0" y="1943100"/>
              <a:ext cx="1447800" cy="812800"/>
            </a:xfrm>
            <a:prstGeom prst="ellipse">
              <a:avLst/>
            </a:prstGeom>
            <a:solidFill>
              <a:srgbClr val="FFF98D"/>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6" name="Oval"/>
            <p:cNvSpPr/>
            <p:nvPr/>
          </p:nvSpPr>
          <p:spPr>
            <a:xfrm>
              <a:off x="7962900" y="0"/>
              <a:ext cx="1447800" cy="812800"/>
            </a:xfrm>
            <a:prstGeom prst="ellipse">
              <a:avLst/>
            </a:prstGeom>
            <a:solidFill>
              <a:srgbClr val="FFF98D"/>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7" name="你們饒恕人的過犯、你們的天父也必饒恕你們的過犯。 你們不饒恕人的過犯、你們的天父也必不饒恕你們的過犯。 (馬 太 福 音 6:14-15)"/>
            <p:cNvSpPr/>
            <p:nvPr/>
          </p:nvSpPr>
          <p:spPr>
            <a:xfrm>
              <a:off x="63500" y="12700"/>
              <a:ext cx="11569700" cy="243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7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595100" algn="l"/>
                </a:tabLst>
                <a:defRPr sz="4400">
                  <a:solidFill>
                    <a:srgbClr val="000000"/>
                  </a:solidFill>
                  <a:latin typeface="蘋果儷中黑"/>
                  <a:ea typeface="蘋果儷中黑"/>
                  <a:cs typeface="蘋果儷中黑"/>
                  <a:sym typeface="蘋果儷中黑"/>
                </a:defRPr>
              </a:lvl1pPr>
            </a:lstStyle>
            <a:p>
              <a:pPr/>
              <a:r>
                <a:t>你們饒恕人的過犯、你們的天父也必饒恕你們的過犯。 你們不饒恕人的過犯、你們的天父也必不饒恕你們的過犯。 (馬 太 福 音 6:14-15)</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28"/>
                                        </p:tgtEl>
                                        <p:attrNameLst>
                                          <p:attrName>style.visibility</p:attrName>
                                        </p:attrNameLst>
                                      </p:cBhvr>
                                      <p:to>
                                        <p:strVal val="visible"/>
                                      </p:to>
                                    </p:set>
                                    <p:animEffect filter="dissolve" transition="in">
                                      <p:cBhvr>
                                        <p:cTn id="7" dur="1000"/>
                                        <p:tgtEl>
                                          <p:spTgt spid="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8"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 name="2) 苦毒的天然性"/>
          <p:cNvSpPr txBox="1"/>
          <p:nvPr>
            <p:ph type="title"/>
          </p:nvPr>
        </p:nvSpPr>
        <p:spPr>
          <a:xfrm>
            <a:off x="3901232" y="144559"/>
            <a:ext cx="6473185" cy="1333501"/>
          </a:xfrm>
          <a:prstGeom prst="rect">
            <a:avLst/>
          </a:prstGeom>
        </p:spPr>
        <p:txBody>
          <a:bodyPr/>
          <a:lstStyle/>
          <a:p>
            <a:pPr>
              <a:lnSpc>
                <a:spcPts val="6300"/>
              </a:lnSpc>
              <a:tabLst/>
              <a:defRPr sz="5300">
                <a:latin typeface="+mn-lt"/>
                <a:ea typeface="+mn-ea"/>
                <a:cs typeface="+mn-cs"/>
                <a:sym typeface="Helvetica Neue"/>
              </a:defRPr>
            </a:pPr>
            <a:r>
              <a:t>2) </a:t>
            </a:r>
            <a:r>
              <a:rPr b="0">
                <a:latin typeface="蘋果儷中黑"/>
                <a:ea typeface="蘋果儷中黑"/>
                <a:cs typeface="蘋果儷中黑"/>
                <a:sym typeface="蘋果儷中黑"/>
              </a:rPr>
              <a:t>苦毒的天然性</a:t>
            </a:r>
          </a:p>
        </p:txBody>
      </p:sp>
      <p:sp>
        <p:nvSpPr>
          <p:cNvPr id="233" name="苦毒的根"/>
          <p:cNvSpPr/>
          <p:nvPr/>
        </p:nvSpPr>
        <p:spPr>
          <a:xfrm>
            <a:off x="1528644" y="1602852"/>
            <a:ext cx="7480301" cy="800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505700" algn="l"/>
              </a:tabLst>
              <a:defRPr sz="5500">
                <a:solidFill>
                  <a:srgbClr val="000000"/>
                </a:solidFill>
                <a:latin typeface="蘋果儷中黑"/>
                <a:ea typeface="蘋果儷中黑"/>
                <a:cs typeface="蘋果儷中黑"/>
                <a:sym typeface="蘋果儷中黑"/>
              </a:defRPr>
            </a:lvl1pPr>
          </a:lstStyle>
          <a:p>
            <a:pPr/>
            <a:r>
              <a:t>苦毒的根</a:t>
            </a:r>
          </a:p>
        </p:txBody>
      </p:sp>
      <p:sp>
        <p:nvSpPr>
          <p:cNvPr id="234" name="(1) 根導致永久性"/>
          <p:cNvSpPr/>
          <p:nvPr/>
        </p:nvSpPr>
        <p:spPr>
          <a:xfrm>
            <a:off x="1477844" y="2613998"/>
            <a:ext cx="10452101" cy="749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490200" algn="l"/>
              </a:tabLst>
              <a:defRPr b="1" sz="4200">
                <a:solidFill>
                  <a:srgbClr val="444444"/>
                </a:solidFill>
              </a:defRPr>
            </a:pPr>
            <a:r>
              <a:t>(1) </a:t>
            </a:r>
            <a:r>
              <a:rPr b="0">
                <a:solidFill>
                  <a:srgbClr val="000000"/>
                </a:solidFill>
                <a:latin typeface="蘋果儷中黑"/>
                <a:ea typeface="蘋果儷中黑"/>
                <a:cs typeface="蘋果儷中黑"/>
                <a:sym typeface="蘋果儷中黑"/>
              </a:rPr>
              <a:t>根導致永久性</a:t>
            </a:r>
          </a:p>
        </p:txBody>
      </p:sp>
      <p:sp>
        <p:nvSpPr>
          <p:cNvPr id="235" name="(2 ) 根導致麻煩"/>
          <p:cNvSpPr/>
          <p:nvPr/>
        </p:nvSpPr>
        <p:spPr>
          <a:xfrm>
            <a:off x="1477844" y="5979498"/>
            <a:ext cx="10452101" cy="1282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490200" algn="l"/>
              </a:tabLst>
              <a:defRPr b="1" sz="4200">
                <a:solidFill>
                  <a:srgbClr val="444444"/>
                </a:solidFill>
              </a:defRPr>
            </a:pPr>
            <a:r>
              <a:t>(2 ) </a:t>
            </a:r>
            <a:r>
              <a:rPr b="0">
                <a:solidFill>
                  <a:srgbClr val="000000"/>
                </a:solidFill>
                <a:latin typeface="蘋果儷中黑"/>
                <a:ea typeface="蘋果儷中黑"/>
                <a:cs typeface="蘋果儷中黑"/>
                <a:sym typeface="蘋果儷中黑"/>
              </a:rPr>
              <a:t>根導致麻煩</a:t>
            </a:r>
            <a:endParaRPr b="0">
              <a:solidFill>
                <a:srgbClr val="000000"/>
              </a:solidFill>
              <a:latin typeface="蘋果儷中黑"/>
              <a:ea typeface="蘋果儷中黑"/>
              <a:cs typeface="蘋果儷中黑"/>
              <a:sym typeface="蘋果儷中黑"/>
            </a:endParaRPr>
          </a:p>
        </p:txBody>
      </p:sp>
      <p:sp>
        <p:nvSpPr>
          <p:cNvPr id="236" name="The seed is an  offense held onto…"/>
          <p:cNvSpPr/>
          <p:nvPr/>
        </p:nvSpPr>
        <p:spPr>
          <a:xfrm>
            <a:off x="1800651" y="3732586"/>
            <a:ext cx="10917584" cy="19567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457200" indent="-457200" algn="l">
              <a:lnSpc>
                <a:spcPts val="3800"/>
              </a:lnSpc>
              <a:spcBef>
                <a:spcPts val="1500"/>
              </a:spcBef>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064500" algn="l"/>
              </a:tabLst>
              <a:defRPr b="1" sz="3200">
                <a:solidFill>
                  <a:srgbClr val="444444"/>
                </a:solidFill>
              </a:defRPr>
            </a:pPr>
            <a:r>
              <a:t>The seed is an  offense held onto</a:t>
            </a:r>
          </a:p>
          <a:p>
            <a:pPr marL="457200" indent="-457200" algn="l">
              <a:lnSpc>
                <a:spcPts val="3800"/>
              </a:lnSpc>
              <a:spcBef>
                <a:spcPts val="1500"/>
              </a:spcBef>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944100" algn="l"/>
              </a:tabLst>
              <a:defRPr b="1" sz="3200">
                <a:solidFill>
                  <a:srgbClr val="444444"/>
                </a:solidFill>
              </a:defRPr>
            </a:pPr>
            <a:r>
              <a:t>The seed sprouts roots as soon as possible</a:t>
            </a:r>
          </a:p>
          <a:p>
            <a:pPr marL="457200" indent="-457200" algn="l">
              <a:lnSpc>
                <a:spcPts val="3800"/>
              </a:lnSpc>
              <a:spcBef>
                <a:spcPts val="1500"/>
              </a:spcBef>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1328400" algn="l"/>
              </a:tabLst>
              <a:defRPr b="1" sz="3200">
                <a:solidFill>
                  <a:srgbClr val="444444"/>
                </a:solidFill>
              </a:defRPr>
            </a:pPr>
            <a:r>
              <a:t>Plants </a:t>
            </a:r>
            <a:r>
              <a:t>with developed  roots</a:t>
            </a:r>
            <a:r>
              <a:t> are hard to pull out </a:t>
            </a:r>
          </a:p>
        </p:txBody>
      </p:sp>
      <p:sp>
        <p:nvSpPr>
          <p:cNvPr id="237" name="Roots draw  nourishment from thinking about offense…"/>
          <p:cNvSpPr/>
          <p:nvPr/>
        </p:nvSpPr>
        <p:spPr>
          <a:xfrm>
            <a:off x="1800651" y="6872901"/>
            <a:ext cx="11403481" cy="12709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457200" indent="-457200" algn="l">
              <a:lnSpc>
                <a:spcPts val="3800"/>
              </a:lnSpc>
              <a:spcBef>
                <a:spcPts val="1500"/>
              </a:spcBef>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064500" algn="l"/>
              </a:tabLst>
              <a:defRPr b="1" sz="3200">
                <a:solidFill>
                  <a:srgbClr val="444444"/>
                </a:solidFill>
              </a:defRPr>
            </a:pPr>
            <a:r>
              <a:t>Roots draw  nourishment from thinking about offense</a:t>
            </a:r>
          </a:p>
          <a:p>
            <a:pPr marL="457200" indent="-457200" algn="l">
              <a:lnSpc>
                <a:spcPts val="3800"/>
              </a:lnSpc>
              <a:spcBef>
                <a:spcPts val="1500"/>
              </a:spcBef>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064500" algn="l"/>
              </a:tabLst>
              <a:defRPr b="1" sz="3200">
                <a:solidFill>
                  <a:srgbClr val="444444"/>
                </a:solidFill>
              </a:defRPr>
            </a:pPr>
            <a:r>
              <a:t>Roots develop all sorts of manifestations (troubles)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34"/>
                                        </p:tgtEl>
                                        <p:attrNameLst>
                                          <p:attrName>style.visibility</p:attrName>
                                        </p:attrNameLst>
                                      </p:cBhvr>
                                      <p:to>
                                        <p:strVal val="visible"/>
                                      </p:to>
                                    </p:set>
                                    <p:anim calcmode="lin" valueType="num">
                                      <p:cBhvr>
                                        <p:cTn id="7" dur="1000" fill="hold"/>
                                        <p:tgtEl>
                                          <p:spTgt spid="234"/>
                                        </p:tgtEl>
                                        <p:attrNameLst>
                                          <p:attrName>ppt_x</p:attrName>
                                        </p:attrNameLst>
                                      </p:cBhvr>
                                      <p:tavLst>
                                        <p:tav tm="0">
                                          <p:val>
                                            <p:strVal val="0-#ppt_w/2"/>
                                          </p:val>
                                        </p:tav>
                                        <p:tav tm="100000">
                                          <p:val>
                                            <p:strVal val="#ppt_x"/>
                                          </p:val>
                                        </p:tav>
                                      </p:tavLst>
                                    </p:anim>
                                    <p:anim calcmode="lin" valueType="num">
                                      <p:cBhvr>
                                        <p:cTn id="8" dur="1000" fill="hold"/>
                                        <p:tgtEl>
                                          <p:spTgt spid="2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236">
                                            <p:bg/>
                                          </p:spTgt>
                                        </p:tgtEl>
                                        <p:attrNameLst>
                                          <p:attrName>style.visibility</p:attrName>
                                        </p:attrNameLst>
                                      </p:cBhvr>
                                      <p:to>
                                        <p:strVal val="visible"/>
                                      </p:to>
                                    </p:set>
                                    <p:animEffect filter="wipe(left)" transition="in">
                                      <p:cBhvr>
                                        <p:cTn id="13" dur="1000"/>
                                        <p:tgtEl>
                                          <p:spTgt spid="236">
                                            <p:bg/>
                                          </p:spTgt>
                                        </p:tgtEl>
                                      </p:cBhvr>
                                    </p:animEffect>
                                  </p:childTnLst>
                                </p:cTn>
                              </p:par>
                              <p:par>
                                <p:cTn id="14" presetClass="entr" nodeType="withEffect" presetSubtype="8" presetID="22" grpId="2" fill="hold">
                                  <p:stCondLst>
                                    <p:cond delay="0"/>
                                  </p:stCondLst>
                                  <p:iterate type="el" backwards="0">
                                    <p:tmAbs val="0"/>
                                  </p:iterate>
                                  <p:childTnLst>
                                    <p:set>
                                      <p:cBhvr>
                                        <p:cTn id="15" fill="hold"/>
                                        <p:tgtEl>
                                          <p:spTgt spid="236">
                                            <p:txEl>
                                              <p:pRg st="0" end="0"/>
                                            </p:txEl>
                                          </p:spTgt>
                                        </p:tgtEl>
                                        <p:attrNameLst>
                                          <p:attrName>style.visibility</p:attrName>
                                        </p:attrNameLst>
                                      </p:cBhvr>
                                      <p:to>
                                        <p:strVal val="visible"/>
                                      </p:to>
                                    </p:set>
                                    <p:animEffect filter="wipe(left)" transition="in">
                                      <p:cBhvr>
                                        <p:cTn id="16" dur="1000"/>
                                        <p:tgtEl>
                                          <p:spTgt spid="23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2" grpId="2" fill="hold">
                                  <p:stCondLst>
                                    <p:cond delay="0"/>
                                  </p:stCondLst>
                                  <p:iterate type="el" backwards="0">
                                    <p:tmAbs val="0"/>
                                  </p:iterate>
                                  <p:childTnLst>
                                    <p:set>
                                      <p:cBhvr>
                                        <p:cTn id="20" fill="hold"/>
                                        <p:tgtEl>
                                          <p:spTgt spid="236">
                                            <p:txEl>
                                              <p:pRg st="1" end="1"/>
                                            </p:txEl>
                                          </p:spTgt>
                                        </p:tgtEl>
                                        <p:attrNameLst>
                                          <p:attrName>style.visibility</p:attrName>
                                        </p:attrNameLst>
                                      </p:cBhvr>
                                      <p:to>
                                        <p:strVal val="visible"/>
                                      </p:to>
                                    </p:set>
                                    <p:animEffect filter="wipe(left)" transition="in">
                                      <p:cBhvr>
                                        <p:cTn id="21" dur="1000"/>
                                        <p:tgtEl>
                                          <p:spTgt spid="23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8" presetID="22" grpId="2" fill="hold">
                                  <p:stCondLst>
                                    <p:cond delay="0"/>
                                  </p:stCondLst>
                                  <p:iterate type="el" backwards="0">
                                    <p:tmAbs val="0"/>
                                  </p:iterate>
                                  <p:childTnLst>
                                    <p:set>
                                      <p:cBhvr>
                                        <p:cTn id="25" fill="hold"/>
                                        <p:tgtEl>
                                          <p:spTgt spid="236">
                                            <p:txEl>
                                              <p:pRg st="2" end="2"/>
                                            </p:txEl>
                                          </p:spTgt>
                                        </p:tgtEl>
                                        <p:attrNameLst>
                                          <p:attrName>style.visibility</p:attrName>
                                        </p:attrNameLst>
                                      </p:cBhvr>
                                      <p:to>
                                        <p:strVal val="visible"/>
                                      </p:to>
                                    </p:set>
                                    <p:animEffect filter="wipe(left)" transition="in">
                                      <p:cBhvr>
                                        <p:cTn id="26" dur="1000"/>
                                        <p:tgtEl>
                                          <p:spTgt spid="23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3" fill="hold">
                                  <p:stCondLst>
                                    <p:cond delay="0"/>
                                  </p:stCondLst>
                                  <p:iterate type="el" backwards="0">
                                    <p:tmAbs val="0"/>
                                  </p:iterate>
                                  <p:childTnLst>
                                    <p:set>
                                      <p:cBhvr>
                                        <p:cTn id="30" fill="hold"/>
                                        <p:tgtEl>
                                          <p:spTgt spid="235"/>
                                        </p:tgtEl>
                                        <p:attrNameLst>
                                          <p:attrName>style.visibility</p:attrName>
                                        </p:attrNameLst>
                                      </p:cBhvr>
                                      <p:to>
                                        <p:strVal val="visible"/>
                                      </p:to>
                                    </p:set>
                                    <p:anim calcmode="lin" valueType="num">
                                      <p:cBhvr>
                                        <p:cTn id="31" dur="1000" fill="hold"/>
                                        <p:tgtEl>
                                          <p:spTgt spid="235"/>
                                        </p:tgtEl>
                                        <p:attrNameLst>
                                          <p:attrName>ppt_x</p:attrName>
                                        </p:attrNameLst>
                                      </p:cBhvr>
                                      <p:tavLst>
                                        <p:tav tm="0">
                                          <p:val>
                                            <p:strVal val="0-#ppt_w/2"/>
                                          </p:val>
                                        </p:tav>
                                        <p:tav tm="100000">
                                          <p:val>
                                            <p:strVal val="#ppt_x"/>
                                          </p:val>
                                        </p:tav>
                                      </p:tavLst>
                                    </p:anim>
                                    <p:anim calcmode="lin" valueType="num">
                                      <p:cBhvr>
                                        <p:cTn id="32" dur="1000" fill="hold"/>
                                        <p:tgtEl>
                                          <p:spTgt spid="23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2" grpId="4" fill="hold">
                                  <p:stCondLst>
                                    <p:cond delay="0"/>
                                  </p:stCondLst>
                                  <p:iterate type="el" backwards="0">
                                    <p:tmAbs val="0"/>
                                  </p:iterate>
                                  <p:childTnLst>
                                    <p:set>
                                      <p:cBhvr>
                                        <p:cTn id="36" fill="hold"/>
                                        <p:tgtEl>
                                          <p:spTgt spid="237">
                                            <p:bg/>
                                          </p:spTgt>
                                        </p:tgtEl>
                                        <p:attrNameLst>
                                          <p:attrName>style.visibility</p:attrName>
                                        </p:attrNameLst>
                                      </p:cBhvr>
                                      <p:to>
                                        <p:strVal val="visible"/>
                                      </p:to>
                                    </p:set>
                                    <p:animEffect filter="wipe(left)" transition="in">
                                      <p:cBhvr>
                                        <p:cTn id="37" dur="1000"/>
                                        <p:tgtEl>
                                          <p:spTgt spid="237">
                                            <p:bg/>
                                          </p:spTgt>
                                        </p:tgtEl>
                                      </p:cBhvr>
                                    </p:animEffect>
                                  </p:childTnLst>
                                </p:cTn>
                              </p:par>
                              <p:par>
                                <p:cTn id="38" presetClass="entr" nodeType="withEffect" presetSubtype="8" presetID="22" grpId="4" fill="hold">
                                  <p:stCondLst>
                                    <p:cond delay="0"/>
                                  </p:stCondLst>
                                  <p:iterate type="el" backwards="0">
                                    <p:tmAbs val="0"/>
                                  </p:iterate>
                                  <p:childTnLst>
                                    <p:set>
                                      <p:cBhvr>
                                        <p:cTn id="39" fill="hold"/>
                                        <p:tgtEl>
                                          <p:spTgt spid="237">
                                            <p:txEl>
                                              <p:pRg st="0" end="0"/>
                                            </p:txEl>
                                          </p:spTgt>
                                        </p:tgtEl>
                                        <p:attrNameLst>
                                          <p:attrName>style.visibility</p:attrName>
                                        </p:attrNameLst>
                                      </p:cBhvr>
                                      <p:to>
                                        <p:strVal val="visible"/>
                                      </p:to>
                                    </p:set>
                                    <p:animEffect filter="wipe(left)" transition="in">
                                      <p:cBhvr>
                                        <p:cTn id="40" dur="1000"/>
                                        <p:tgtEl>
                                          <p:spTgt spid="23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Class="entr" nodeType="clickEffect" presetSubtype="8" presetID="22" grpId="4" fill="hold">
                                  <p:stCondLst>
                                    <p:cond delay="0"/>
                                  </p:stCondLst>
                                  <p:iterate type="el" backwards="0">
                                    <p:tmAbs val="0"/>
                                  </p:iterate>
                                  <p:childTnLst>
                                    <p:set>
                                      <p:cBhvr>
                                        <p:cTn id="44" fill="hold"/>
                                        <p:tgtEl>
                                          <p:spTgt spid="237">
                                            <p:txEl>
                                              <p:pRg st="1" end="1"/>
                                            </p:txEl>
                                          </p:spTgt>
                                        </p:tgtEl>
                                        <p:attrNameLst>
                                          <p:attrName>style.visibility</p:attrName>
                                        </p:attrNameLst>
                                      </p:cBhvr>
                                      <p:to>
                                        <p:strVal val="visible"/>
                                      </p:to>
                                    </p:set>
                                    <p:animEffect filter="wipe(left)" transition="in">
                                      <p:cBhvr>
                                        <p:cTn id="45" dur="1000"/>
                                        <p:tgtEl>
                                          <p:spTgt spid="237">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6" grpId="2"/>
      <p:bldP build="whole" bldLvl="1" animBg="1" rev="0" advAuto="0" spid="234" grpId="1"/>
      <p:bldP build="whole" bldLvl="1" animBg="1" rev="0" advAuto="0" spid="235" grpId="3"/>
      <p:bldP build="p" bldLvl="5" animBg="1" rev="0" advAuto="0" spid="237" grpId="4"/>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3) 苦毒的結果"/>
          <p:cNvSpPr txBox="1"/>
          <p:nvPr>
            <p:ph type="title"/>
          </p:nvPr>
        </p:nvSpPr>
        <p:spPr>
          <a:xfrm>
            <a:off x="1718913" y="0"/>
            <a:ext cx="10160001" cy="1333500"/>
          </a:xfrm>
          <a:prstGeom prst="rect">
            <a:avLst/>
          </a:prstGeom>
        </p:spPr>
        <p:txBody>
          <a:bodyPr/>
          <a:lstStyle/>
          <a:p>
            <a:pPr>
              <a:lnSpc>
                <a:spcPts val="7800"/>
              </a:lnSpc>
              <a:tabLst/>
              <a:defRPr sz="6500">
                <a:latin typeface="+mn-lt"/>
                <a:ea typeface="+mn-ea"/>
                <a:cs typeface="+mn-cs"/>
                <a:sym typeface="Helvetica Neue"/>
              </a:defRPr>
            </a:pPr>
            <a:r>
              <a:t>3) </a:t>
            </a:r>
            <a:r>
              <a:rPr b="0">
                <a:latin typeface="蘋果儷中黑"/>
                <a:ea typeface="蘋果儷中黑"/>
                <a:cs typeface="蘋果儷中黑"/>
                <a:sym typeface="蘋果儷中黑"/>
              </a:rPr>
              <a:t>苦毒的結果</a:t>
            </a:r>
          </a:p>
        </p:txBody>
      </p:sp>
      <p:grpSp>
        <p:nvGrpSpPr>
          <p:cNvPr id="244" name="Group"/>
          <p:cNvGrpSpPr/>
          <p:nvPr/>
        </p:nvGrpSpPr>
        <p:grpSpPr>
          <a:xfrm>
            <a:off x="1439513" y="3098800"/>
            <a:ext cx="6197601" cy="1791283"/>
            <a:chOff x="0" y="0"/>
            <a:chExt cx="6197600" cy="1791282"/>
          </a:xfrm>
        </p:grpSpPr>
        <p:sp>
          <p:nvSpPr>
            <p:cNvPr id="242" name="‘many be defiled’"/>
            <p:cNvSpPr/>
            <p:nvPr/>
          </p:nvSpPr>
          <p:spPr>
            <a:xfrm>
              <a:off x="1193800" y="1041400"/>
              <a:ext cx="5003800" cy="7498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marL="477113" algn="l">
                <a:lnSpc>
                  <a:spcPts val="5500"/>
                </a:lnSpc>
                <a:tabLst>
                  <a:tab pos="5041900" algn="l"/>
                </a:tabLst>
                <a:defRPr sz="4600">
                  <a:solidFill>
                    <a:srgbClr val="941100"/>
                  </a:solidFill>
                  <a:latin typeface="Times New Roman"/>
                  <a:ea typeface="Times New Roman"/>
                  <a:cs typeface="Times New Roman"/>
                  <a:sym typeface="Times New Roman"/>
                </a:defRPr>
              </a:lvl1pPr>
            </a:lstStyle>
            <a:p>
              <a:pPr/>
              <a:r>
                <a:t>‘many be defiled’ </a:t>
              </a:r>
            </a:p>
          </p:txBody>
        </p:sp>
        <p:sp>
          <p:nvSpPr>
            <p:cNvPr id="243" name="1) 苦毒蔓延"/>
            <p:cNvSpPr/>
            <p:nvPr/>
          </p:nvSpPr>
          <p:spPr>
            <a:xfrm>
              <a:off x="0" y="0"/>
              <a:ext cx="4024503" cy="920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7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6200">
                  <a:solidFill>
                    <a:srgbClr val="444444"/>
                  </a:solidFill>
                </a:defRPr>
              </a:pPr>
              <a:r>
                <a:rPr sz="5300"/>
                <a:t>1) </a:t>
              </a:r>
              <a:r>
                <a:rPr b="0">
                  <a:solidFill>
                    <a:srgbClr val="000000"/>
                  </a:solidFill>
                  <a:latin typeface="蘋果儷中黑"/>
                  <a:ea typeface="蘋果儷中黑"/>
                  <a:cs typeface="蘋果儷中黑"/>
                  <a:sym typeface="蘋果儷中黑"/>
                </a:rPr>
                <a:t>苦毒蔓延</a:t>
              </a:r>
            </a:p>
          </p:txBody>
        </p:sp>
      </p:grpSp>
      <p:sp>
        <p:nvSpPr>
          <p:cNvPr id="245" name="2) 苦毒導致污穢破壞"/>
          <p:cNvSpPr/>
          <p:nvPr/>
        </p:nvSpPr>
        <p:spPr>
          <a:xfrm>
            <a:off x="1503013" y="5397500"/>
            <a:ext cx="7670342" cy="1054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7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6200">
                <a:solidFill>
                  <a:srgbClr val="444444"/>
                </a:solidFill>
              </a:defRPr>
            </a:pPr>
            <a:r>
              <a:rPr sz="5300"/>
              <a:t>2)</a:t>
            </a:r>
            <a:r>
              <a:t> </a:t>
            </a:r>
            <a:r>
              <a:rPr b="0">
                <a:solidFill>
                  <a:srgbClr val="000000"/>
                </a:solidFill>
                <a:latin typeface="蘋果儷中黑"/>
                <a:ea typeface="蘋果儷中黑"/>
                <a:cs typeface="蘋果儷中黑"/>
                <a:sym typeface="蘋果儷中黑"/>
              </a:rPr>
              <a:t>苦毒導致污穢破壞</a:t>
            </a:r>
          </a:p>
        </p:txBody>
      </p:sp>
      <p:sp>
        <p:nvSpPr>
          <p:cNvPr id="246" name="‘many’"/>
          <p:cNvSpPr/>
          <p:nvPr/>
        </p:nvSpPr>
        <p:spPr>
          <a:xfrm>
            <a:off x="8151270" y="2470150"/>
            <a:ext cx="4723680" cy="179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marL="477113" algn="l">
              <a:lnSpc>
                <a:spcPts val="14600"/>
              </a:lnSpc>
              <a:tabLst/>
              <a:defRPr sz="12200">
                <a:solidFill>
                  <a:srgbClr val="941100"/>
                </a:solidFill>
                <a:latin typeface="Marker Felt"/>
                <a:ea typeface="Marker Felt"/>
                <a:cs typeface="Marker Felt"/>
                <a:sym typeface="Marker Felt"/>
              </a:defRPr>
            </a:lvl1pPr>
          </a:lstStyle>
          <a:p>
            <a:pPr/>
            <a:r>
              <a:t>‘many’</a:t>
            </a:r>
          </a:p>
        </p:txBody>
      </p:sp>
      <p:sp>
        <p:nvSpPr>
          <p:cNvPr id="247" name="Hard not to be effected.…"/>
          <p:cNvSpPr/>
          <p:nvPr/>
        </p:nvSpPr>
        <p:spPr>
          <a:xfrm>
            <a:off x="2582513" y="6731000"/>
            <a:ext cx="8432801" cy="154033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6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470900" algn="l"/>
              </a:tabLst>
              <a:defRPr b="1" sz="3800">
                <a:solidFill>
                  <a:srgbClr val="444444"/>
                </a:solidFill>
              </a:defRPr>
            </a:pPr>
            <a:r>
              <a:t>Hard not to be effected. </a:t>
            </a:r>
          </a:p>
          <a:p>
            <a:pPr algn="l">
              <a:lnSpc>
                <a:spcPts val="6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8470900" algn="l"/>
              </a:tabLst>
              <a:defRPr b="1" sz="3800">
                <a:solidFill>
                  <a:srgbClr val="444444"/>
                </a:solidFill>
              </a:defRPr>
            </a:pPr>
            <a:r>
              <a:t>Couples are greatly troubled.</a:t>
            </a:r>
          </a:p>
        </p:txBody>
      </p:sp>
      <p:sp>
        <p:nvSpPr>
          <p:cNvPr id="248" name="被污穢破壞"/>
          <p:cNvSpPr/>
          <p:nvPr/>
        </p:nvSpPr>
        <p:spPr>
          <a:xfrm>
            <a:off x="4984750" y="1521947"/>
            <a:ext cx="3035300" cy="685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lvl1pPr>
          </a:lstStyle>
          <a:p>
            <a:pPr/>
            <a:r>
              <a:t>被污穢破壞</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44"/>
                                        </p:tgtEl>
                                        <p:attrNameLst>
                                          <p:attrName>style.visibility</p:attrName>
                                        </p:attrNameLst>
                                      </p:cBhvr>
                                      <p:to>
                                        <p:strVal val="visible"/>
                                      </p:to>
                                    </p:set>
                                    <p:anim calcmode="lin" valueType="num">
                                      <p:cBhvr>
                                        <p:cTn id="7" dur="1000" fill="hold"/>
                                        <p:tgtEl>
                                          <p:spTgt spid="244"/>
                                        </p:tgtEl>
                                        <p:attrNameLst>
                                          <p:attrName>ppt_x</p:attrName>
                                        </p:attrNameLst>
                                      </p:cBhvr>
                                      <p:tavLst>
                                        <p:tav tm="0">
                                          <p:val>
                                            <p:strVal val="0-#ppt_w/2"/>
                                          </p:val>
                                        </p:tav>
                                        <p:tav tm="100000">
                                          <p:val>
                                            <p:strVal val="#ppt_x"/>
                                          </p:val>
                                        </p:tav>
                                      </p:tavLst>
                                    </p:anim>
                                    <p:anim calcmode="lin" valueType="num">
                                      <p:cBhvr>
                                        <p:cTn id="8" dur="1000" fill="hold"/>
                                        <p:tgtEl>
                                          <p:spTgt spid="2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246"/>
                                        </p:tgtEl>
                                        <p:attrNameLst>
                                          <p:attrName>style.visibility</p:attrName>
                                        </p:attrNameLst>
                                      </p:cBhvr>
                                      <p:to>
                                        <p:strVal val="visible"/>
                                      </p:to>
                                    </p:set>
                                    <p:animEffect filter="wipe(left)" transition="in">
                                      <p:cBhvr>
                                        <p:cTn id="13" dur="2500"/>
                                        <p:tgtEl>
                                          <p:spTgt spid="246"/>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8" presetID="2" grpId="3" fill="hold">
                                  <p:stCondLst>
                                    <p:cond delay="0"/>
                                  </p:stCondLst>
                                  <p:iterate type="el" backwards="0">
                                    <p:tmAbs val="0"/>
                                  </p:iterate>
                                  <p:childTnLst>
                                    <p:set>
                                      <p:cBhvr>
                                        <p:cTn id="17" fill="hold"/>
                                        <p:tgtEl>
                                          <p:spTgt spid="245"/>
                                        </p:tgtEl>
                                        <p:attrNameLst>
                                          <p:attrName>style.visibility</p:attrName>
                                        </p:attrNameLst>
                                      </p:cBhvr>
                                      <p:to>
                                        <p:strVal val="visible"/>
                                      </p:to>
                                    </p:set>
                                    <p:anim calcmode="lin" valueType="num">
                                      <p:cBhvr>
                                        <p:cTn id="18" dur="1000" fill="hold"/>
                                        <p:tgtEl>
                                          <p:spTgt spid="245"/>
                                        </p:tgtEl>
                                        <p:attrNameLst>
                                          <p:attrName>ppt_x</p:attrName>
                                        </p:attrNameLst>
                                      </p:cBhvr>
                                      <p:tavLst>
                                        <p:tav tm="0">
                                          <p:val>
                                            <p:strVal val="0-#ppt_w/2"/>
                                          </p:val>
                                        </p:tav>
                                        <p:tav tm="100000">
                                          <p:val>
                                            <p:strVal val="#ppt_x"/>
                                          </p:val>
                                        </p:tav>
                                      </p:tavLst>
                                    </p:anim>
                                    <p:anim calcmode="lin" valueType="num">
                                      <p:cBhvr>
                                        <p:cTn id="19" dur="1000" fill="hold"/>
                                        <p:tgtEl>
                                          <p:spTgt spid="24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8" presetID="22" grpId="4" fill="hold">
                                  <p:stCondLst>
                                    <p:cond delay="0"/>
                                  </p:stCondLst>
                                  <p:iterate type="el" backwards="0">
                                    <p:tmAbs val="0"/>
                                  </p:iterate>
                                  <p:childTnLst>
                                    <p:set>
                                      <p:cBhvr>
                                        <p:cTn id="23" fill="hold"/>
                                        <p:tgtEl>
                                          <p:spTgt spid="247">
                                            <p:bg/>
                                          </p:spTgt>
                                        </p:tgtEl>
                                        <p:attrNameLst>
                                          <p:attrName>style.visibility</p:attrName>
                                        </p:attrNameLst>
                                      </p:cBhvr>
                                      <p:to>
                                        <p:strVal val="visible"/>
                                      </p:to>
                                    </p:set>
                                    <p:animEffect filter="wipe(left)" transition="in">
                                      <p:cBhvr>
                                        <p:cTn id="24" dur="1500"/>
                                        <p:tgtEl>
                                          <p:spTgt spid="247">
                                            <p:bg/>
                                          </p:spTgt>
                                        </p:tgtEl>
                                      </p:cBhvr>
                                    </p:animEffect>
                                  </p:childTnLst>
                                </p:cTn>
                              </p:par>
                              <p:par>
                                <p:cTn id="25" presetClass="entr" nodeType="withEffect" presetSubtype="8" presetID="22" grpId="4" fill="hold">
                                  <p:stCondLst>
                                    <p:cond delay="0"/>
                                  </p:stCondLst>
                                  <p:iterate type="el" backwards="0">
                                    <p:tmAbs val="0"/>
                                  </p:iterate>
                                  <p:childTnLst>
                                    <p:set>
                                      <p:cBhvr>
                                        <p:cTn id="26" fill="hold"/>
                                        <p:tgtEl>
                                          <p:spTgt spid="247">
                                            <p:txEl>
                                              <p:pRg st="0" end="0"/>
                                            </p:txEl>
                                          </p:spTgt>
                                        </p:tgtEl>
                                        <p:attrNameLst>
                                          <p:attrName>style.visibility</p:attrName>
                                        </p:attrNameLst>
                                      </p:cBhvr>
                                      <p:to>
                                        <p:strVal val="visible"/>
                                      </p:to>
                                    </p:set>
                                    <p:animEffect filter="wipe(left)" transition="in">
                                      <p:cBhvr>
                                        <p:cTn id="27" dur="1500"/>
                                        <p:tgtEl>
                                          <p:spTgt spid="24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8" presetID="22" grpId="4" fill="hold">
                                  <p:stCondLst>
                                    <p:cond delay="0"/>
                                  </p:stCondLst>
                                  <p:iterate type="el" backwards="0">
                                    <p:tmAbs val="0"/>
                                  </p:iterate>
                                  <p:childTnLst>
                                    <p:set>
                                      <p:cBhvr>
                                        <p:cTn id="31" fill="hold"/>
                                        <p:tgtEl>
                                          <p:spTgt spid="247">
                                            <p:txEl>
                                              <p:pRg st="1" end="1"/>
                                            </p:txEl>
                                          </p:spTgt>
                                        </p:tgtEl>
                                        <p:attrNameLst>
                                          <p:attrName>style.visibility</p:attrName>
                                        </p:attrNameLst>
                                      </p:cBhvr>
                                      <p:to>
                                        <p:strVal val="visible"/>
                                      </p:to>
                                    </p:set>
                                    <p:animEffect filter="wipe(left)" transition="in">
                                      <p:cBhvr>
                                        <p:cTn id="32" dur="1500"/>
                                        <p:tgtEl>
                                          <p:spTgt spid="247">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7" grpId="4"/>
      <p:bldP build="whole" bldLvl="1" animBg="1" rev="0" advAuto="0" spid="244" grpId="1"/>
      <p:bldP build="whole" bldLvl="1" animBg="1" rev="0" advAuto="0" spid="245" grpId="3"/>
      <p:bldP build="whole" bldLvl="1" animBg="1" rev="0" advAuto="0" spid="246" grpId="2"/>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252" name="Table"/>
          <p:cNvGraphicFramePr/>
          <p:nvPr/>
        </p:nvGraphicFramePr>
        <p:xfrm>
          <a:off x="1287267" y="1194477"/>
          <a:ext cx="11768685" cy="8700857"/>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1743284"/>
              </a:tblGrid>
              <a:tr h="1303103">
                <a:tc>
                  <a:txBody>
                    <a:bodyPr/>
                    <a:lstStyle/>
                    <a:p>
                      <a:pPr marL="76200" marR="63500" algn="l">
                        <a:lnSpc>
                          <a:spcPts val="6200"/>
                        </a:lnSpc>
                        <a:tabLst>
                          <a:tab pos="12446000" algn="l"/>
                        </a:tabLst>
                        <a:defRPr b="1" sz="5200">
                          <a:solidFill>
                            <a:srgbClr val="444444"/>
                          </a:solidFill>
                        </a:defRPr>
                      </a:pPr>
                      <a:r>
                        <a:t>1) </a:t>
                      </a:r>
                      <a:r>
                        <a:rPr b="0">
                          <a:solidFill>
                            <a:srgbClr val="000000"/>
                          </a:solidFill>
                          <a:latin typeface="蘋果儷中黑"/>
                          <a:ea typeface="蘋果儷中黑"/>
                          <a:cs typeface="蘋果儷中黑"/>
                          <a:sym typeface="蘋果儷中黑"/>
                        </a:rPr>
                        <a:t>耶穌說：我們要很大方的饒恕人</a:t>
                      </a:r>
                      <a:r>
                        <a:t>.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470"/>
                    </a:solidFill>
                  </a:tcPr>
                </a:tc>
              </a:tr>
              <a:tr h="2957402">
                <a:tc>
                  <a:txBody>
                    <a:bodyPr/>
                    <a:lstStyle/>
                    <a:p>
                      <a:pPr marL="76200" marR="63500" algn="l">
                        <a:lnSpc>
                          <a:spcPts val="5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446000" algn="l"/>
                        </a:tabLst>
                        <a:defRPr sz="4000">
                          <a:solidFill>
                            <a:srgbClr val="000000"/>
                          </a:solidFill>
                          <a:latin typeface="蘋果儷中黑"/>
                          <a:ea typeface="蘋果儷中黑"/>
                          <a:cs typeface="蘋果儷中黑"/>
                          <a:sym typeface="蘋果儷中黑"/>
                        </a:defRPr>
                      </a:pPr>
                      <a:r>
                        <a:t>那時彼得進前來、對耶穌說、主阿、我弟兄得罪我、我當饒恕他幾次呢。到七次可以麼。 耶穌說、我對你說、不是到七次、乃是到七十個七次。</a:t>
                      </a:r>
                      <a:r>
                        <a:rPr sz="2200"/>
                        <a:t> </a:t>
                      </a:r>
                      <a:r>
                        <a:t> (馬 太 福 音 18:21-22)</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470"/>
                    </a:solidFill>
                  </a:tcPr>
                </a:tc>
              </a:tr>
              <a:tr h="1665937">
                <a:tc>
                  <a:txBody>
                    <a:bodyPr/>
                    <a:lstStyle/>
                    <a:p>
                      <a:pPr marL="76200" marR="63500" algn="l">
                        <a:lnSpc>
                          <a:spcPts val="5500"/>
                        </a:lnSpc>
                        <a:tabLst>
                          <a:tab pos="12446000" algn="l"/>
                        </a:tabLst>
                        <a:defRPr b="1" sz="3400">
                          <a:solidFill>
                            <a:srgbClr val="000000"/>
                          </a:solidFill>
                        </a:defRPr>
                      </a:pPr>
                      <a:r>
                        <a:t>2) </a:t>
                      </a:r>
                      <a:r>
                        <a:rPr b="0" sz="4600">
                          <a:latin typeface="蘋果儷中黑"/>
                          <a:ea typeface="蘋果儷中黑"/>
                          <a:cs typeface="蘋果儷中黑"/>
                          <a:sym typeface="蘋果儷中黑"/>
                        </a:rPr>
                        <a:t>絕不報仇；報應是神的權柄</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3F8FF"/>
                    </a:solidFill>
                  </a:tcPr>
                </a:tc>
              </a:tr>
              <a:tr h="2749012">
                <a:tc>
                  <a:txBody>
                    <a:bodyPr/>
                    <a:lstStyle/>
                    <a:p>
                      <a:pPr marL="76200" marR="63500" algn="l">
                        <a:lnSpc>
                          <a:spcPts val="61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446000" algn="l"/>
                        </a:tabLst>
                        <a:defRPr sz="1800">
                          <a:solidFill>
                            <a:srgbClr val="000000"/>
                          </a:solidFill>
                        </a:defRPr>
                      </a:pPr>
                      <a:r>
                        <a:rPr sz="4200">
                          <a:latin typeface="蘋果儷中黑"/>
                          <a:ea typeface="蘋果儷中黑"/>
                          <a:cs typeface="蘋果儷中黑"/>
                          <a:sym typeface="蘋果儷中黑"/>
                        </a:rPr>
                        <a:t>親愛的弟兄、不要自己伸冤、寧可讓步、聽憑主怒．〔或作讓人發怒〕因為經上記著、『主說、伸冤在我．我必報應。』 (羅 馬 書  12:19)</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3F8FF"/>
                    </a:solidFill>
                  </a:tcPr>
                </a:tc>
              </a:tr>
            </a:tbl>
          </a:graphicData>
        </a:graphic>
      </p:graphicFrame>
      <p:sp>
        <p:nvSpPr>
          <p:cNvPr id="253" name="B) 勝過苦毒的原則"/>
          <p:cNvSpPr/>
          <p:nvPr/>
        </p:nvSpPr>
        <p:spPr>
          <a:xfrm>
            <a:off x="3985901" y="114977"/>
            <a:ext cx="6512701" cy="901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300">
                <a:solidFill>
                  <a:srgbClr val="000000"/>
                </a:solidFill>
                <a:latin typeface="蘋果儷中黑"/>
                <a:ea typeface="蘋果儷中黑"/>
                <a:cs typeface="蘋果儷中黑"/>
                <a:sym typeface="蘋果儷中黑"/>
              </a:defRPr>
            </a:lvl1pPr>
          </a:lstStyle>
          <a:p>
            <a:pPr/>
            <a:r>
              <a:t>B) 勝過苦毒的原則</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5" presetID="19" grpId="1" fill="hold">
                                  <p:stCondLst>
                                    <p:cond delay="0"/>
                                  </p:stCondLst>
                                  <p:iterate type="el" backwards="0">
                                    <p:tmAbs val="0"/>
                                  </p:iterate>
                                  <p:childTnLst>
                                    <p:set>
                                      <p:cBhvr>
                                        <p:cTn id="6" fill="hold"/>
                                        <p:tgtEl>
                                          <p:spTgt spid="252"/>
                                        </p:tgtEl>
                                        <p:attrNameLst>
                                          <p:attrName>style.visibility</p:attrName>
                                        </p:attrNameLst>
                                      </p:cBhvr>
                                      <p:to>
                                        <p:strVal val="visible"/>
                                      </p:to>
                                    </p:set>
                                    <p:anim calcmode="lin" valueType="num">
                                      <p:cBhvr>
                                        <p:cTn id="7" dur="1000" fill="hold"/>
                                        <p:tgtEl>
                                          <p:spTgt spid="252"/>
                                        </p:tgtEl>
                                        <p:attrNameLst>
                                          <p:attrName>ppt_w</p:attrName>
                                        </p:attrNameLst>
                                      </p:cBhvr>
                                      <p:tavLst>
                                        <p:tav tm="0">
                                          <p:val>
                                            <p:strVal val="#ppt_w"/>
                                          </p:val>
                                        </p:tav>
                                        <p:tav tm="100000">
                                          <p:val>
                                            <p:strVal val="#ppt_w"/>
                                          </p:val>
                                        </p:tav>
                                      </p:tavLst>
                                    </p:anim>
                                    <p:anim calcmode="lin" valueType="num">
                                      <p:cBhvr>
                                        <p:cTn id="8" dur="1000" fill="hold"/>
                                        <p:tgtEl>
                                          <p:spTgt spid="252"/>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2"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257" name="Table"/>
          <p:cNvGraphicFramePr/>
          <p:nvPr/>
        </p:nvGraphicFramePr>
        <p:xfrm>
          <a:off x="1299967" y="1214940"/>
          <a:ext cx="11732169" cy="8712137"/>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1706768"/>
              </a:tblGrid>
              <a:tr h="1447789">
                <a:tc>
                  <a:txBody>
                    <a:bodyPr/>
                    <a:lstStyle/>
                    <a:p>
                      <a:pPr marL="254000" marR="63500" algn="l">
                        <a:lnSpc>
                          <a:spcPts val="4800"/>
                        </a:lnSpc>
                        <a:tabLst>
                          <a:tab pos="12446000" algn="l"/>
                        </a:tabLst>
                        <a:defRPr b="1" sz="3600">
                          <a:solidFill>
                            <a:srgbClr val="000000"/>
                          </a:solidFill>
                        </a:defRPr>
                      </a:pPr>
                      <a:r>
                        <a:t>3) </a:t>
                      </a:r>
                      <a:r>
                        <a:rPr b="0">
                          <a:latin typeface="蘋果儷中黑"/>
                          <a:ea typeface="蘋果儷中黑"/>
                          <a:cs typeface="蘋果儷中黑"/>
                          <a:sym typeface="蘋果儷中黑"/>
                        </a:rPr>
                        <a:t>要穿上恩慈，饒恕和仁愛</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470"/>
                    </a:solidFill>
                  </a:tcPr>
                </a:tc>
              </a:tr>
              <a:tr h="2368345">
                <a:tc>
                  <a:txBody>
                    <a:bodyPr/>
                    <a:lstStyle/>
                    <a:p>
                      <a:pPr marL="76200" marR="63500" algn="l">
                        <a:lnSpc>
                          <a:spcPts val="4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446000" algn="l"/>
                        </a:tabLst>
                        <a:defRPr sz="1800">
                          <a:solidFill>
                            <a:srgbClr val="000000"/>
                          </a:solidFill>
                        </a:defRPr>
                      </a:pPr>
                      <a:r>
                        <a:rPr sz="3600">
                          <a:latin typeface="蘋果儷中黑"/>
                          <a:ea typeface="蘋果儷中黑"/>
                          <a:cs typeface="蘋果儷中黑"/>
                          <a:sym typeface="蘋果儷中黑"/>
                        </a:rPr>
                        <a:t>所以你們既是　神的選民、聖潔蒙愛的人、就要存〔原文作穿下同〕憐憫、恩慈、謙虛、溫柔、忍耐的心。 倘若這人與那人有嫌隙、總要彼此包容、彼此饒恕．主怎樣饒恕了你們、你們也要怎樣饒恕人。 (歌 羅 西 書 3:12-13)</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F470"/>
                    </a:solidFill>
                  </a:tcPr>
                </a:tc>
              </a:tr>
              <a:tr h="1316980">
                <a:tc>
                  <a:txBody>
                    <a:bodyPr/>
                    <a:lstStyle/>
                    <a:p>
                      <a:pPr marL="76200" marR="63500" algn="just">
                        <a:lnSpc>
                          <a:spcPts val="4800"/>
                        </a:lnSpc>
                        <a:tabLst>
                          <a:tab pos="12446000" algn="l"/>
                        </a:tabLst>
                        <a:defRPr b="1" sz="3600">
                          <a:solidFill>
                            <a:srgbClr val="000000"/>
                          </a:solidFill>
                        </a:defRPr>
                      </a:pPr>
                      <a:r>
                        <a:t>4)</a:t>
                      </a:r>
                      <a:r>
                        <a:rPr b="0">
                          <a:latin typeface="蘋果儷中黑"/>
                          <a:ea typeface="蘋果儷中黑"/>
                          <a:cs typeface="蘋果儷中黑"/>
                          <a:sym typeface="蘋果儷中黑"/>
                        </a:rPr>
                        <a:t> 即使在苦惱困難時期，我們必須相信神</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3F8FF"/>
                    </a:solidFill>
                  </a:tcPr>
                </a:tc>
              </a:tr>
              <a:tr h="3553621">
                <a:tc>
                  <a:txBody>
                    <a:bodyPr/>
                    <a:lstStyle/>
                    <a:p>
                      <a:pPr marL="76200" marR="63500" algn="l">
                        <a:lnSpc>
                          <a:spcPts val="59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446000" algn="l"/>
                        </a:tabLst>
                        <a:defRPr sz="4000">
                          <a:solidFill>
                            <a:srgbClr val="000000"/>
                          </a:solidFill>
                          <a:latin typeface="蘋果儷中黑"/>
                          <a:ea typeface="蘋果儷中黑"/>
                          <a:cs typeface="蘋果儷中黑"/>
                          <a:sym typeface="蘋果儷中黑"/>
                        </a:defRPr>
                      </a:pPr>
                      <a:r>
                        <a:t>所以『你的仇敵若餓了、就給他吃．若渴了、就給他喝．因為你這樣行、就是把炭火堆在他的頭上。』 </a:t>
                      </a:r>
                    </a:p>
                    <a:p>
                      <a:pPr marL="76200" marR="63500" algn="l">
                        <a:lnSpc>
                          <a:spcPts val="59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446000" algn="l"/>
                        </a:tabLst>
                        <a:defRPr sz="4000">
                          <a:solidFill>
                            <a:srgbClr val="000000"/>
                          </a:solidFill>
                          <a:latin typeface="蘋果儷中黑"/>
                          <a:ea typeface="蘋果儷中黑"/>
                          <a:cs typeface="蘋果儷中黑"/>
                          <a:sym typeface="蘋果儷中黑"/>
                        </a:defRPr>
                      </a:pPr>
                      <a:r>
                        <a:t>你不可為惡所勝、反要以善勝惡。 (羅 馬 書  12:20-21)</a:t>
                      </a:r>
                      <a:endParaRPr sz="3600"/>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3F8FF"/>
                    </a:solidFill>
                  </a:tcPr>
                </a:tc>
              </a:tr>
            </a:tbl>
          </a:graphicData>
        </a:graphic>
      </p:graphicFrame>
      <p:sp>
        <p:nvSpPr>
          <p:cNvPr id="258" name="勝過苦毒的原則"/>
          <p:cNvSpPr/>
          <p:nvPr/>
        </p:nvSpPr>
        <p:spPr>
          <a:xfrm>
            <a:off x="5002017" y="218029"/>
            <a:ext cx="5092701" cy="812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600">
                <a:solidFill>
                  <a:srgbClr val="000000"/>
                </a:solidFill>
                <a:latin typeface="蘋果儷中黑"/>
                <a:ea typeface="蘋果儷中黑"/>
                <a:cs typeface="蘋果儷中黑"/>
                <a:sym typeface="蘋果儷中黑"/>
              </a:defRPr>
            </a:lvl1pPr>
          </a:lstStyle>
          <a:p>
            <a:pPr/>
            <a:r>
              <a:t>勝過苦毒的原則</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5" presetID="19" grpId="1" fill="hold">
                                  <p:stCondLst>
                                    <p:cond delay="0"/>
                                  </p:stCondLst>
                                  <p:iterate type="el" backwards="0">
                                    <p:tmAbs val="0"/>
                                  </p:iterate>
                                  <p:childTnLst>
                                    <p:set>
                                      <p:cBhvr>
                                        <p:cTn id="6" fill="hold"/>
                                        <p:tgtEl>
                                          <p:spTgt spid="257"/>
                                        </p:tgtEl>
                                        <p:attrNameLst>
                                          <p:attrName>style.visibility</p:attrName>
                                        </p:attrNameLst>
                                      </p:cBhvr>
                                      <p:to>
                                        <p:strVal val="visible"/>
                                      </p:to>
                                    </p:set>
                                    <p:anim calcmode="lin" valueType="num">
                                      <p:cBhvr>
                                        <p:cTn id="7" dur="1000" fill="hold"/>
                                        <p:tgtEl>
                                          <p:spTgt spid="257"/>
                                        </p:tgtEl>
                                        <p:attrNameLst>
                                          <p:attrName>ppt_w</p:attrName>
                                        </p:attrNameLst>
                                      </p:cBhvr>
                                      <p:tavLst>
                                        <p:tav tm="0">
                                          <p:val>
                                            <p:strVal val="#ppt_w"/>
                                          </p:val>
                                        </p:tav>
                                        <p:tav tm="100000">
                                          <p:val>
                                            <p:strVal val="#ppt_w"/>
                                          </p:val>
                                        </p:tav>
                                      </p:tavLst>
                                    </p:anim>
                                    <p:anim calcmode="lin" valueType="num">
                                      <p:cBhvr>
                                        <p:cTn id="8" dur="1000" fill="hold"/>
                                        <p:tgtEl>
                                          <p:spTgt spid="257"/>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7"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tabLst>
                <a:tab pos="3594100" algn="l"/>
              </a:tabLst>
              <a:defRPr b="1" i="1" spc="1281" sz="6100">
                <a:solidFill>
                  <a:srgbClr val="8A2820"/>
                </a:solidFill>
                <a:latin typeface="Georgia"/>
                <a:ea typeface="Georgia"/>
                <a:cs typeface="Georgia"/>
                <a:sym typeface="Georgia"/>
              </a:defRPr>
            </a:pPr>
            <a:r>
              <a:t>Faith</a:t>
            </a:r>
          </a:p>
          <a:p>
            <a:pPr marL="44703" indent="364947">
              <a:lnSpc>
                <a:spcPct val="100000"/>
              </a:lnSpc>
              <a:tabLst>
                <a:tab pos="3594100" algn="l"/>
              </a:tabLst>
              <a:defRPr i="1" sz="4300">
                <a:solidFill>
                  <a:srgbClr val="000000"/>
                </a:solidFill>
                <a:latin typeface="Georgia"/>
                <a:ea typeface="Georgia"/>
                <a:cs typeface="Georgia"/>
                <a:sym typeface="Georgia"/>
              </a:defRPr>
            </a:pPr>
            <a:r>
              <a:t>Acquire God’s view of marriage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1-4)</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Forgiveness</a:t>
            </a:r>
          </a:p>
          <a:p>
            <a:pPr marL="44703" indent="364947">
              <a:lnSpc>
                <a:spcPct val="100000"/>
              </a:lnSpc>
              <a:tabLst>
                <a:tab pos="3594100" algn="l"/>
              </a:tabLst>
              <a:defRPr i="1" sz="4300">
                <a:solidFill>
                  <a:srgbClr val="000000"/>
                </a:solidFill>
                <a:latin typeface="Georgia"/>
                <a:ea typeface="Georgia"/>
                <a:cs typeface="Georgia"/>
                <a:sym typeface="Georgia"/>
              </a:defRPr>
            </a:pPr>
            <a:r>
              <a:t>Recover from marital setbacks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5-7)</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Friendship</a:t>
            </a:r>
          </a:p>
          <a:p>
            <a:pPr marL="44703" indent="364947">
              <a:lnSpc>
                <a:spcPct val="100000"/>
              </a:lnSpc>
              <a:tabLst>
                <a:tab pos="3594100" algn="l"/>
              </a:tabLst>
              <a:defRPr i="1" sz="4300">
                <a:solidFill>
                  <a:srgbClr val="000000"/>
                </a:solidFill>
                <a:latin typeface="Georgia"/>
                <a:ea typeface="Georgia"/>
                <a:cs typeface="Georgia"/>
                <a:sym typeface="Georgia"/>
              </a:defRPr>
            </a:pPr>
            <a:r>
              <a:t>Obtain a great marriage </a:t>
            </a:r>
          </a:p>
          <a:p>
            <a:pPr marL="44703" indent="364947">
              <a:lnSpc>
                <a:spcPct val="100000"/>
              </a:lnSpc>
              <a:tabLst>
                <a:tab pos="3594100" algn="l"/>
              </a:tabLst>
              <a:defRPr i="1" sz="4300">
                <a:solidFill>
                  <a:srgbClr val="000000"/>
                </a:solidFill>
                <a:latin typeface="Georgia"/>
                <a:ea typeface="Georgia"/>
                <a:cs typeface="Georgia"/>
                <a:sym typeface="Georgia"/>
              </a:defRPr>
            </a:pPr>
            <a:r>
              <a:t>(Sessions 8-10)</a:t>
            </a:r>
          </a:p>
        </p:txBody>
      </p:sp>
      <p:sp>
        <p:nvSpPr>
          <p:cNvPr id="83"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84" name="Overview"/>
          <p:cNvSpPr txBox="1"/>
          <p:nvPr/>
        </p:nvSpPr>
        <p:spPr>
          <a:xfrm>
            <a:off x="1519472" y="91113"/>
            <a:ext cx="3274315" cy="9946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7200"/>
              </a:lnSpc>
              <a:spcBef>
                <a:spcPts val="300"/>
              </a:spcBef>
              <a:defRPr sz="6000">
                <a:solidFill>
                  <a:srgbClr val="000000"/>
                </a:solidFill>
              </a:defRPr>
            </a:lvl1pPr>
          </a:lstStyle>
          <a:p>
            <a:pPr/>
            <a:r>
              <a:t>Overview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82"/>
                                        </p:tgtEl>
                                        <p:attrNameLst>
                                          <p:attrName>style.visibility</p:attrName>
                                        </p:attrNameLst>
                                      </p:cBhvr>
                                      <p:to>
                                        <p:strVal val="visible"/>
                                      </p:to>
                                    </p:set>
                                    <p:animEffect filter="wipe(up)" transition="in">
                                      <p:cBhvr>
                                        <p:cTn id="7" dur="2000"/>
                                        <p:tgtEl>
                                          <p:spTgt spid="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2" grpId="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Forgiveness"/>
          <p:cNvSpPr txBox="1"/>
          <p:nvPr>
            <p:ph type="title"/>
          </p:nvPr>
        </p:nvSpPr>
        <p:spPr>
          <a:prstGeom prst="rect">
            <a:avLst/>
          </a:prstGeom>
        </p:spPr>
        <p:txBody>
          <a:bodyPr/>
          <a:lstStyle/>
          <a:p>
            <a:pPr/>
            <a:r>
              <a:t>Forgiveness</a:t>
            </a:r>
          </a:p>
        </p:txBody>
      </p:sp>
      <p:sp>
        <p:nvSpPr>
          <p:cNvPr id="263" name="Rectangle"/>
          <p:cNvSpPr/>
          <p:nvPr/>
        </p:nvSpPr>
        <p:spPr>
          <a:xfrm>
            <a:off x="1257300" y="0"/>
            <a:ext cx="11836400" cy="9817100"/>
          </a:xfrm>
          <a:prstGeom prst="rect">
            <a:avLst/>
          </a:prstGeom>
          <a:blipFill>
            <a:blip r:embed="rId3"/>
          </a:blip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64" name="我如何赦免一位不要求饒恕的人？"/>
          <p:cNvSpPr/>
          <p:nvPr/>
        </p:nvSpPr>
        <p:spPr>
          <a:xfrm>
            <a:off x="1937097" y="3416300"/>
            <a:ext cx="11303001" cy="292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14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pc="1893" sz="9200">
                <a:solidFill>
                  <a:srgbClr val="FFF39B"/>
                </a:solidFill>
                <a:latin typeface="蘋果儷中黑"/>
                <a:ea typeface="蘋果儷中黑"/>
                <a:cs typeface="蘋果儷中黑"/>
                <a:sym typeface="蘋果儷中黑"/>
              </a:defRPr>
            </a:lvl1pPr>
          </a:lstStyle>
          <a:p>
            <a:pPr/>
            <a:r>
              <a:t>我如何赦免一位不要求饒恕的人？</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C) 驅逐一個苦毒心的步驟"/>
          <p:cNvSpPr txBox="1"/>
          <p:nvPr>
            <p:ph type="title"/>
          </p:nvPr>
        </p:nvSpPr>
        <p:spPr>
          <a:xfrm>
            <a:off x="1659826" y="-43773"/>
            <a:ext cx="11620501" cy="1333501"/>
          </a:xfrm>
          <a:prstGeom prst="rect">
            <a:avLst/>
          </a:prstGeom>
        </p:spPr>
        <p:txBody>
          <a:bodyPr/>
          <a:lstStyle/>
          <a:p>
            <a:pPr/>
            <a:r>
              <a:t>C) </a:t>
            </a:r>
            <a:r>
              <a:rPr b="0">
                <a:latin typeface="蘋果儷中黑"/>
                <a:ea typeface="蘋果儷中黑"/>
                <a:cs typeface="蘋果儷中黑"/>
                <a:sym typeface="蘋果儷中黑"/>
              </a:rPr>
              <a:t>驅逐一個苦毒心的步驟</a:t>
            </a:r>
          </a:p>
        </p:txBody>
      </p:sp>
      <p:sp>
        <p:nvSpPr>
          <p:cNvPr id="269" name="BE ANGRY, AND yet DO NOT SIN; do not let the sun go down on your anger, and do not give the devil an opportunity.…"/>
          <p:cNvSpPr/>
          <p:nvPr/>
        </p:nvSpPr>
        <p:spPr>
          <a:xfrm>
            <a:off x="7334288" y="5457292"/>
            <a:ext cx="5461001" cy="3784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100"/>
              </a:lnSpc>
              <a:tabLst>
                <a:tab pos="5499100" algn="l"/>
              </a:tabLst>
              <a:defRPr b="1">
                <a:solidFill>
                  <a:srgbClr val="000000"/>
                </a:solidFill>
                <a:latin typeface="Marker Felt"/>
                <a:ea typeface="Marker Felt"/>
                <a:cs typeface="Marker Felt"/>
                <a:sym typeface="Marker Felt"/>
              </a:defRPr>
            </a:pPr>
            <a:r>
              <a:t>BE ANGRY, AND yet DO NOT SIN; do not let the sun go down on your anger, and do not give the devil an opportunity. </a:t>
            </a:r>
          </a:p>
          <a:p>
            <a:pPr algn="l">
              <a:lnSpc>
                <a:spcPts val="5100"/>
              </a:lnSpc>
              <a:tabLst>
                <a:tab pos="5499100" algn="l"/>
              </a:tabLst>
              <a:defRPr b="1">
                <a:solidFill>
                  <a:srgbClr val="000000"/>
                </a:solidFill>
                <a:latin typeface="Marker Felt"/>
                <a:ea typeface="Marker Felt"/>
                <a:cs typeface="Marker Felt"/>
                <a:sym typeface="Marker Felt"/>
              </a:defRPr>
            </a:pPr>
            <a:r>
              <a:t>(Ephesians 4:26-27)</a:t>
            </a:r>
          </a:p>
        </p:txBody>
      </p:sp>
      <p:sp>
        <p:nvSpPr>
          <p:cNvPr id="270" name="查驗你曾經做過的事原則.…"/>
          <p:cNvSpPr txBox="1"/>
          <p:nvPr/>
        </p:nvSpPr>
        <p:spPr>
          <a:xfrm>
            <a:off x="2191920" y="1402438"/>
            <a:ext cx="9264632" cy="777783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查驗你曾經做過的事</a:t>
            </a:r>
            <a:r>
              <a:rPr b="0">
                <a:solidFill>
                  <a:schemeClr val="accent5"/>
                </a:solidFill>
              </a:rPr>
              <a:t>原則.</a:t>
            </a:r>
            <a:endParaRPr b="0">
              <a:solidFill>
                <a:schemeClr val="accent5"/>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睡覺之前決定要解決</a:t>
            </a:r>
            <a:endParaRPr b="0">
              <a:solidFill>
                <a:srgbClr val="000000"/>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原諒和不要等到對方先問</a:t>
            </a:r>
            <a:endParaRPr b="0">
              <a:solidFill>
                <a:srgbClr val="000000"/>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溫柔地面對</a:t>
            </a:r>
            <a:endParaRPr b="0">
              <a:solidFill>
                <a:srgbClr val="000000"/>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仁慈地討論</a:t>
            </a:r>
            <a:endParaRPr b="0">
              <a:solidFill>
                <a:srgbClr val="000000"/>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給予時間</a:t>
            </a:r>
            <a:endParaRPr b="0">
              <a:solidFill>
                <a:srgbClr val="000000"/>
              </a:solidFill>
            </a:endParaRPr>
          </a:p>
          <a:p>
            <a:pPr marL="685800" indent="-685800" algn="l">
              <a:lnSpc>
                <a:spcPts val="6100"/>
              </a:lnSpc>
              <a:spcBef>
                <a:spcPts val="1900"/>
              </a:spcBef>
              <a:buClr>
                <a:srgbClr val="000000"/>
              </a:buClr>
              <a:buSzPct val="100000"/>
              <a:buAutoNum type="arabicParenR" startAt="1"/>
              <a:tabLst/>
              <a:defRPr b="1" sz="5100">
                <a:solidFill>
                  <a:srgbClr val="2C2897"/>
                </a:solidFill>
              </a:defRPr>
            </a:pPr>
            <a:r>
              <a:rPr b="0">
                <a:solidFill>
                  <a:srgbClr val="000000"/>
                </a:solidFill>
              </a:rPr>
              <a:t>認罪和饒恕</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69"/>
                                        </p:tgtEl>
                                        <p:attrNameLst>
                                          <p:attrName>style.visibility</p:attrName>
                                        </p:attrNameLst>
                                      </p:cBhvr>
                                      <p:to>
                                        <p:strVal val="visible"/>
                                      </p:to>
                                    </p:set>
                                    <p:animEffect filter="dissolve" transition="in">
                                      <p:cBhvr>
                                        <p:cTn id="7" dur="2500"/>
                                        <p:tgtEl>
                                          <p:spTgt spid="2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9" grpId="1"/>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D) 夫妻可以採取的實用步驟"/>
          <p:cNvSpPr txBox="1"/>
          <p:nvPr>
            <p:ph type="title"/>
          </p:nvPr>
        </p:nvSpPr>
        <p:spPr>
          <a:xfrm>
            <a:off x="1981277" y="-99394"/>
            <a:ext cx="10160001" cy="1333501"/>
          </a:xfrm>
          <a:prstGeom prst="rect">
            <a:avLst/>
          </a:prstGeom>
        </p:spPr>
        <p:txBody>
          <a:bodyPr/>
          <a:lstStyle/>
          <a:p>
            <a:pPr/>
            <a:r>
              <a:t>D) </a:t>
            </a:r>
            <a:r>
              <a:rPr b="0"/>
              <a:t>夫妻可以採取的實用步驟</a:t>
            </a:r>
          </a:p>
        </p:txBody>
      </p:sp>
      <p:sp>
        <p:nvSpPr>
          <p:cNvPr id="275" name="1) 總是原諒你的配偶"/>
          <p:cNvSpPr/>
          <p:nvPr/>
        </p:nvSpPr>
        <p:spPr>
          <a:xfrm>
            <a:off x="1511685" y="1424606"/>
            <a:ext cx="5720396" cy="139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just">
              <a:lnSpc>
                <a:spcPts val="5500"/>
              </a:lnSpc>
              <a:tabLst/>
              <a:defRPr b="1" sz="4600">
                <a:solidFill>
                  <a:srgbClr val="000000"/>
                </a:solidFill>
              </a:defRPr>
            </a:pPr>
            <a:r>
              <a:t>1) </a:t>
            </a:r>
            <a:r>
              <a:rPr b="0">
                <a:latin typeface="蘋果儷中黑"/>
                <a:ea typeface="蘋果儷中黑"/>
                <a:cs typeface="蘋果儷中黑"/>
                <a:sym typeface="蘋果儷中黑"/>
              </a:rPr>
              <a:t>總是原諒你的配偶</a:t>
            </a:r>
            <a:endParaRPr b="0">
              <a:latin typeface="蘋果儷中黑"/>
              <a:ea typeface="蘋果儷中黑"/>
              <a:cs typeface="蘋果儷中黑"/>
              <a:sym typeface="蘋果儷中黑"/>
            </a:endParaRPr>
          </a:p>
        </p:txBody>
      </p:sp>
      <p:sp>
        <p:nvSpPr>
          <p:cNvPr id="276" name="“I ____________ will always forgive my spouse right away for any wrong thing he or she has done against me.”"/>
          <p:cNvSpPr/>
          <p:nvPr/>
        </p:nvSpPr>
        <p:spPr>
          <a:xfrm>
            <a:off x="2438785" y="2199306"/>
            <a:ext cx="10160001" cy="9751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ts val="3300"/>
              </a:lnSpc>
              <a:tabLst>
                <a:tab pos="11214100" algn="l"/>
              </a:tabLst>
              <a:defRPr sz="2800">
                <a:solidFill>
                  <a:srgbClr val="581F4C"/>
                </a:solidFill>
              </a:defRPr>
            </a:pPr>
            <a:r>
              <a:t>“I</a:t>
            </a:r>
            <a:r>
              <a:rPr>
                <a:latin typeface="Helvetica"/>
                <a:ea typeface="Helvetica"/>
                <a:cs typeface="Helvetica"/>
                <a:sym typeface="Helvetica"/>
              </a:rPr>
              <a:t> </a:t>
            </a:r>
            <a:r>
              <a:t>___</a:t>
            </a:r>
            <a:r>
              <a:rPr u="sng"/>
              <a:t>_______</a:t>
            </a:r>
            <a:r>
              <a:t>__</a:t>
            </a:r>
            <a:r>
              <a:rPr>
                <a:latin typeface="Helvetica"/>
                <a:ea typeface="Helvetica"/>
                <a:cs typeface="Helvetica"/>
                <a:sym typeface="Helvetica"/>
              </a:rPr>
              <a:t> </a:t>
            </a:r>
            <a:r>
              <a:t>will</a:t>
            </a:r>
            <a:r>
              <a:rPr>
                <a:latin typeface="Helvetica"/>
                <a:ea typeface="Helvetica"/>
                <a:cs typeface="Helvetica"/>
                <a:sym typeface="Helvetica"/>
              </a:rPr>
              <a:t> </a:t>
            </a:r>
            <a:r>
              <a:t>always</a:t>
            </a:r>
            <a:r>
              <a:rPr>
                <a:latin typeface="Helvetica"/>
                <a:ea typeface="Helvetica"/>
                <a:cs typeface="Helvetica"/>
                <a:sym typeface="Helvetica"/>
              </a:rPr>
              <a:t> </a:t>
            </a:r>
            <a:r>
              <a:t>forgive</a:t>
            </a:r>
            <a:r>
              <a:rPr>
                <a:latin typeface="Helvetica"/>
                <a:ea typeface="Helvetica"/>
                <a:cs typeface="Helvetica"/>
                <a:sym typeface="Helvetica"/>
              </a:rPr>
              <a:t> </a:t>
            </a:r>
            <a:r>
              <a:t>my</a:t>
            </a:r>
            <a:r>
              <a:rPr>
                <a:latin typeface="Helvetica"/>
                <a:ea typeface="Helvetica"/>
                <a:cs typeface="Helvetica"/>
                <a:sym typeface="Helvetica"/>
              </a:rPr>
              <a:t> </a:t>
            </a:r>
            <a:r>
              <a:t>spouse</a:t>
            </a:r>
            <a:r>
              <a:rPr>
                <a:latin typeface="Helvetica"/>
                <a:ea typeface="Helvetica"/>
                <a:cs typeface="Helvetica"/>
                <a:sym typeface="Helvetica"/>
              </a:rPr>
              <a:t> </a:t>
            </a:r>
            <a:r>
              <a:t>right</a:t>
            </a:r>
            <a:r>
              <a:rPr>
                <a:latin typeface="Helvetica"/>
                <a:ea typeface="Helvetica"/>
                <a:cs typeface="Helvetica"/>
                <a:sym typeface="Helvetica"/>
              </a:rPr>
              <a:t> </a:t>
            </a:r>
            <a:r>
              <a:t>away</a:t>
            </a:r>
            <a:r>
              <a:rPr>
                <a:latin typeface="Helvetica"/>
                <a:ea typeface="Helvetica"/>
                <a:cs typeface="Helvetica"/>
                <a:sym typeface="Helvetica"/>
              </a:rPr>
              <a:t> </a:t>
            </a:r>
            <a:r>
              <a:t>for</a:t>
            </a:r>
            <a:r>
              <a:rPr>
                <a:latin typeface="Helvetica"/>
                <a:ea typeface="Helvetica"/>
                <a:cs typeface="Helvetica"/>
                <a:sym typeface="Helvetica"/>
              </a:rPr>
              <a:t> </a:t>
            </a:r>
            <a:r>
              <a:t>any</a:t>
            </a:r>
            <a:r>
              <a:rPr>
                <a:latin typeface="Helvetica"/>
                <a:ea typeface="Helvetica"/>
                <a:cs typeface="Helvetica"/>
                <a:sym typeface="Helvetica"/>
              </a:rPr>
              <a:t> </a:t>
            </a:r>
            <a:r>
              <a:t>wrong</a:t>
            </a:r>
            <a:r>
              <a:rPr>
                <a:latin typeface="Helvetica"/>
                <a:ea typeface="Helvetica"/>
                <a:cs typeface="Helvetica"/>
                <a:sym typeface="Helvetica"/>
              </a:rPr>
              <a:t> </a:t>
            </a:r>
            <a:r>
              <a:t>thing</a:t>
            </a:r>
            <a:r>
              <a:rPr>
                <a:latin typeface="Helvetica"/>
                <a:ea typeface="Helvetica"/>
                <a:cs typeface="Helvetica"/>
                <a:sym typeface="Helvetica"/>
              </a:rPr>
              <a:t> </a:t>
            </a:r>
            <a:r>
              <a:t>he</a:t>
            </a:r>
            <a:r>
              <a:rPr>
                <a:latin typeface="Helvetica"/>
                <a:ea typeface="Helvetica"/>
                <a:cs typeface="Helvetica"/>
                <a:sym typeface="Helvetica"/>
              </a:rPr>
              <a:t> </a:t>
            </a:r>
            <a:r>
              <a:t>or</a:t>
            </a:r>
            <a:r>
              <a:rPr>
                <a:latin typeface="Helvetica"/>
                <a:ea typeface="Helvetica"/>
                <a:cs typeface="Helvetica"/>
                <a:sym typeface="Helvetica"/>
              </a:rPr>
              <a:t> </a:t>
            </a:r>
            <a:r>
              <a:t>she</a:t>
            </a:r>
            <a:r>
              <a:rPr>
                <a:latin typeface="Helvetica"/>
                <a:ea typeface="Helvetica"/>
                <a:cs typeface="Helvetica"/>
                <a:sym typeface="Helvetica"/>
              </a:rPr>
              <a:t> </a:t>
            </a:r>
            <a:r>
              <a:t>has</a:t>
            </a:r>
            <a:r>
              <a:rPr>
                <a:latin typeface="Helvetica"/>
                <a:ea typeface="Helvetica"/>
                <a:cs typeface="Helvetica"/>
                <a:sym typeface="Helvetica"/>
              </a:rPr>
              <a:t> </a:t>
            </a:r>
            <a:r>
              <a:t>done</a:t>
            </a:r>
            <a:r>
              <a:rPr>
                <a:latin typeface="Helvetica"/>
                <a:ea typeface="Helvetica"/>
                <a:cs typeface="Helvetica"/>
                <a:sym typeface="Helvetica"/>
              </a:rPr>
              <a:t> </a:t>
            </a:r>
            <a:r>
              <a:t>against</a:t>
            </a:r>
            <a:r>
              <a:rPr>
                <a:latin typeface="Helvetica"/>
                <a:ea typeface="Helvetica"/>
                <a:cs typeface="Helvetica"/>
                <a:sym typeface="Helvetica"/>
              </a:rPr>
              <a:t> </a:t>
            </a:r>
            <a:r>
              <a:t>me.”</a:t>
            </a:r>
            <a:r>
              <a:rPr>
                <a:latin typeface="Helvetica"/>
                <a:ea typeface="Helvetica"/>
                <a:cs typeface="Helvetica"/>
                <a:sym typeface="Helvetica"/>
              </a:rPr>
              <a:t> </a:t>
            </a:r>
          </a:p>
        </p:txBody>
      </p:sp>
      <p:sp>
        <p:nvSpPr>
          <p:cNvPr id="277" name="(1)  Write a list of specific things you have been resentful of.…"/>
          <p:cNvSpPr/>
          <p:nvPr/>
        </p:nvSpPr>
        <p:spPr>
          <a:xfrm>
            <a:off x="2352743" y="4047156"/>
            <a:ext cx="10332085" cy="15918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ts val="2800"/>
              </a:lnSpc>
              <a:tabLst>
                <a:tab pos="11633200" algn="l"/>
              </a:tabLst>
              <a:defRPr sz="2400">
                <a:solidFill>
                  <a:srgbClr val="581F4C"/>
                </a:solidFill>
              </a:defRPr>
            </a:pPr>
            <a:r>
              <a:t>(1)</a:t>
            </a:r>
            <a:r>
              <a:rPr>
                <a:latin typeface="Helvetica"/>
                <a:ea typeface="Helvetica"/>
                <a:cs typeface="Helvetica"/>
                <a:sym typeface="Helvetica"/>
              </a:rPr>
              <a:t> </a:t>
            </a:r>
            <a:r>
              <a:t> Write a list of specific things you have been resentful of. </a:t>
            </a:r>
            <a:r>
              <a:rPr>
                <a:latin typeface="Helvetica"/>
                <a:ea typeface="Helvetica"/>
                <a:cs typeface="Helvetica"/>
                <a:sym typeface="Helvetica"/>
              </a:rPr>
              <a:t> </a:t>
            </a:r>
            <a:endParaRPr>
              <a:latin typeface="Helvetica"/>
              <a:ea typeface="Helvetica"/>
              <a:cs typeface="Helvetica"/>
              <a:sym typeface="Helvetica"/>
            </a:endParaRPr>
          </a:p>
          <a:p>
            <a:pPr algn="just">
              <a:lnSpc>
                <a:spcPts val="2800"/>
              </a:lnSpc>
              <a:tabLst>
                <a:tab pos="11633200" algn="l"/>
              </a:tabLst>
              <a:defRPr sz="2400">
                <a:solidFill>
                  <a:srgbClr val="581F4C"/>
                </a:solidFill>
              </a:defRPr>
            </a:pPr>
            <a:r>
              <a:t>(2)</a:t>
            </a:r>
            <a:r>
              <a:rPr>
                <a:latin typeface="Helvetica"/>
                <a:ea typeface="Helvetica"/>
                <a:cs typeface="Helvetica"/>
                <a:sym typeface="Helvetica"/>
              </a:rPr>
              <a:t> </a:t>
            </a:r>
            <a:r>
              <a:t>Confess</a:t>
            </a:r>
            <a:r>
              <a:rPr>
                <a:latin typeface="Helvetica"/>
                <a:ea typeface="Helvetica"/>
                <a:cs typeface="Helvetica"/>
                <a:sym typeface="Helvetica"/>
              </a:rPr>
              <a:t>  </a:t>
            </a:r>
            <a:r>
              <a:t>your</a:t>
            </a:r>
            <a:r>
              <a:rPr>
                <a:latin typeface="Helvetica"/>
                <a:ea typeface="Helvetica"/>
                <a:cs typeface="Helvetica"/>
                <a:sym typeface="Helvetica"/>
              </a:rPr>
              <a:t> </a:t>
            </a:r>
            <a:r>
              <a:t>bitterness  to God and how</a:t>
            </a:r>
            <a:r>
              <a:rPr>
                <a:latin typeface="Helvetica"/>
                <a:ea typeface="Helvetica"/>
                <a:cs typeface="Helvetica"/>
                <a:sym typeface="Helvetica"/>
              </a:rPr>
              <a:t> </a:t>
            </a:r>
            <a:r>
              <a:t>you</a:t>
            </a:r>
            <a:r>
              <a:rPr>
                <a:latin typeface="Helvetica"/>
                <a:ea typeface="Helvetica"/>
                <a:cs typeface="Helvetica"/>
                <a:sym typeface="Helvetica"/>
              </a:rPr>
              <a:t> </a:t>
            </a:r>
            <a:r>
              <a:t>have</a:t>
            </a:r>
            <a:r>
              <a:rPr>
                <a:latin typeface="Helvetica"/>
                <a:ea typeface="Helvetica"/>
                <a:cs typeface="Helvetica"/>
                <a:sym typeface="Helvetica"/>
              </a:rPr>
              <a:t> </a:t>
            </a:r>
            <a:r>
              <a:t>failed</a:t>
            </a:r>
            <a:r>
              <a:rPr>
                <a:latin typeface="Helvetica"/>
                <a:ea typeface="Helvetica"/>
                <a:cs typeface="Helvetica"/>
                <a:sym typeface="Helvetica"/>
              </a:rPr>
              <a:t> </a:t>
            </a:r>
            <a:r>
              <a:t>your</a:t>
            </a:r>
            <a:r>
              <a:rPr>
                <a:latin typeface="Helvetica"/>
                <a:ea typeface="Helvetica"/>
                <a:cs typeface="Helvetica"/>
                <a:sym typeface="Helvetica"/>
              </a:rPr>
              <a:t> </a:t>
            </a:r>
            <a:r>
              <a:t>spouse.</a:t>
            </a:r>
            <a:r>
              <a:rPr>
                <a:latin typeface="Helvetica"/>
                <a:ea typeface="Helvetica"/>
                <a:cs typeface="Helvetica"/>
                <a:sym typeface="Helvetica"/>
              </a:rPr>
              <a:t> </a:t>
            </a:r>
            <a:r>
              <a:t>Seek His forgiveness.</a:t>
            </a:r>
          </a:p>
          <a:p>
            <a:pPr algn="just">
              <a:lnSpc>
                <a:spcPts val="2800"/>
              </a:lnSpc>
              <a:tabLst>
                <a:tab pos="11633200" algn="l"/>
              </a:tabLst>
              <a:defRPr sz="2400">
                <a:solidFill>
                  <a:srgbClr val="581F4C"/>
                </a:solidFill>
              </a:defRPr>
            </a:pPr>
            <a:r>
              <a:t>(3)</a:t>
            </a:r>
            <a:r>
              <a:rPr>
                <a:latin typeface="Helvetica"/>
                <a:ea typeface="Helvetica"/>
                <a:cs typeface="Helvetica"/>
                <a:sym typeface="Helvetica"/>
              </a:rPr>
              <a:t> </a:t>
            </a:r>
            <a:r>
              <a:t>Ask</a:t>
            </a:r>
            <a:r>
              <a:rPr>
                <a:latin typeface="Helvetica"/>
                <a:ea typeface="Helvetica"/>
                <a:cs typeface="Helvetica"/>
                <a:sym typeface="Helvetica"/>
              </a:rPr>
              <a:t>  </a:t>
            </a:r>
            <a:r>
              <a:t>your spouse </a:t>
            </a:r>
            <a:r>
              <a:t>for forgiveness</a:t>
            </a:r>
            <a:r>
              <a:rPr>
                <a:latin typeface="Helvetica"/>
                <a:ea typeface="Helvetica"/>
                <a:cs typeface="Helvetica"/>
                <a:sym typeface="Helvetica"/>
              </a:rPr>
              <a:t> </a:t>
            </a:r>
            <a:r>
              <a:t>for these failures</a:t>
            </a:r>
            <a:r>
              <a:t>.</a:t>
            </a:r>
          </a:p>
        </p:txBody>
      </p:sp>
      <p:sp>
        <p:nvSpPr>
          <p:cNvPr id="278" name="(1) 饒恕的急迫性…"/>
          <p:cNvSpPr/>
          <p:nvPr/>
        </p:nvSpPr>
        <p:spPr>
          <a:xfrm>
            <a:off x="2375285" y="6618906"/>
            <a:ext cx="11430001" cy="340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ts val="5100"/>
              </a:lnSpc>
              <a:tabLst>
                <a:tab pos="11455400" algn="l"/>
              </a:tabLst>
              <a:defRPr>
                <a:solidFill>
                  <a:srgbClr val="581F4C"/>
                </a:solidFill>
                <a:latin typeface="儷黑 Pro"/>
                <a:ea typeface="儷黑 Pro"/>
                <a:cs typeface="儷黑 Pro"/>
                <a:sym typeface="儷黑 Pro"/>
              </a:defRPr>
            </a:pPr>
            <a:r>
              <a:t>(1) </a:t>
            </a:r>
            <a:r>
              <a:rPr>
                <a:solidFill>
                  <a:srgbClr val="000000"/>
                </a:solidFill>
              </a:rPr>
              <a:t>饒恕的急迫性</a:t>
            </a:r>
          </a:p>
          <a:p>
            <a:pPr algn="just">
              <a:lnSpc>
                <a:spcPts val="5100"/>
              </a:lnSpc>
              <a:tabLst>
                <a:tab pos="11455400" algn="l"/>
              </a:tabLst>
              <a:defRPr>
                <a:solidFill>
                  <a:srgbClr val="581F4C"/>
                </a:solidFill>
                <a:latin typeface="儷黑 Pro"/>
                <a:ea typeface="儷黑 Pro"/>
                <a:cs typeface="儷黑 Pro"/>
                <a:sym typeface="儷黑 Pro"/>
              </a:defRPr>
            </a:pPr>
            <a:r>
              <a:t>(2) </a:t>
            </a:r>
            <a:r>
              <a:rPr>
                <a:solidFill>
                  <a:srgbClr val="000000"/>
                </a:solidFill>
              </a:rPr>
              <a:t>商量一個你需要談話的信號</a:t>
            </a:r>
            <a:endParaRPr>
              <a:solidFill>
                <a:srgbClr val="000000"/>
              </a:solidFill>
            </a:endParaRPr>
          </a:p>
          <a:p>
            <a:pPr algn="l">
              <a:lnSpc>
                <a:spcPts val="5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455400" algn="l"/>
              </a:tabLst>
              <a:defRPr>
                <a:solidFill>
                  <a:srgbClr val="000000"/>
                </a:solidFill>
                <a:latin typeface="儷黑 Pro"/>
                <a:ea typeface="儷黑 Pro"/>
                <a:cs typeface="儷黑 Pro"/>
                <a:sym typeface="儷黑 Pro"/>
              </a:defRPr>
            </a:pPr>
            <a:r>
              <a:t>(3) 安排一個討論的地方 （如：餐桌）</a:t>
            </a:r>
            <a:endParaRPr>
              <a:solidFill>
                <a:srgbClr val="581F4C"/>
              </a:solidFill>
            </a:endParaRPr>
          </a:p>
          <a:p>
            <a:pPr algn="just">
              <a:lnSpc>
                <a:spcPts val="5100"/>
              </a:lnSpc>
              <a:tabLst>
                <a:tab pos="11455400" algn="l"/>
              </a:tabLst>
              <a:defRPr>
                <a:solidFill>
                  <a:srgbClr val="581F4C"/>
                </a:solidFill>
                <a:latin typeface="儷黑 Pro"/>
                <a:ea typeface="儷黑 Pro"/>
                <a:cs typeface="儷黑 Pro"/>
                <a:sym typeface="儷黑 Pro"/>
              </a:defRPr>
            </a:pPr>
            <a:r>
              <a:t>(4) </a:t>
            </a:r>
            <a:r>
              <a:rPr>
                <a:solidFill>
                  <a:srgbClr val="000000"/>
                </a:solidFill>
              </a:rPr>
              <a:t>心平氣和地提出你的怨恨</a:t>
            </a:r>
            <a:endParaRPr>
              <a:solidFill>
                <a:srgbClr val="000000"/>
              </a:solidFill>
            </a:endParaRPr>
          </a:p>
          <a:p>
            <a:pPr algn="just">
              <a:lnSpc>
                <a:spcPts val="5100"/>
              </a:lnSpc>
              <a:tabLst>
                <a:tab pos="11455400" algn="l"/>
              </a:tabLst>
              <a:defRPr>
                <a:solidFill>
                  <a:srgbClr val="000000"/>
                </a:solidFill>
                <a:latin typeface="儷黑 Pro"/>
                <a:ea typeface="儷黑 Pro"/>
                <a:cs typeface="儷黑 Pro"/>
                <a:sym typeface="儷黑 Pro"/>
              </a:defRPr>
            </a:pPr>
            <a:r>
              <a:t>(5) 任何商討之前，先一起禱告</a:t>
            </a:r>
          </a:p>
        </p:txBody>
      </p:sp>
      <p:sp>
        <p:nvSpPr>
          <p:cNvPr id="279" name="2) 彌補過去"/>
          <p:cNvSpPr/>
          <p:nvPr/>
        </p:nvSpPr>
        <p:spPr>
          <a:xfrm>
            <a:off x="1498985" y="3228006"/>
            <a:ext cx="3383596" cy="139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just">
              <a:lnSpc>
                <a:spcPts val="5500"/>
              </a:lnSpc>
              <a:tabLst/>
              <a:defRPr b="1" sz="4600">
                <a:solidFill>
                  <a:srgbClr val="000000"/>
                </a:solidFill>
              </a:defRPr>
            </a:pPr>
            <a:r>
              <a:t>2) </a:t>
            </a:r>
            <a:r>
              <a:rPr b="0">
                <a:latin typeface="蘋果儷中黑"/>
                <a:ea typeface="蘋果儷中黑"/>
                <a:cs typeface="蘋果儷中黑"/>
                <a:sym typeface="蘋果儷中黑"/>
              </a:rPr>
              <a:t>彌補過去</a:t>
            </a:r>
            <a:endParaRPr b="0">
              <a:latin typeface="蘋果儷中黑"/>
              <a:ea typeface="蘋果儷中黑"/>
              <a:cs typeface="蘋果儷中黑"/>
              <a:sym typeface="蘋果儷中黑"/>
            </a:endParaRPr>
          </a:p>
        </p:txBody>
      </p:sp>
      <p:sp>
        <p:nvSpPr>
          <p:cNvPr id="280" name="3) 討論過程"/>
          <p:cNvSpPr/>
          <p:nvPr/>
        </p:nvSpPr>
        <p:spPr>
          <a:xfrm>
            <a:off x="1448185" y="5717206"/>
            <a:ext cx="3383596" cy="812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just">
              <a:lnSpc>
                <a:spcPts val="5500"/>
              </a:lnSpc>
              <a:tabLst/>
              <a:defRPr b="1" sz="4600">
                <a:solidFill>
                  <a:srgbClr val="000000"/>
                </a:solidFill>
              </a:defRPr>
            </a:pPr>
            <a:r>
              <a:t>3) </a:t>
            </a:r>
            <a:r>
              <a:rPr b="0">
                <a:latin typeface="蘋果儷中黑"/>
                <a:ea typeface="蘋果儷中黑"/>
                <a:cs typeface="蘋果儷中黑"/>
                <a:sym typeface="蘋果儷中黑"/>
              </a:rPr>
              <a:t>討論過程</a:t>
            </a:r>
          </a:p>
        </p:txBody>
      </p:sp>
      <p:sp>
        <p:nvSpPr>
          <p:cNvPr id="281" name="your name"/>
          <p:cNvSpPr/>
          <p:nvPr/>
        </p:nvSpPr>
        <p:spPr>
          <a:xfrm>
            <a:off x="2781685" y="2135806"/>
            <a:ext cx="2175943" cy="5653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just">
              <a:lnSpc>
                <a:spcPts val="3600"/>
              </a:lnSpc>
              <a:tabLst/>
              <a:defRPr b="1" sz="3000">
                <a:solidFill>
                  <a:srgbClr val="E84050"/>
                </a:solidFill>
              </a:defRPr>
            </a:pPr>
            <a:r>
              <a:t>your</a:t>
            </a:r>
            <a:r>
              <a:rPr b="0">
                <a:latin typeface="Helvetica"/>
                <a:ea typeface="Helvetica"/>
                <a:cs typeface="Helvetica"/>
                <a:sym typeface="Helvetica"/>
              </a:rPr>
              <a:t> </a:t>
            </a:r>
            <a:r>
              <a:t>name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75"/>
                                        </p:tgtEl>
                                        <p:attrNameLst>
                                          <p:attrName>style.visibility</p:attrName>
                                        </p:attrNameLst>
                                      </p:cBhvr>
                                      <p:to>
                                        <p:strVal val="visible"/>
                                      </p:to>
                                    </p:set>
                                    <p:animEffect filter="wipe(left)" transition="in">
                                      <p:cBhvr>
                                        <p:cTn id="7" dur="1000"/>
                                        <p:tgtEl>
                                          <p:spTgt spid="275"/>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276"/>
                                        </p:tgtEl>
                                        <p:attrNameLst>
                                          <p:attrName>style.visibility</p:attrName>
                                        </p:attrNameLst>
                                      </p:cBhvr>
                                      <p:to>
                                        <p:strVal val="visible"/>
                                      </p:to>
                                    </p:set>
                                    <p:animEffect filter="wipe(left)" transition="in">
                                      <p:cBhvr>
                                        <p:cTn id="12" dur="1000"/>
                                        <p:tgtEl>
                                          <p:spTgt spid="276"/>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9" presetID="15" grpId="3" fill="hold">
                                  <p:stCondLst>
                                    <p:cond delay="0"/>
                                  </p:stCondLst>
                                  <p:iterate type="el" backwards="0">
                                    <p:tmAbs val="0"/>
                                  </p:iterate>
                                  <p:childTnLst>
                                    <p:set>
                                      <p:cBhvr>
                                        <p:cTn id="16" fill="hold"/>
                                        <p:tgtEl>
                                          <p:spTgt spid="281"/>
                                        </p:tgtEl>
                                        <p:attrNameLst>
                                          <p:attrName>style.visibility</p:attrName>
                                        </p:attrNameLst>
                                      </p:cBhvr>
                                      <p:to>
                                        <p:strVal val="visible"/>
                                      </p:to>
                                    </p:set>
                                    <p:anim calcmode="lin" valueType="num">
                                      <p:cBhvr>
                                        <p:cTn id="17" dur="1000" fill="hold"/>
                                        <p:tgtEl>
                                          <p:spTgt spid="281"/>
                                        </p:tgtEl>
                                        <p:attrNameLst>
                                          <p:attrName>ppt_w</p:attrName>
                                        </p:attrNameLst>
                                      </p:cBhvr>
                                      <p:tavLst>
                                        <p:tav tm="0">
                                          <p:val>
                                            <p:fltVal val="0"/>
                                          </p:val>
                                        </p:tav>
                                        <p:tav tm="100000">
                                          <p:val>
                                            <p:strVal val="#ppt_w"/>
                                          </p:val>
                                        </p:tav>
                                      </p:tavLst>
                                    </p:anim>
                                    <p:anim calcmode="lin" valueType="num">
                                      <p:cBhvr>
                                        <p:cTn id="18" dur="1000" fill="hold"/>
                                        <p:tgtEl>
                                          <p:spTgt spid="281"/>
                                        </p:tgtEl>
                                        <p:attrNameLst>
                                          <p:attrName>ppt_h</p:attrName>
                                        </p:attrNameLst>
                                      </p:cBhvr>
                                      <p:tavLst>
                                        <p:tav tm="0">
                                          <p:val>
                                            <p:fltVal val="0"/>
                                          </p:val>
                                        </p:tav>
                                        <p:tav tm="100000">
                                          <p:val>
                                            <p:strVal val="#ppt_h"/>
                                          </p:val>
                                        </p:tav>
                                      </p:tavLst>
                                    </p:anim>
                                    <p:anim calcmode="lin" valueType="num">
                                      <p:cBhvr>
                                        <p:cTn id="19" dur="1000" fill="hold"/>
                                        <p:tgtEl>
                                          <p:spTgt spid="28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4" fill="hold">
                                  <p:stCondLst>
                                    <p:cond delay="0"/>
                                  </p:stCondLst>
                                  <p:iterate type="el" backwards="0">
                                    <p:tmAbs val="0"/>
                                  </p:iterate>
                                  <p:childTnLst>
                                    <p:set>
                                      <p:cBhvr>
                                        <p:cTn id="24" fill="hold"/>
                                        <p:tgtEl>
                                          <p:spTgt spid="279"/>
                                        </p:tgtEl>
                                        <p:attrNameLst>
                                          <p:attrName>style.visibility</p:attrName>
                                        </p:attrNameLst>
                                      </p:cBhvr>
                                      <p:to>
                                        <p:strVal val="visible"/>
                                      </p:to>
                                    </p:set>
                                    <p:animEffect filter="wipe(left)" transition="in">
                                      <p:cBhvr>
                                        <p:cTn id="25" dur="1000"/>
                                        <p:tgtEl>
                                          <p:spTgt spid="279"/>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5" fill="hold">
                                  <p:stCondLst>
                                    <p:cond delay="0"/>
                                  </p:stCondLst>
                                  <p:iterate type="el" backwards="0">
                                    <p:tmAbs val="0"/>
                                  </p:iterate>
                                  <p:childTnLst>
                                    <p:set>
                                      <p:cBhvr>
                                        <p:cTn id="29" fill="hold"/>
                                        <p:tgtEl>
                                          <p:spTgt spid="277">
                                            <p:bg/>
                                          </p:spTgt>
                                        </p:tgtEl>
                                        <p:attrNameLst>
                                          <p:attrName>style.visibility</p:attrName>
                                        </p:attrNameLst>
                                      </p:cBhvr>
                                      <p:to>
                                        <p:strVal val="visible"/>
                                      </p:to>
                                    </p:set>
                                    <p:animEffect filter="wipe(left)" transition="in">
                                      <p:cBhvr>
                                        <p:cTn id="30" dur="1000"/>
                                        <p:tgtEl>
                                          <p:spTgt spid="277">
                                            <p:bg/>
                                          </p:spTgt>
                                        </p:tgtEl>
                                      </p:cBhvr>
                                    </p:animEffect>
                                  </p:childTnLst>
                                </p:cTn>
                              </p:par>
                              <p:par>
                                <p:cTn id="31" presetClass="entr" nodeType="withEffect" presetSubtype="8" presetID="22" grpId="5" fill="hold">
                                  <p:stCondLst>
                                    <p:cond delay="0"/>
                                  </p:stCondLst>
                                  <p:iterate type="el" backwards="0">
                                    <p:tmAbs val="0"/>
                                  </p:iterate>
                                  <p:childTnLst>
                                    <p:set>
                                      <p:cBhvr>
                                        <p:cTn id="32" fill="hold"/>
                                        <p:tgtEl>
                                          <p:spTgt spid="277">
                                            <p:txEl>
                                              <p:pRg st="0" end="0"/>
                                            </p:txEl>
                                          </p:spTgt>
                                        </p:tgtEl>
                                        <p:attrNameLst>
                                          <p:attrName>style.visibility</p:attrName>
                                        </p:attrNameLst>
                                      </p:cBhvr>
                                      <p:to>
                                        <p:strVal val="visible"/>
                                      </p:to>
                                    </p:set>
                                    <p:animEffect filter="wipe(left)" transition="in">
                                      <p:cBhvr>
                                        <p:cTn id="33" dur="1000"/>
                                        <p:tgtEl>
                                          <p:spTgt spid="27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8" presetID="22" grpId="5" fill="hold">
                                  <p:stCondLst>
                                    <p:cond delay="0"/>
                                  </p:stCondLst>
                                  <p:iterate type="el" backwards="0">
                                    <p:tmAbs val="0"/>
                                  </p:iterate>
                                  <p:childTnLst>
                                    <p:set>
                                      <p:cBhvr>
                                        <p:cTn id="37" fill="hold"/>
                                        <p:tgtEl>
                                          <p:spTgt spid="277">
                                            <p:txEl>
                                              <p:pRg st="1" end="1"/>
                                            </p:txEl>
                                          </p:spTgt>
                                        </p:tgtEl>
                                        <p:attrNameLst>
                                          <p:attrName>style.visibility</p:attrName>
                                        </p:attrNameLst>
                                      </p:cBhvr>
                                      <p:to>
                                        <p:strVal val="visible"/>
                                      </p:to>
                                    </p:set>
                                    <p:animEffect filter="wipe(left)" transition="in">
                                      <p:cBhvr>
                                        <p:cTn id="38" dur="1000"/>
                                        <p:tgtEl>
                                          <p:spTgt spid="277">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8" presetID="22" grpId="5" fill="hold">
                                  <p:stCondLst>
                                    <p:cond delay="0"/>
                                  </p:stCondLst>
                                  <p:iterate type="el" backwards="0">
                                    <p:tmAbs val="0"/>
                                  </p:iterate>
                                  <p:childTnLst>
                                    <p:set>
                                      <p:cBhvr>
                                        <p:cTn id="42" fill="hold"/>
                                        <p:tgtEl>
                                          <p:spTgt spid="277">
                                            <p:txEl>
                                              <p:pRg st="2" end="2"/>
                                            </p:txEl>
                                          </p:spTgt>
                                        </p:tgtEl>
                                        <p:attrNameLst>
                                          <p:attrName>style.visibility</p:attrName>
                                        </p:attrNameLst>
                                      </p:cBhvr>
                                      <p:to>
                                        <p:strVal val="visible"/>
                                      </p:to>
                                    </p:set>
                                    <p:animEffect filter="wipe(left)" transition="in">
                                      <p:cBhvr>
                                        <p:cTn id="43" dur="1000"/>
                                        <p:tgtEl>
                                          <p:spTgt spid="277">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Class="entr" nodeType="clickEffect" presetSubtype="8" presetID="22" grpId="6" fill="hold">
                                  <p:stCondLst>
                                    <p:cond delay="0"/>
                                  </p:stCondLst>
                                  <p:iterate type="el" backwards="0">
                                    <p:tmAbs val="0"/>
                                  </p:iterate>
                                  <p:childTnLst>
                                    <p:set>
                                      <p:cBhvr>
                                        <p:cTn id="47" fill="hold"/>
                                        <p:tgtEl>
                                          <p:spTgt spid="280"/>
                                        </p:tgtEl>
                                        <p:attrNameLst>
                                          <p:attrName>style.visibility</p:attrName>
                                        </p:attrNameLst>
                                      </p:cBhvr>
                                      <p:to>
                                        <p:strVal val="visible"/>
                                      </p:to>
                                    </p:set>
                                    <p:animEffect filter="wipe(left)" transition="in">
                                      <p:cBhvr>
                                        <p:cTn id="48" dur="1000"/>
                                        <p:tgtEl>
                                          <p:spTgt spid="280"/>
                                        </p:tgtEl>
                                      </p:cBhvr>
                                    </p:animEffect>
                                  </p:childTnLst>
                                </p:cTn>
                              </p:par>
                            </p:childTnLst>
                          </p:cTn>
                        </p:par>
                      </p:childTnLst>
                    </p:cTn>
                  </p:par>
                  <p:par>
                    <p:cTn id="49" fill="hold">
                      <p:stCondLst>
                        <p:cond delay="indefinite"/>
                      </p:stCondLst>
                      <p:childTnLst>
                        <p:par>
                          <p:cTn id="50" fill="hold">
                            <p:stCondLst>
                              <p:cond delay="0"/>
                            </p:stCondLst>
                            <p:childTnLst>
                              <p:par>
                                <p:cTn id="51" presetClass="entr" nodeType="clickEffect" presetSubtype="8" presetID="22" grpId="7" fill="hold">
                                  <p:stCondLst>
                                    <p:cond delay="0"/>
                                  </p:stCondLst>
                                  <p:iterate type="el" backwards="0">
                                    <p:tmAbs val="0"/>
                                  </p:iterate>
                                  <p:childTnLst>
                                    <p:set>
                                      <p:cBhvr>
                                        <p:cTn id="52" fill="hold"/>
                                        <p:tgtEl>
                                          <p:spTgt spid="278">
                                            <p:bg/>
                                          </p:spTgt>
                                        </p:tgtEl>
                                        <p:attrNameLst>
                                          <p:attrName>style.visibility</p:attrName>
                                        </p:attrNameLst>
                                      </p:cBhvr>
                                      <p:to>
                                        <p:strVal val="visible"/>
                                      </p:to>
                                    </p:set>
                                    <p:animEffect filter="wipe(left)" transition="in">
                                      <p:cBhvr>
                                        <p:cTn id="53" dur="1000"/>
                                        <p:tgtEl>
                                          <p:spTgt spid="278">
                                            <p:bg/>
                                          </p:spTgt>
                                        </p:tgtEl>
                                      </p:cBhvr>
                                    </p:animEffect>
                                  </p:childTnLst>
                                </p:cTn>
                              </p:par>
                              <p:par>
                                <p:cTn id="54" presetClass="entr" nodeType="withEffect" presetSubtype="8" presetID="22" grpId="7" fill="hold">
                                  <p:stCondLst>
                                    <p:cond delay="0"/>
                                  </p:stCondLst>
                                  <p:iterate type="el" backwards="0">
                                    <p:tmAbs val="0"/>
                                  </p:iterate>
                                  <p:childTnLst>
                                    <p:set>
                                      <p:cBhvr>
                                        <p:cTn id="55" fill="hold"/>
                                        <p:tgtEl>
                                          <p:spTgt spid="278">
                                            <p:txEl>
                                              <p:pRg st="0" end="0"/>
                                            </p:txEl>
                                          </p:spTgt>
                                        </p:tgtEl>
                                        <p:attrNameLst>
                                          <p:attrName>style.visibility</p:attrName>
                                        </p:attrNameLst>
                                      </p:cBhvr>
                                      <p:to>
                                        <p:strVal val="visible"/>
                                      </p:to>
                                    </p:set>
                                    <p:animEffect filter="wipe(left)" transition="in">
                                      <p:cBhvr>
                                        <p:cTn id="56" dur="1000"/>
                                        <p:tgtEl>
                                          <p:spTgt spid="278">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Class="entr" nodeType="clickEffect" presetSubtype="8" presetID="22" grpId="7" fill="hold">
                                  <p:stCondLst>
                                    <p:cond delay="0"/>
                                  </p:stCondLst>
                                  <p:iterate type="el" backwards="0">
                                    <p:tmAbs val="0"/>
                                  </p:iterate>
                                  <p:childTnLst>
                                    <p:set>
                                      <p:cBhvr>
                                        <p:cTn id="60" fill="hold"/>
                                        <p:tgtEl>
                                          <p:spTgt spid="278">
                                            <p:txEl>
                                              <p:pRg st="1" end="1"/>
                                            </p:txEl>
                                          </p:spTgt>
                                        </p:tgtEl>
                                        <p:attrNameLst>
                                          <p:attrName>style.visibility</p:attrName>
                                        </p:attrNameLst>
                                      </p:cBhvr>
                                      <p:to>
                                        <p:strVal val="visible"/>
                                      </p:to>
                                    </p:set>
                                    <p:animEffect filter="wipe(left)" transition="in">
                                      <p:cBhvr>
                                        <p:cTn id="61" dur="1000"/>
                                        <p:tgtEl>
                                          <p:spTgt spid="278">
                                            <p:txEl>
                                              <p:pRg st="1" end="1"/>
                                            </p:txEl>
                                          </p:spTgt>
                                        </p:tgtEl>
                                      </p:cBhvr>
                                    </p:animEffect>
                                  </p:childTnLst>
                                </p:cTn>
                              </p:par>
                            </p:childTnLst>
                          </p:cTn>
                        </p:par>
                      </p:childTnLst>
                    </p:cTn>
                  </p:par>
                  <p:par>
                    <p:cTn id="62" fill="hold">
                      <p:stCondLst>
                        <p:cond delay="indefinite"/>
                      </p:stCondLst>
                      <p:childTnLst>
                        <p:par>
                          <p:cTn id="63" fill="hold">
                            <p:stCondLst>
                              <p:cond delay="0"/>
                            </p:stCondLst>
                            <p:childTnLst>
                              <p:par>
                                <p:cTn id="64" presetClass="entr" nodeType="clickEffect" presetSubtype="8" presetID="22" grpId="7" fill="hold">
                                  <p:stCondLst>
                                    <p:cond delay="0"/>
                                  </p:stCondLst>
                                  <p:iterate type="el" backwards="0">
                                    <p:tmAbs val="0"/>
                                  </p:iterate>
                                  <p:childTnLst>
                                    <p:set>
                                      <p:cBhvr>
                                        <p:cTn id="65" fill="hold"/>
                                        <p:tgtEl>
                                          <p:spTgt spid="278">
                                            <p:txEl>
                                              <p:pRg st="2" end="2"/>
                                            </p:txEl>
                                          </p:spTgt>
                                        </p:tgtEl>
                                        <p:attrNameLst>
                                          <p:attrName>style.visibility</p:attrName>
                                        </p:attrNameLst>
                                      </p:cBhvr>
                                      <p:to>
                                        <p:strVal val="visible"/>
                                      </p:to>
                                    </p:set>
                                    <p:animEffect filter="wipe(left)" transition="in">
                                      <p:cBhvr>
                                        <p:cTn id="66" dur="1000"/>
                                        <p:tgtEl>
                                          <p:spTgt spid="278">
                                            <p:txEl>
                                              <p:pRg st="2" end="2"/>
                                            </p:txEl>
                                          </p:spTgt>
                                        </p:tgtEl>
                                      </p:cBhvr>
                                    </p:animEffect>
                                  </p:childTnLst>
                                </p:cTn>
                              </p:par>
                            </p:childTnLst>
                          </p:cTn>
                        </p:par>
                      </p:childTnLst>
                    </p:cTn>
                  </p:par>
                  <p:par>
                    <p:cTn id="67" fill="hold">
                      <p:stCondLst>
                        <p:cond delay="indefinite"/>
                      </p:stCondLst>
                      <p:childTnLst>
                        <p:par>
                          <p:cTn id="68" fill="hold">
                            <p:stCondLst>
                              <p:cond delay="0"/>
                            </p:stCondLst>
                            <p:childTnLst>
                              <p:par>
                                <p:cTn id="69" presetClass="entr" nodeType="clickEffect" presetSubtype="8" presetID="22" grpId="7" fill="hold">
                                  <p:stCondLst>
                                    <p:cond delay="0"/>
                                  </p:stCondLst>
                                  <p:iterate type="el" backwards="0">
                                    <p:tmAbs val="0"/>
                                  </p:iterate>
                                  <p:childTnLst>
                                    <p:set>
                                      <p:cBhvr>
                                        <p:cTn id="70" fill="hold"/>
                                        <p:tgtEl>
                                          <p:spTgt spid="278">
                                            <p:txEl>
                                              <p:pRg st="3" end="3"/>
                                            </p:txEl>
                                          </p:spTgt>
                                        </p:tgtEl>
                                        <p:attrNameLst>
                                          <p:attrName>style.visibility</p:attrName>
                                        </p:attrNameLst>
                                      </p:cBhvr>
                                      <p:to>
                                        <p:strVal val="visible"/>
                                      </p:to>
                                    </p:set>
                                    <p:animEffect filter="wipe(left)" transition="in">
                                      <p:cBhvr>
                                        <p:cTn id="71" dur="1000"/>
                                        <p:tgtEl>
                                          <p:spTgt spid="278">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Class="entr" nodeType="clickEffect" presetSubtype="8" presetID="22" grpId="7" fill="hold">
                                  <p:stCondLst>
                                    <p:cond delay="0"/>
                                  </p:stCondLst>
                                  <p:iterate type="el" backwards="0">
                                    <p:tmAbs val="0"/>
                                  </p:iterate>
                                  <p:childTnLst>
                                    <p:set>
                                      <p:cBhvr>
                                        <p:cTn id="75" fill="hold"/>
                                        <p:tgtEl>
                                          <p:spTgt spid="278">
                                            <p:txEl>
                                              <p:pRg st="4" end="4"/>
                                            </p:txEl>
                                          </p:spTgt>
                                        </p:tgtEl>
                                        <p:attrNameLst>
                                          <p:attrName>style.visibility</p:attrName>
                                        </p:attrNameLst>
                                      </p:cBhvr>
                                      <p:to>
                                        <p:strVal val="visible"/>
                                      </p:to>
                                    </p:set>
                                    <p:animEffect filter="wipe(left)" transition="in">
                                      <p:cBhvr>
                                        <p:cTn id="76" dur="1000"/>
                                        <p:tgtEl>
                                          <p:spTgt spid="278">
                                            <p:txEl>
                                              <p:pRg st="4" end="4"/>
                                            </p:txEl>
                                          </p:spTgt>
                                        </p:tgtEl>
                                      </p:cBhvr>
                                    </p:animEffect>
                                  </p:childTnLst>
                                </p:cTn>
                              </p:par>
                            </p:childTnLst>
                          </p:cTn>
                        </p:par>
                      </p:childTnLst>
                    </p:cTn>
                  </p:par>
                  <p:par>
                    <p:cTn id="77" fill="hold">
                      <p:stCondLst>
                        <p:cond delay="indefinite"/>
                      </p:stCondLst>
                      <p:childTnLst>
                        <p:par>
                          <p:cTn id="78" fill="hold">
                            <p:stCondLst>
                              <p:cond delay="0"/>
                            </p:stCondLst>
                            <p:childTnLst>
                              <p:par>
                                <p:cTn id="79" presetClass="entr" nodeType="clickEffect" presetSubtype="8" presetID="22" grpId="7" fill="hold">
                                  <p:stCondLst>
                                    <p:cond delay="0"/>
                                  </p:stCondLst>
                                  <p:iterate type="el" backwards="0">
                                    <p:tmAbs val="0"/>
                                  </p:iterate>
                                  <p:childTnLst>
                                    <p:set>
                                      <p:cBhvr>
                                        <p:cTn id="80" fill="hold"/>
                                        <p:tgtEl>
                                          <p:spTgt spid="278">
                                            <p:txEl>
                                              <p:pRg st="5" end="5"/>
                                            </p:txEl>
                                          </p:spTgt>
                                        </p:tgtEl>
                                        <p:attrNameLst>
                                          <p:attrName>style.visibility</p:attrName>
                                        </p:attrNameLst>
                                      </p:cBhvr>
                                      <p:to>
                                        <p:strVal val="visible"/>
                                      </p:to>
                                    </p:set>
                                    <p:animEffect filter="wipe(left)" transition="in">
                                      <p:cBhvr>
                                        <p:cTn id="81" dur="1000"/>
                                        <p:tgtEl>
                                          <p:spTgt spid="278">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1" grpId="3"/>
      <p:bldP build="p" bldLvl="5" animBg="1" rev="0" advAuto="0" spid="278" grpId="7"/>
      <p:bldP build="whole" bldLvl="1" animBg="1" rev="0" advAuto="0" spid="279" grpId="4"/>
      <p:bldP build="whole" bldLvl="1" animBg="1" rev="0" advAuto="0" spid="280" grpId="6"/>
      <p:bldP build="whole" bldLvl="1" animBg="1" rev="0" advAuto="0" spid="275" grpId="1"/>
      <p:bldP build="p" bldLvl="5" animBg="1" rev="0" advAuto="0" spid="277" grpId="5"/>
      <p:bldP build="whole" bldLvl="1" animBg="1" rev="0" advAuto="0" spid="276" grpId="2"/>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Rectangle"/>
          <p:cNvSpPr/>
          <p:nvPr/>
        </p:nvSpPr>
        <p:spPr>
          <a:xfrm>
            <a:off x="-152400" y="-101600"/>
            <a:ext cx="13284200" cy="9931400"/>
          </a:xfrm>
          <a:prstGeom prst="rect">
            <a:avLst/>
          </a:prstGeom>
          <a:blipFill>
            <a:blip r:embed="rId3"/>
          </a:blip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86" name="Should you mention to your spouse what things offended  you?"/>
          <p:cNvSpPr/>
          <p:nvPr/>
        </p:nvSpPr>
        <p:spPr>
          <a:xfrm>
            <a:off x="1841500" y="2133600"/>
            <a:ext cx="9309100" cy="3517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98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347200" algn="l"/>
              </a:tabLst>
              <a:defRPr sz="6000">
                <a:solidFill>
                  <a:srgbClr val="FCFC96"/>
                </a:solidFill>
                <a:latin typeface="Helvetica"/>
                <a:ea typeface="Helvetica"/>
                <a:cs typeface="Helvetica"/>
                <a:sym typeface="Helvetica"/>
              </a:defRPr>
            </a:pPr>
            <a:r>
              <a:t>Should you mention </a:t>
            </a:r>
            <a:r>
              <a:t>to your spouse </a:t>
            </a:r>
            <a:r>
              <a:t>what things </a:t>
            </a:r>
            <a:r>
              <a:t>offended </a:t>
            </a:r>
            <a:r>
              <a:t> you? </a:t>
            </a:r>
          </a:p>
        </p:txBody>
      </p:sp>
      <p:sp>
        <p:nvSpPr>
          <p:cNvPr id="287" name="A Question"/>
          <p:cNvSpPr txBox="1"/>
          <p:nvPr>
            <p:ph type="title"/>
          </p:nvPr>
        </p:nvSpPr>
        <p:spPr>
          <a:xfrm>
            <a:off x="403961" y="133388"/>
            <a:ext cx="8166101" cy="1333501"/>
          </a:xfrm>
          <a:prstGeom prst="rect">
            <a:avLst/>
          </a:prstGeom>
        </p:spPr>
        <p:txBody>
          <a:bodyPr/>
          <a:lstStyle/>
          <a:p>
            <a:pPr/>
            <a:r>
              <a:t>A Question</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Forgive your spouse for everything and ask for forgiveness.…"/>
          <p:cNvSpPr txBox="1"/>
          <p:nvPr>
            <p:ph type="body" idx="1"/>
          </p:nvPr>
        </p:nvSpPr>
        <p:spPr>
          <a:xfrm>
            <a:off x="1469403" y="3702242"/>
            <a:ext cx="11367681" cy="5421308"/>
          </a:xfrm>
          <a:prstGeom prst="rect">
            <a:avLst/>
          </a:prstGeom>
        </p:spPr>
        <p:txBody>
          <a:bodyPr anchor="t"/>
          <a:lstStyle/>
          <a:p>
            <a:pPr marL="524509" indent="-524509">
              <a:lnSpc>
                <a:spcPts val="6000"/>
              </a:lnSpc>
              <a:spcBef>
                <a:spcPts val="3300"/>
              </a:spcBef>
              <a:buClr>
                <a:srgbClr val="000000"/>
              </a:buClr>
              <a:buSzPct val="125000"/>
              <a:buFont typeface="Helvetica Neue"/>
              <a:tabLst/>
              <a:defRPr sz="5000">
                <a:solidFill>
                  <a:srgbClr val="000000"/>
                </a:solidFill>
                <a:latin typeface="Helvetica"/>
                <a:ea typeface="Helvetica"/>
                <a:cs typeface="Helvetica"/>
                <a:sym typeface="Helvetica"/>
              </a:defRPr>
            </a:pPr>
            <a:r>
              <a:t>Forgive your spouse for everything and ask for forgiveness.</a:t>
            </a:r>
          </a:p>
          <a:p>
            <a:pPr marL="524509" indent="-524509">
              <a:lnSpc>
                <a:spcPts val="6000"/>
              </a:lnSpc>
              <a:spcBef>
                <a:spcPts val="3300"/>
              </a:spcBef>
              <a:buClr>
                <a:srgbClr val="000000"/>
              </a:buClr>
              <a:buSzPct val="125000"/>
              <a:buFont typeface="Helvetica Neue"/>
              <a:tabLst/>
              <a:defRPr sz="5000">
                <a:solidFill>
                  <a:srgbClr val="000000"/>
                </a:solidFill>
                <a:latin typeface="Helvetica"/>
                <a:ea typeface="Helvetica"/>
                <a:cs typeface="Helvetica"/>
                <a:sym typeface="Helvetica"/>
              </a:defRPr>
            </a:pPr>
            <a:r>
              <a:t>Set up policies that encourage you two to better be able to talk honestly about things you are having difficulty forgiving.</a:t>
            </a:r>
          </a:p>
        </p:txBody>
      </p:sp>
      <p:grpSp>
        <p:nvGrpSpPr>
          <p:cNvPr id="298" name="Group"/>
          <p:cNvGrpSpPr/>
          <p:nvPr/>
        </p:nvGrpSpPr>
        <p:grpSpPr>
          <a:xfrm>
            <a:off x="3479800" y="1587500"/>
            <a:ext cx="6032500" cy="1104900"/>
            <a:chOff x="0" y="0"/>
            <a:chExt cx="6032500" cy="1104900"/>
          </a:xfrm>
        </p:grpSpPr>
        <p:grpSp>
          <p:nvGrpSpPr>
            <p:cNvPr id="294" name="Group"/>
            <p:cNvGrpSpPr/>
            <p:nvPr/>
          </p:nvGrpSpPr>
          <p:grpSpPr>
            <a:xfrm>
              <a:off x="3009900" y="0"/>
              <a:ext cx="3022600" cy="1104900"/>
              <a:chOff x="0" y="0"/>
              <a:chExt cx="3022600" cy="1104900"/>
            </a:xfrm>
          </p:grpSpPr>
          <p:sp>
            <p:nvSpPr>
              <p:cNvPr id="292"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93"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297" name="Group"/>
            <p:cNvGrpSpPr/>
            <p:nvPr/>
          </p:nvGrpSpPr>
          <p:grpSpPr>
            <a:xfrm>
              <a:off x="0" y="0"/>
              <a:ext cx="3022600" cy="1104900"/>
              <a:chOff x="0" y="0"/>
              <a:chExt cx="3022600" cy="1104900"/>
            </a:xfrm>
          </p:grpSpPr>
          <p:sp>
            <p:nvSpPr>
              <p:cNvPr id="295"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96" name="丈夫"/>
              <p:cNvSpPr/>
              <p:nvPr/>
            </p:nvSpPr>
            <p:spPr>
              <a:xfrm>
                <a:off x="7366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299" name="家庭作業"/>
          <p:cNvSpPr/>
          <p:nvPr/>
        </p:nvSpPr>
        <p:spPr>
          <a:xfrm>
            <a:off x="3136900" y="50800"/>
            <a:ext cx="6934284" cy="1447800"/>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91">
                                            <p:bg/>
                                          </p:spTgt>
                                        </p:tgtEl>
                                        <p:attrNameLst>
                                          <p:attrName>style.visibility</p:attrName>
                                        </p:attrNameLst>
                                      </p:cBhvr>
                                      <p:to>
                                        <p:strVal val="visible"/>
                                      </p:to>
                                    </p:set>
                                    <p:animEffect filter="dissolve" transition="in">
                                      <p:cBhvr>
                                        <p:cTn id="7" dur="1000"/>
                                        <p:tgtEl>
                                          <p:spTgt spid="291">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91">
                                            <p:txEl>
                                              <p:pRg st="0" end="0"/>
                                            </p:txEl>
                                          </p:spTgt>
                                        </p:tgtEl>
                                        <p:attrNameLst>
                                          <p:attrName>style.visibility</p:attrName>
                                        </p:attrNameLst>
                                      </p:cBhvr>
                                      <p:to>
                                        <p:strVal val="visible"/>
                                      </p:to>
                                    </p:set>
                                    <p:animEffect filter="dissolve" transition="in">
                                      <p:cBhvr>
                                        <p:cTn id="10" dur="1000"/>
                                        <p:tgtEl>
                                          <p:spTgt spid="29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91">
                                            <p:txEl>
                                              <p:pRg st="1" end="1"/>
                                            </p:txEl>
                                          </p:spTgt>
                                        </p:tgtEl>
                                        <p:attrNameLst>
                                          <p:attrName>style.visibility</p:attrName>
                                        </p:attrNameLst>
                                      </p:cBhvr>
                                      <p:to>
                                        <p:strVal val="visible"/>
                                      </p:to>
                                    </p:set>
                                    <p:animEffect filter="dissolve" transition="in">
                                      <p:cBhvr>
                                        <p:cTn id="15" dur="1000"/>
                                        <p:tgtEl>
                                          <p:spTgt spid="291">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91" grpId="1"/>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3" name="Overview"/>
          <p:cNvSpPr txBox="1"/>
          <p:nvPr>
            <p:ph type="title"/>
          </p:nvPr>
        </p:nvSpPr>
        <p:spPr>
          <a:prstGeom prst="rect">
            <a:avLst/>
          </a:prstGeom>
        </p:spPr>
        <p:txBody>
          <a:bodyPr/>
          <a:lstStyle/>
          <a:p>
            <a:pPr/>
            <a:r>
              <a:t>Overview</a:t>
            </a:r>
          </a:p>
        </p:txBody>
      </p:sp>
      <p:sp>
        <p:nvSpPr>
          <p:cNvPr id="304" name="Faith…"/>
          <p:cNvSpPr txBox="1"/>
          <p:nvPr/>
        </p:nvSpPr>
        <p:spPr>
          <a:xfrm>
            <a:off x="2103296" y="1270000"/>
            <a:ext cx="8702703" cy="7962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spcBef>
                <a:spcPts val="800"/>
              </a:spcBef>
              <a:tabLst>
                <a:tab pos="3594100" algn="l"/>
              </a:tabLst>
              <a:defRPr b="1" i="1" spc="1175" sz="5600">
                <a:solidFill>
                  <a:srgbClr val="8A2820"/>
                </a:solidFill>
                <a:latin typeface="Georgia"/>
                <a:ea typeface="Georgia"/>
                <a:cs typeface="Georgia"/>
                <a:sym typeface="Georgia"/>
              </a:defRPr>
            </a:pPr>
            <a:r>
              <a:t>Faith</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Acquire God’s view of marriage </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(Sessions 1-4)</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p>
          <a:p>
            <a:pPr marL="44703" indent="364947">
              <a:lnSpc>
                <a:spcPct val="100000"/>
              </a:lnSpc>
              <a:spcBef>
                <a:spcPts val="800"/>
              </a:spcBef>
              <a:tabLst>
                <a:tab pos="3594100" algn="l"/>
              </a:tabLst>
              <a:defRPr b="1" i="1" spc="1175" sz="5600">
                <a:solidFill>
                  <a:srgbClr val="8A2820"/>
                </a:solidFill>
                <a:latin typeface="Georgia"/>
                <a:ea typeface="Georgia"/>
                <a:cs typeface="Georgia"/>
                <a:sym typeface="Georgia"/>
              </a:defRPr>
            </a:pPr>
            <a:r>
              <a:t>Forgiveness</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Recover from marital setbacks </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(Sessions 5-7)</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p>
          <a:p>
            <a:pPr marL="44703" indent="364947">
              <a:lnSpc>
                <a:spcPct val="100000"/>
              </a:lnSpc>
              <a:spcBef>
                <a:spcPts val="800"/>
              </a:spcBef>
              <a:tabLst>
                <a:tab pos="3594100" algn="l"/>
              </a:tabLst>
              <a:defRPr b="1" i="1" spc="1175" sz="5600">
                <a:solidFill>
                  <a:srgbClr val="8A2820"/>
                </a:solidFill>
                <a:latin typeface="Georgia"/>
                <a:ea typeface="Georgia"/>
                <a:cs typeface="Georgia"/>
                <a:sym typeface="Georgia"/>
              </a:defRPr>
            </a:pPr>
            <a:r>
              <a:t>Friendship</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Obtain a great marriage </a:t>
            </a:r>
          </a:p>
          <a:p>
            <a:pPr marL="44703" indent="364947">
              <a:lnSpc>
                <a:spcPct val="100000"/>
              </a:lnSpc>
              <a:spcBef>
                <a:spcPts val="800"/>
              </a:spcBef>
              <a:tabLst>
                <a:tab pos="3594100" algn="l"/>
              </a:tabLst>
              <a:defRPr b="1" i="1" sz="3800">
                <a:solidFill>
                  <a:srgbClr val="000000"/>
                </a:solidFill>
                <a:latin typeface="Georgia"/>
                <a:ea typeface="Georgia"/>
                <a:cs typeface="Georgia"/>
                <a:sym typeface="Georgia"/>
              </a:defRPr>
            </a:pPr>
            <a:r>
              <a:t>(Sessions 8-10)</a:t>
            </a:r>
          </a:p>
        </p:txBody>
      </p:sp>
      <p:pic>
        <p:nvPicPr>
          <p:cNvPr id="305" name="Rose.png" descr="Rose.png"/>
          <p:cNvPicPr>
            <a:picLocks noChangeAspect="1"/>
          </p:cNvPicPr>
          <p:nvPr/>
        </p:nvPicPr>
        <p:blipFill>
          <a:blip r:embed="rId2">
            <a:extLst/>
          </a:blip>
          <a:stretch>
            <a:fillRect/>
          </a:stretch>
        </p:blipFill>
        <p:spPr>
          <a:xfrm>
            <a:off x="9021902" y="2842827"/>
            <a:ext cx="2441788" cy="177800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7"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308"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309"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310"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311" name="第六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第六課</a:t>
            </a:r>
          </a:p>
        </p:txBody>
      </p:sp>
      <p:sp>
        <p:nvSpPr>
          <p:cNvPr id="312" name="以饒恕代替婚姻中的苦毒"/>
          <p:cNvSpPr txBox="1"/>
          <p:nvPr/>
        </p:nvSpPr>
        <p:spPr>
          <a:xfrm>
            <a:off x="2367848" y="2721826"/>
            <a:ext cx="12420601" cy="209931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以饒恕代替婚姻中的苦毒</a:t>
            </a:r>
          </a:p>
        </p:txBody>
      </p:sp>
      <p:sp>
        <p:nvSpPr>
          <p:cNvPr id="313" name="包恩富牧師 Paul J. Bucknell"/>
          <p:cNvSpPr txBox="1"/>
          <p:nvPr/>
        </p:nvSpPr>
        <p:spPr>
          <a:xfrm>
            <a:off x="7121265" y="6495051"/>
            <a:ext cx="5092701" cy="15367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pPr>
            <a:r>
              <a:rPr sz="4800"/>
              <a:t>包恩富牧師</a:t>
            </a:r>
            <a:br/>
            <a:r>
              <a:t>Paul J. Bucknell</a:t>
            </a:r>
          </a:p>
        </p:txBody>
      </p:sp>
      <p:sp>
        <p:nvSpPr>
          <p:cNvPr id="314"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gradFill flip="none" rotWithShape="1">
          <a:gsLst>
            <a:gs pos="0">
              <a:srgbClr val="FFFEDF">
                <a:alpha val="10000000"/>
              </a:srgbClr>
            </a:gs>
            <a:gs pos="100000">
              <a:srgbClr val="CEECFF">
                <a:alpha val="10000000"/>
              </a:srgbClr>
            </a:gs>
          </a:gsLst>
          <a:lin ang="21060000" scaled="0"/>
        </a:gradFill>
      </p:bgPr>
    </p:bg>
    <p:spTree>
      <p:nvGrpSpPr>
        <p:cNvPr id="1" name=""/>
        <p:cNvGrpSpPr/>
        <p:nvPr/>
      </p:nvGrpSpPr>
      <p:grpSpPr>
        <a:xfrm>
          <a:off x="0" y="0"/>
          <a:ext cx="0" cy="0"/>
          <a:chOff x="0" y="0"/>
          <a:chExt cx="0" cy="0"/>
        </a:xfrm>
      </p:grpSpPr>
      <p:sp>
        <p:nvSpPr>
          <p:cNvPr id="88" name="What do they stand for?"/>
          <p:cNvSpPr txBox="1"/>
          <p:nvPr/>
        </p:nvSpPr>
        <p:spPr>
          <a:xfrm>
            <a:off x="1526480" y="7683500"/>
            <a:ext cx="11171040"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98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8200">
                <a:solidFill>
                  <a:srgbClr val="444444"/>
                </a:solidFill>
                <a:latin typeface="Helvetica"/>
                <a:ea typeface="Helvetica"/>
                <a:cs typeface="Helvetica"/>
                <a:sym typeface="Helvetica"/>
              </a:defRPr>
            </a:lvl1pPr>
          </a:lstStyle>
          <a:p>
            <a:pPr/>
            <a:r>
              <a:t>What do they stand for?</a:t>
            </a:r>
          </a:p>
        </p:txBody>
      </p:sp>
      <p:sp>
        <p:nvSpPr>
          <p:cNvPr id="89" name="Degenerative cycle"/>
          <p:cNvSpPr txBox="1"/>
          <p:nvPr/>
        </p:nvSpPr>
        <p:spPr>
          <a:xfrm>
            <a:off x="7366000" y="6134100"/>
            <a:ext cx="4412844" cy="736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Marker Felt"/>
                <a:ea typeface="Marker Felt"/>
                <a:cs typeface="Marker Felt"/>
                <a:sym typeface="Marker Felt"/>
              </a:defRPr>
            </a:lvl1pPr>
          </a:lstStyle>
          <a:p>
            <a:pPr/>
            <a:r>
              <a:t>Degenerative cycle</a:t>
            </a:r>
          </a:p>
        </p:txBody>
      </p:sp>
      <p:sp>
        <p:nvSpPr>
          <p:cNvPr id="90" name="Regenerative cycle"/>
          <p:cNvSpPr txBox="1"/>
          <p:nvPr/>
        </p:nvSpPr>
        <p:spPr>
          <a:xfrm>
            <a:off x="1841500" y="6146800"/>
            <a:ext cx="4490543" cy="736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Marker Felt"/>
                <a:ea typeface="Marker Felt"/>
                <a:cs typeface="Marker Felt"/>
                <a:sym typeface="Marker Felt"/>
              </a:defRPr>
            </a:lvl1pPr>
          </a:lstStyle>
          <a:p>
            <a:pPr/>
            <a:r>
              <a:t>Regenerative cycle</a:t>
            </a:r>
          </a:p>
        </p:txBody>
      </p:sp>
      <p:sp>
        <p:nvSpPr>
          <p:cNvPr id="91" name="Line"/>
          <p:cNvSpPr/>
          <p:nvPr/>
        </p:nvSpPr>
        <p:spPr>
          <a:xfrm>
            <a:off x="2824725" y="2310214"/>
            <a:ext cx="2593684" cy="2797300"/>
          </a:xfrm>
          <a:custGeom>
            <a:avLst/>
            <a:gdLst/>
            <a:ahLst/>
            <a:cxnLst>
              <a:cxn ang="0">
                <a:pos x="wd2" y="hd2"/>
              </a:cxn>
              <a:cxn ang="5400000">
                <a:pos x="wd2" y="hd2"/>
              </a:cxn>
              <a:cxn ang="10800000">
                <a:pos x="wd2" y="hd2"/>
              </a:cxn>
              <a:cxn ang="16200000">
                <a:pos x="wd2" y="hd2"/>
              </a:cxn>
            </a:cxnLst>
            <a:rect l="0" t="0" r="r" b="b"/>
            <a:pathLst>
              <a:path w="11271" h="18623" fill="norm" stroke="1" extrusionOk="0">
                <a:moveTo>
                  <a:pt x="9668" y="4040"/>
                </a:moveTo>
                <a:cubicBezTo>
                  <a:pt x="9668" y="4040"/>
                  <a:pt x="15162" y="21600"/>
                  <a:pt x="5806" y="18182"/>
                </a:cubicBezTo>
                <a:cubicBezTo>
                  <a:pt x="-6438" y="13709"/>
                  <a:pt x="4487" y="0"/>
                  <a:pt x="4487" y="0"/>
                </a:cubicBezTo>
              </a:path>
            </a:pathLst>
          </a:custGeom>
          <a:ln w="203200">
            <a:solidFill>
              <a:srgbClr val="3C84D7"/>
            </a:solidFill>
            <a:miter lim="400000"/>
            <a:tailEnd type="triangle"/>
          </a:ln>
          <a:effectLst>
            <a:outerShdw sx="100000" sy="100000" kx="0" ky="0" algn="b" rotWithShape="0" blurRad="88900" dist="127000" dir="2700000">
              <a:srgbClr val="07304C">
                <a:alpha val="75000"/>
              </a:srgbClr>
            </a:outerShdw>
          </a:effectLst>
        </p:spPr>
        <p:txBody>
          <a:bodyPr lIns="50800" tIns="50800" rIns="50800" bIns="50800"/>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sp>
        <p:nvSpPr>
          <p:cNvPr id="92" name="Line"/>
          <p:cNvSpPr/>
          <p:nvPr/>
        </p:nvSpPr>
        <p:spPr>
          <a:xfrm>
            <a:off x="7807374" y="1848054"/>
            <a:ext cx="1974730" cy="3695701"/>
          </a:xfrm>
          <a:custGeom>
            <a:avLst/>
            <a:gdLst/>
            <a:ahLst/>
            <a:cxnLst>
              <a:cxn ang="0">
                <a:pos x="wd2" y="hd2"/>
              </a:cxn>
              <a:cxn ang="5400000">
                <a:pos x="wd2" y="hd2"/>
              </a:cxn>
              <a:cxn ang="10800000">
                <a:pos x="wd2" y="hd2"/>
              </a:cxn>
              <a:cxn ang="16200000">
                <a:pos x="wd2" y="hd2"/>
              </a:cxn>
            </a:cxnLst>
            <a:rect l="0" t="0" r="r" b="b"/>
            <a:pathLst>
              <a:path w="17945" h="17527" fill="norm" stroke="1" extrusionOk="0">
                <a:moveTo>
                  <a:pt x="0" y="1259"/>
                </a:moveTo>
                <a:cubicBezTo>
                  <a:pt x="0" y="1259"/>
                  <a:pt x="21600" y="-4073"/>
                  <a:pt x="17405" y="7205"/>
                </a:cubicBezTo>
                <a:cubicBezTo>
                  <a:pt x="17060" y="8132"/>
                  <a:pt x="5833" y="1337"/>
                  <a:pt x="4257" y="7205"/>
                </a:cubicBezTo>
                <a:cubicBezTo>
                  <a:pt x="2615" y="13319"/>
                  <a:pt x="17305" y="8749"/>
                  <a:pt x="17405" y="7823"/>
                </a:cubicBezTo>
                <a:cubicBezTo>
                  <a:pt x="17564" y="6344"/>
                  <a:pt x="17409" y="17527"/>
                  <a:pt x="17409" y="17527"/>
                </a:cubicBezTo>
              </a:path>
            </a:pathLst>
          </a:custGeom>
          <a:ln w="152400">
            <a:solidFill>
              <a:srgbClr val="444444"/>
            </a:solidFill>
            <a:miter lim="400000"/>
            <a:tailEnd type="triangle"/>
          </a:ln>
          <a:effectLst>
            <a:outerShdw sx="100000" sy="100000" kx="0" ky="0" algn="b" rotWithShape="0" blurRad="152400" dist="127000" dir="2700000">
              <a:srgbClr val="07304C">
                <a:alpha val="75000"/>
              </a:srgbClr>
            </a:outerShdw>
          </a:effectLst>
        </p:spPr>
        <p:txBody>
          <a:bodyPr lIns="50800" tIns="50800" rIns="50800" bIns="50800"/>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sp>
        <p:nvSpPr>
          <p:cNvPr id="93" name="Two Symbols"/>
          <p:cNvSpPr txBox="1"/>
          <p:nvPr>
            <p:ph type="title"/>
          </p:nvPr>
        </p:nvSpPr>
        <p:spPr>
          <a:prstGeom prst="rect">
            <a:avLst/>
          </a:prstGeom>
        </p:spPr>
        <p:txBody>
          <a:bodyPr/>
          <a:lstStyle>
            <a:lvl1pPr>
              <a:spcBef>
                <a:spcPts val="0"/>
              </a:spcBef>
              <a:tabLst>
                <a:tab pos="1219200" algn="l"/>
                <a:tab pos="11887200" algn="l"/>
              </a:tabLst>
            </a:lvl1pPr>
          </a:lstStyle>
          <a:p>
            <a:pPr/>
            <a:r>
              <a:t>Two Symbols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2" grpId="1" fill="hold">
                                  <p:stCondLst>
                                    <p:cond delay="0"/>
                                  </p:stCondLst>
                                  <p:iterate type="el" backwards="0">
                                    <p:tmAbs val="0"/>
                                  </p:iterate>
                                  <p:childTnLst>
                                    <p:set>
                                      <p:cBhvr>
                                        <p:cTn id="6" fill="hold"/>
                                        <p:tgtEl>
                                          <p:spTgt spid="91"/>
                                        </p:tgtEl>
                                        <p:attrNameLst>
                                          <p:attrName>style.visibility</p:attrName>
                                        </p:attrNameLst>
                                      </p:cBhvr>
                                      <p:to>
                                        <p:strVal val="visible"/>
                                      </p:to>
                                    </p:set>
                                    <p:animEffect filter="wipe(right)" transition="in">
                                      <p:cBhvr>
                                        <p:cTn id="7" dur="2500"/>
                                        <p:tgtEl>
                                          <p:spTgt spid="91"/>
                                        </p:tgtEl>
                                      </p:cBhvr>
                                    </p:animEffect>
                                  </p:childTnLst>
                                </p:cTn>
                              </p:par>
                            </p:childTnLst>
                          </p:cTn>
                        </p:par>
                        <p:par>
                          <p:cTn id="8" fill="hold">
                            <p:stCondLst>
                              <p:cond delay="2500"/>
                            </p:stCondLst>
                            <p:childTnLst>
                              <p:par>
                                <p:cTn id="9" presetClass="entr" nodeType="afterEffect" presetSubtype="1" presetID="2" grpId="2" fill="hold">
                                  <p:stCondLst>
                                    <p:cond delay="0"/>
                                  </p:stCondLst>
                                  <p:iterate type="lt" backwards="0">
                                    <p:tmAbs val="0"/>
                                  </p:iterate>
                                  <p:childTnLst>
                                    <p:set>
                                      <p:cBhvr>
                                        <p:cTn id="10" fill="hold"/>
                                        <p:tgtEl>
                                          <p:spTgt spid="90"/>
                                        </p:tgtEl>
                                        <p:attrNameLst>
                                          <p:attrName>style.visibility</p:attrName>
                                        </p:attrNameLst>
                                      </p:cBhvr>
                                      <p:to>
                                        <p:strVal val="visible"/>
                                      </p:to>
                                    </p:set>
                                    <p:anim calcmode="lin" valueType="num">
                                      <p:cBhvr>
                                        <p:cTn id="11" dur="2500" fill="hold"/>
                                        <p:tgtEl>
                                          <p:spTgt spid="90"/>
                                        </p:tgtEl>
                                        <p:attrNameLst>
                                          <p:attrName>ppt_x</p:attrName>
                                        </p:attrNameLst>
                                      </p:cBhvr>
                                      <p:tavLst>
                                        <p:tav tm="0">
                                          <p:val>
                                            <p:strVal val="#ppt_x"/>
                                          </p:val>
                                        </p:tav>
                                        <p:tav tm="100000">
                                          <p:val>
                                            <p:strVal val="#ppt_x"/>
                                          </p:val>
                                        </p:tav>
                                      </p:tavLst>
                                    </p:anim>
                                    <p:anim calcmode="lin" valueType="num">
                                      <p:cBhvr>
                                        <p:cTn id="12" dur="2500" fill="hold"/>
                                        <p:tgtEl>
                                          <p:spTgt spid="90"/>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6" presetID="18" grpId="3" fill="hold">
                                  <p:stCondLst>
                                    <p:cond delay="0"/>
                                  </p:stCondLst>
                                  <p:iterate type="el" backwards="0">
                                    <p:tmAbs val="0"/>
                                  </p:iterate>
                                  <p:childTnLst>
                                    <p:set>
                                      <p:cBhvr>
                                        <p:cTn id="16" fill="hold"/>
                                        <p:tgtEl>
                                          <p:spTgt spid="92"/>
                                        </p:tgtEl>
                                        <p:attrNameLst>
                                          <p:attrName>style.visibility</p:attrName>
                                        </p:attrNameLst>
                                      </p:cBhvr>
                                      <p:to>
                                        <p:strVal val="visible"/>
                                      </p:to>
                                    </p:set>
                                    <p:animEffect filter="strips(downRight)" transition="in">
                                      <p:cBhvr>
                                        <p:cTn id="17" dur="2500"/>
                                        <p:tgtEl>
                                          <p:spTgt spid="92"/>
                                        </p:tgtEl>
                                      </p:cBhvr>
                                    </p:animEffect>
                                  </p:childTnLst>
                                </p:cTn>
                              </p:par>
                            </p:childTnLst>
                          </p:cTn>
                        </p:par>
                        <p:par>
                          <p:cTn id="18" fill="hold">
                            <p:stCondLst>
                              <p:cond delay="2500"/>
                            </p:stCondLst>
                            <p:childTnLst>
                              <p:par>
                                <p:cTn id="19" presetClass="entr" nodeType="afterEffect" presetSubtype="1" presetID="2" grpId="4" fill="hold">
                                  <p:stCondLst>
                                    <p:cond delay="0"/>
                                  </p:stCondLst>
                                  <p:iterate type="lt" backwards="0">
                                    <p:tmAbs val="0"/>
                                  </p:iterate>
                                  <p:childTnLst>
                                    <p:set>
                                      <p:cBhvr>
                                        <p:cTn id="20" fill="hold"/>
                                        <p:tgtEl>
                                          <p:spTgt spid="89"/>
                                        </p:tgtEl>
                                        <p:attrNameLst>
                                          <p:attrName>style.visibility</p:attrName>
                                        </p:attrNameLst>
                                      </p:cBhvr>
                                      <p:to>
                                        <p:strVal val="visible"/>
                                      </p:to>
                                    </p:set>
                                    <p:anim calcmode="lin" valueType="num">
                                      <p:cBhvr>
                                        <p:cTn id="21" dur="3500" fill="hold"/>
                                        <p:tgtEl>
                                          <p:spTgt spid="89"/>
                                        </p:tgtEl>
                                        <p:attrNameLst>
                                          <p:attrName>ppt_x</p:attrName>
                                        </p:attrNameLst>
                                      </p:cBhvr>
                                      <p:tavLst>
                                        <p:tav tm="0">
                                          <p:val>
                                            <p:strVal val="#ppt_x"/>
                                          </p:val>
                                        </p:tav>
                                        <p:tav tm="100000">
                                          <p:val>
                                            <p:strVal val="#ppt_x"/>
                                          </p:val>
                                        </p:tav>
                                      </p:tavLst>
                                    </p:anim>
                                    <p:anim calcmode="lin" valueType="num">
                                      <p:cBhvr>
                                        <p:cTn id="22" dur="3500" fill="hold"/>
                                        <p:tgtEl>
                                          <p:spTgt spid="89"/>
                                        </p:tgtEl>
                                        <p:attrNameLst>
                                          <p:attrName>ppt_y</p:attrName>
                                        </p:attrNameLst>
                                      </p:cBhvr>
                                      <p:tavLst>
                                        <p:tav tm="0">
                                          <p:val>
                                            <p:strVal val="0-#ppt_h/2"/>
                                          </p:val>
                                        </p:tav>
                                        <p:tav tm="100000">
                                          <p:val>
                                            <p:strVal val="#ppt_y"/>
                                          </p:val>
                                        </p:tav>
                                      </p:tavLst>
                                    </p:anim>
                                  </p:childTnLst>
                                </p:cTn>
                              </p:par>
                            </p:childTnLst>
                          </p:cTn>
                        </p:par>
                        <p:par>
                          <p:cTn id="23" fill="hold">
                            <p:stCondLst>
                              <p:cond delay="6000"/>
                            </p:stCondLst>
                            <p:childTnLst>
                              <p:par>
                                <p:cTn id="24" presetClass="entr" nodeType="afterEffect" presetSubtype="0" presetID="1" grpId="5" fill="hold">
                                  <p:stCondLst>
                                    <p:cond delay="500"/>
                                  </p:stCondLst>
                                  <p:iterate type="lt" backwards="0">
                                    <p:tmAbs val="100"/>
                                  </p:iterate>
                                  <p:childTnLst>
                                    <p:set>
                                      <p:cBhvr>
                                        <p:cTn id="25" fill="hold"/>
                                        <p:tgtEl>
                                          <p:spTgt spid="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8" grpId="5"/>
      <p:bldP build="whole" bldLvl="1" animBg="1" rev="0" advAuto="0" spid="92" grpId="3"/>
      <p:bldP build="whole" bldLvl="1" animBg="1" rev="0" advAuto="0" spid="89" grpId="4"/>
      <p:bldP build="whole" bldLvl="1" animBg="1" rev="0" advAuto="0" spid="91" grpId="1"/>
      <p:bldP build="whole" bldLvl="1" animBg="1" rev="0" advAuto="0" spid="90"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 name="Rectangle"/>
          <p:cNvSpPr/>
          <p:nvPr/>
        </p:nvSpPr>
        <p:spPr>
          <a:xfrm>
            <a:off x="1282700" y="-139700"/>
            <a:ext cx="11938000" cy="1231900"/>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98" name="Line"/>
          <p:cNvSpPr/>
          <p:nvPr/>
        </p:nvSpPr>
        <p:spPr>
          <a:xfrm>
            <a:off x="9995652" y="1230965"/>
            <a:ext cx="1930401" cy="2209801"/>
          </a:xfrm>
          <a:custGeom>
            <a:avLst/>
            <a:gdLst/>
            <a:ahLst/>
            <a:cxnLst>
              <a:cxn ang="0">
                <a:pos x="wd2" y="hd2"/>
              </a:cxn>
              <a:cxn ang="5400000">
                <a:pos x="wd2" y="hd2"/>
              </a:cxn>
              <a:cxn ang="10800000">
                <a:pos x="wd2" y="hd2"/>
              </a:cxn>
              <a:cxn ang="16200000">
                <a:pos x="wd2" y="hd2"/>
              </a:cxn>
            </a:cxnLst>
            <a:rect l="0" t="0" r="r" b="b"/>
            <a:pathLst>
              <a:path w="11271" h="18623" fill="norm" stroke="1" extrusionOk="0">
                <a:moveTo>
                  <a:pt x="9668" y="4040"/>
                </a:moveTo>
                <a:cubicBezTo>
                  <a:pt x="9668" y="4040"/>
                  <a:pt x="15162" y="21600"/>
                  <a:pt x="5806" y="18182"/>
                </a:cubicBezTo>
                <a:cubicBezTo>
                  <a:pt x="-6438" y="13709"/>
                  <a:pt x="4487" y="0"/>
                  <a:pt x="4487" y="0"/>
                </a:cubicBezTo>
              </a:path>
            </a:pathLst>
          </a:custGeom>
          <a:ln w="203200">
            <a:solidFill>
              <a:srgbClr val="3C84D7"/>
            </a:solidFill>
            <a:miter lim="400000"/>
            <a:tailEnd type="triangle"/>
          </a:ln>
          <a:effectLst>
            <a:outerShdw sx="100000" sy="100000" kx="0" ky="0" algn="b" rotWithShape="0" blurRad="165100" dist="127000" dir="2700000">
              <a:srgbClr val="07304C">
                <a:alpha val="75000"/>
              </a:srgbClr>
            </a:outerShdw>
          </a:effectLst>
        </p:spPr>
        <p:txBody>
          <a:bodyPr lIns="50800" tIns="50800" rIns="50800" bIns="50800"/>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sp>
        <p:nvSpPr>
          <p:cNvPr id="99" name="Regenerative Cycle"/>
          <p:cNvSpPr txBox="1"/>
          <p:nvPr>
            <p:ph type="title"/>
          </p:nvPr>
        </p:nvSpPr>
        <p:spPr>
          <a:prstGeom prst="rect">
            <a:avLst/>
          </a:prstGeom>
        </p:spPr>
        <p:txBody>
          <a:bodyPr/>
          <a:lstStyle>
            <a:lvl1pPr>
              <a:spcBef>
                <a:spcPts val="0"/>
              </a:spcBef>
            </a:lvl1pPr>
          </a:lstStyle>
          <a:p>
            <a:pPr/>
            <a:r>
              <a:t>Regenerative Cycle</a:t>
            </a:r>
          </a:p>
        </p:txBody>
      </p:sp>
      <p:pic>
        <p:nvPicPr>
          <p:cNvPr id="100" name="Regen.gif" descr="Regen.gif"/>
          <p:cNvPicPr>
            <a:picLocks noChangeAspect="1"/>
          </p:cNvPicPr>
          <p:nvPr/>
        </p:nvPicPr>
        <p:blipFill>
          <a:blip r:embed="rId3">
            <a:extLst/>
          </a:blip>
          <a:stretch>
            <a:fillRect/>
          </a:stretch>
        </p:blipFill>
        <p:spPr>
          <a:xfrm>
            <a:off x="3429000" y="4864100"/>
            <a:ext cx="8542638" cy="2590800"/>
          </a:xfrm>
          <a:prstGeom prst="rect">
            <a:avLst/>
          </a:prstGeom>
          <a:ln w="12700">
            <a:miter lim="400000"/>
          </a:ln>
        </p:spPr>
      </p:pic>
      <p:grpSp>
        <p:nvGrpSpPr>
          <p:cNvPr id="103" name="Group"/>
          <p:cNvGrpSpPr/>
          <p:nvPr/>
        </p:nvGrpSpPr>
        <p:grpSpPr>
          <a:xfrm>
            <a:off x="1574800" y="2984500"/>
            <a:ext cx="11353800" cy="6362700"/>
            <a:chOff x="0" y="0"/>
            <a:chExt cx="11353800" cy="6362700"/>
          </a:xfrm>
        </p:grpSpPr>
        <p:sp>
          <p:nvSpPr>
            <p:cNvPr id="101" name="Oval"/>
            <p:cNvSpPr/>
            <p:nvPr/>
          </p:nvSpPr>
          <p:spPr>
            <a:xfrm>
              <a:off x="12700" y="165100"/>
              <a:ext cx="11341100" cy="6197600"/>
            </a:xfrm>
            <a:prstGeom prst="ellipse">
              <a:avLst/>
            </a:pr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02" name="Oval"/>
            <p:cNvSpPr/>
            <p:nvPr/>
          </p:nvSpPr>
          <p:spPr>
            <a:xfrm>
              <a:off x="0" y="0"/>
              <a:ext cx="11341100" cy="6197600"/>
            </a:xfrm>
            <a:prstGeom prst="ellipse">
              <a:avLst/>
            </a:prstGeom>
            <a:solidFill>
              <a:srgbClr val="FFFFF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pic>
        <p:nvPicPr>
          <p:cNvPr id="104" name="Regen1_cht.gif" descr="Regen1_cht.gif"/>
          <p:cNvPicPr>
            <a:picLocks noChangeAspect="1"/>
          </p:cNvPicPr>
          <p:nvPr/>
        </p:nvPicPr>
        <p:blipFill>
          <a:blip r:embed="rId5">
            <a:extLst/>
          </a:blip>
          <a:stretch>
            <a:fillRect/>
          </a:stretch>
        </p:blipFill>
        <p:spPr>
          <a:xfrm>
            <a:off x="5105400" y="3060700"/>
            <a:ext cx="4305300" cy="2225759"/>
          </a:xfrm>
          <a:prstGeom prst="rect">
            <a:avLst/>
          </a:prstGeom>
          <a:ln w="12700">
            <a:miter lim="400000"/>
          </a:ln>
        </p:spPr>
      </p:pic>
      <p:pic>
        <p:nvPicPr>
          <p:cNvPr id="105" name="Regen2_cht.gif" descr="Regen2_cht.gif"/>
          <p:cNvPicPr>
            <a:picLocks noChangeAspect="1"/>
          </p:cNvPicPr>
          <p:nvPr/>
        </p:nvPicPr>
        <p:blipFill>
          <a:blip r:embed="rId6">
            <a:extLst/>
          </a:blip>
          <a:stretch>
            <a:fillRect/>
          </a:stretch>
        </p:blipFill>
        <p:spPr>
          <a:xfrm>
            <a:off x="9245600" y="4165600"/>
            <a:ext cx="2895601" cy="3969250"/>
          </a:xfrm>
          <a:prstGeom prst="rect">
            <a:avLst/>
          </a:prstGeom>
          <a:ln w="12700">
            <a:miter lim="400000"/>
          </a:ln>
        </p:spPr>
      </p:pic>
      <p:pic>
        <p:nvPicPr>
          <p:cNvPr id="106" name="Regen3.gif" descr="Regen3.gif"/>
          <p:cNvPicPr>
            <a:picLocks noChangeAspect="1"/>
          </p:cNvPicPr>
          <p:nvPr/>
        </p:nvPicPr>
        <p:blipFill>
          <a:blip r:embed="rId7">
            <a:extLst/>
          </a:blip>
          <a:stretch>
            <a:fillRect/>
          </a:stretch>
        </p:blipFill>
        <p:spPr>
          <a:xfrm>
            <a:off x="4241800" y="5651500"/>
            <a:ext cx="5064687" cy="3403600"/>
          </a:xfrm>
          <a:prstGeom prst="rect">
            <a:avLst/>
          </a:prstGeom>
          <a:ln w="12700">
            <a:miter lim="400000"/>
          </a:ln>
        </p:spPr>
      </p:pic>
      <p:pic>
        <p:nvPicPr>
          <p:cNvPr id="107" name="Regen4.gif" descr="Regen4.gif"/>
          <p:cNvPicPr>
            <a:picLocks noChangeAspect="1"/>
          </p:cNvPicPr>
          <p:nvPr/>
        </p:nvPicPr>
        <p:blipFill>
          <a:blip r:embed="rId8">
            <a:extLst/>
          </a:blip>
          <a:stretch>
            <a:fillRect/>
          </a:stretch>
        </p:blipFill>
        <p:spPr>
          <a:xfrm>
            <a:off x="2235200" y="3873500"/>
            <a:ext cx="3949700" cy="3104497"/>
          </a:xfrm>
          <a:prstGeom prst="rect">
            <a:avLst/>
          </a:prstGeom>
          <a:ln w="12700">
            <a:miter lim="400000"/>
          </a:ln>
        </p:spPr>
      </p:pic>
      <p:pic>
        <p:nvPicPr>
          <p:cNvPr id="108" name="pasted4.pdf" descr="pasted4.pdf"/>
          <p:cNvPicPr>
            <a:picLocks noChangeAspect="1"/>
          </p:cNvPicPr>
          <p:nvPr/>
        </p:nvPicPr>
        <p:blipFill>
          <a:blip r:embed="rId9">
            <a:extLst/>
          </a:blip>
          <a:stretch>
            <a:fillRect/>
          </a:stretch>
        </p:blipFill>
        <p:spPr>
          <a:xfrm>
            <a:off x="3035300" y="1879600"/>
            <a:ext cx="2348992" cy="1437031"/>
          </a:xfrm>
          <a:prstGeom prst="rect">
            <a:avLst/>
          </a:prstGeom>
          <a:ln w="12700">
            <a:miter lim="400000"/>
          </a:ln>
        </p:spPr>
      </p:pic>
      <p:pic>
        <p:nvPicPr>
          <p:cNvPr id="109" name="Regenerating_cht.gif" descr="Regenerating_cht.gif"/>
          <p:cNvPicPr>
            <a:picLocks noChangeAspect="1"/>
          </p:cNvPicPr>
          <p:nvPr/>
        </p:nvPicPr>
        <p:blipFill>
          <a:blip r:embed="rId10">
            <a:extLst/>
          </a:blip>
          <a:srcRect l="21079" t="0" r="19399" b="28289"/>
          <a:stretch>
            <a:fillRect/>
          </a:stretch>
        </p:blipFill>
        <p:spPr>
          <a:xfrm>
            <a:off x="4277664" y="1343915"/>
            <a:ext cx="5659299" cy="1305604"/>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2" presetID="22" grpId="1" fill="hold">
                                  <p:stCondLst>
                                    <p:cond delay="0"/>
                                  </p:stCondLst>
                                  <p:iterate type="el" backwards="0">
                                    <p:tmAbs val="0"/>
                                  </p:iterate>
                                  <p:childTnLst>
                                    <p:set>
                                      <p:cBhvr>
                                        <p:cTn id="6" fill="hold"/>
                                        <p:tgtEl>
                                          <p:spTgt spid="98"/>
                                        </p:tgtEl>
                                        <p:attrNameLst>
                                          <p:attrName>style.visibility</p:attrName>
                                        </p:attrNameLst>
                                      </p:cBhvr>
                                      <p:to>
                                        <p:strVal val="visible"/>
                                      </p:to>
                                    </p:set>
                                    <p:animEffect filter="wipe(right)" transition="in">
                                      <p:cBhvr>
                                        <p:cTn id="7" dur="2500"/>
                                        <p:tgtEl>
                                          <p:spTgt spid="98"/>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 presetID="22" grpId="2" fill="hold">
                                  <p:stCondLst>
                                    <p:cond delay="0"/>
                                  </p:stCondLst>
                                  <p:iterate type="el" backwards="0">
                                    <p:tmAbs val="0"/>
                                  </p:iterate>
                                  <p:childTnLst>
                                    <p:set>
                                      <p:cBhvr>
                                        <p:cTn id="11" fill="hold"/>
                                        <p:tgtEl>
                                          <p:spTgt spid="105"/>
                                        </p:tgtEl>
                                        <p:attrNameLst>
                                          <p:attrName>style.visibility</p:attrName>
                                        </p:attrNameLst>
                                      </p:cBhvr>
                                      <p:to>
                                        <p:strVal val="visible"/>
                                      </p:to>
                                    </p:set>
                                    <p:animEffect filter="wipe(up)" transition="in">
                                      <p:cBhvr>
                                        <p:cTn id="12" dur="1000"/>
                                        <p:tgtEl>
                                          <p:spTgt spid="105"/>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2" grpId="3" fill="hold">
                                  <p:stCondLst>
                                    <p:cond delay="0"/>
                                  </p:stCondLst>
                                  <p:iterate type="el" backwards="0">
                                    <p:tmAbs val="0"/>
                                  </p:iterate>
                                  <p:childTnLst>
                                    <p:set>
                                      <p:cBhvr>
                                        <p:cTn id="16" fill="hold"/>
                                        <p:tgtEl>
                                          <p:spTgt spid="106"/>
                                        </p:tgtEl>
                                        <p:attrNameLst>
                                          <p:attrName>style.visibility</p:attrName>
                                        </p:attrNameLst>
                                      </p:cBhvr>
                                      <p:to>
                                        <p:strVal val="visible"/>
                                      </p:to>
                                    </p:set>
                                    <p:animEffect filter="wipe(up)" transition="in">
                                      <p:cBhvr>
                                        <p:cTn id="17" dur="1000"/>
                                        <p:tgtEl>
                                          <p:spTgt spid="106"/>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 presetID="22" grpId="4" fill="hold">
                                  <p:stCondLst>
                                    <p:cond delay="0"/>
                                  </p:stCondLst>
                                  <p:iterate type="el" backwards="0">
                                    <p:tmAbs val="0"/>
                                  </p:iterate>
                                  <p:childTnLst>
                                    <p:set>
                                      <p:cBhvr>
                                        <p:cTn id="21" fill="hold"/>
                                        <p:tgtEl>
                                          <p:spTgt spid="107"/>
                                        </p:tgtEl>
                                        <p:attrNameLst>
                                          <p:attrName>style.visibility</p:attrName>
                                        </p:attrNameLst>
                                      </p:cBhvr>
                                      <p:to>
                                        <p:strVal val="visible"/>
                                      </p:to>
                                    </p:set>
                                    <p:animEffect filter="wipe(up)" transition="in">
                                      <p:cBhvr>
                                        <p:cTn id="22"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5" grpId="2"/>
      <p:bldP build="whole" bldLvl="1" animBg="1" rev="0" advAuto="0" spid="107" grpId="4"/>
      <p:bldP build="whole" bldLvl="1" animBg="1" rev="0" advAuto="0" spid="106" grpId="3"/>
      <p:bldP build="whole" bldLvl="1" animBg="1" rev="0" advAuto="0" spid="98"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3" name="Line"/>
          <p:cNvSpPr/>
          <p:nvPr/>
        </p:nvSpPr>
        <p:spPr>
          <a:xfrm>
            <a:off x="10512099" y="628854"/>
            <a:ext cx="1727201" cy="3200401"/>
          </a:xfrm>
          <a:custGeom>
            <a:avLst/>
            <a:gdLst/>
            <a:ahLst/>
            <a:cxnLst>
              <a:cxn ang="0">
                <a:pos x="wd2" y="hd2"/>
              </a:cxn>
              <a:cxn ang="5400000">
                <a:pos x="wd2" y="hd2"/>
              </a:cxn>
              <a:cxn ang="10800000">
                <a:pos x="wd2" y="hd2"/>
              </a:cxn>
              <a:cxn ang="16200000">
                <a:pos x="wd2" y="hd2"/>
              </a:cxn>
            </a:cxnLst>
            <a:rect l="0" t="0" r="r" b="b"/>
            <a:pathLst>
              <a:path w="17945" h="17527" fill="norm" stroke="1" extrusionOk="0">
                <a:moveTo>
                  <a:pt x="0" y="1259"/>
                </a:moveTo>
                <a:cubicBezTo>
                  <a:pt x="0" y="1259"/>
                  <a:pt x="21600" y="-4073"/>
                  <a:pt x="17405" y="7205"/>
                </a:cubicBezTo>
                <a:cubicBezTo>
                  <a:pt x="17060" y="8132"/>
                  <a:pt x="5833" y="1337"/>
                  <a:pt x="4257" y="7205"/>
                </a:cubicBezTo>
                <a:cubicBezTo>
                  <a:pt x="2615" y="13319"/>
                  <a:pt x="17305" y="8749"/>
                  <a:pt x="17405" y="7823"/>
                </a:cubicBezTo>
                <a:cubicBezTo>
                  <a:pt x="17564" y="6344"/>
                  <a:pt x="17409" y="17527"/>
                  <a:pt x="17409" y="17527"/>
                </a:cubicBezTo>
              </a:path>
            </a:pathLst>
          </a:custGeom>
          <a:ln w="152400">
            <a:solidFill>
              <a:srgbClr val="444444"/>
            </a:solidFill>
            <a:miter lim="400000"/>
            <a:tailEnd type="triangle"/>
          </a:ln>
          <a:effectLst>
            <a:outerShdw sx="100000" sy="100000" kx="0" ky="0" algn="b" rotWithShape="0" blurRad="152400" dist="127000" dir="2700000">
              <a:srgbClr val="07304C">
                <a:alpha val="75000"/>
              </a:srgbClr>
            </a:outerShdw>
          </a:effectLst>
        </p:spPr>
        <p:txBody>
          <a:bodyPr lIns="50800" tIns="50800" rIns="50800" bIns="50800"/>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pic>
        <p:nvPicPr>
          <p:cNvPr id="114" name="Degen.gif" descr="Degen.gif"/>
          <p:cNvPicPr>
            <a:picLocks noChangeAspect="1"/>
          </p:cNvPicPr>
          <p:nvPr/>
        </p:nvPicPr>
        <p:blipFill>
          <a:blip r:embed="rId3">
            <a:extLst/>
          </a:blip>
          <a:stretch>
            <a:fillRect/>
          </a:stretch>
        </p:blipFill>
        <p:spPr>
          <a:xfrm>
            <a:off x="4560194" y="5143857"/>
            <a:ext cx="6146801" cy="2066598"/>
          </a:xfrm>
          <a:prstGeom prst="rect">
            <a:avLst/>
          </a:prstGeom>
          <a:ln w="12700">
            <a:miter lim="400000"/>
          </a:ln>
        </p:spPr>
      </p:pic>
      <p:grpSp>
        <p:nvGrpSpPr>
          <p:cNvPr id="117" name="Group"/>
          <p:cNvGrpSpPr/>
          <p:nvPr/>
        </p:nvGrpSpPr>
        <p:grpSpPr>
          <a:xfrm>
            <a:off x="1385194" y="2997557"/>
            <a:ext cx="11353801" cy="6350001"/>
            <a:chOff x="0" y="0"/>
            <a:chExt cx="11353800" cy="6350000"/>
          </a:xfrm>
        </p:grpSpPr>
        <p:sp>
          <p:nvSpPr>
            <p:cNvPr id="115" name="Oval"/>
            <p:cNvSpPr/>
            <p:nvPr/>
          </p:nvSpPr>
          <p:spPr>
            <a:xfrm>
              <a:off x="12700" y="152400"/>
              <a:ext cx="11341100" cy="6197600"/>
            </a:xfrm>
            <a:prstGeom prst="ellipse">
              <a:avLst/>
            </a:pr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16" name="Oval"/>
            <p:cNvSpPr/>
            <p:nvPr/>
          </p:nvSpPr>
          <p:spPr>
            <a:xfrm>
              <a:off x="0" y="0"/>
              <a:ext cx="11341100" cy="6197600"/>
            </a:xfrm>
            <a:prstGeom prst="ellipse">
              <a:avLst/>
            </a:prstGeom>
            <a:solidFill>
              <a:srgbClr val="FFFFF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pic>
        <p:nvPicPr>
          <p:cNvPr id="118" name="Degen2_cht.gif" descr="Degen2_cht.gif"/>
          <p:cNvPicPr>
            <a:picLocks noChangeAspect="1"/>
          </p:cNvPicPr>
          <p:nvPr/>
        </p:nvPicPr>
        <p:blipFill>
          <a:blip r:embed="rId5">
            <a:extLst/>
          </a:blip>
          <a:stretch>
            <a:fillRect/>
          </a:stretch>
        </p:blipFill>
        <p:spPr>
          <a:xfrm>
            <a:off x="4991994" y="5969357"/>
            <a:ext cx="4148782" cy="3009901"/>
          </a:xfrm>
          <a:prstGeom prst="rect">
            <a:avLst/>
          </a:prstGeom>
          <a:ln w="12700">
            <a:miter lim="400000"/>
          </a:ln>
        </p:spPr>
      </p:pic>
      <p:pic>
        <p:nvPicPr>
          <p:cNvPr id="119" name="Degen1_cht.gif" descr="Degen1_cht.gif"/>
          <p:cNvPicPr>
            <a:picLocks noChangeAspect="1"/>
          </p:cNvPicPr>
          <p:nvPr/>
        </p:nvPicPr>
        <p:blipFill>
          <a:blip r:embed="rId6">
            <a:extLst/>
          </a:blip>
          <a:stretch>
            <a:fillRect/>
          </a:stretch>
        </p:blipFill>
        <p:spPr>
          <a:xfrm>
            <a:off x="9055994" y="3492857"/>
            <a:ext cx="2667085" cy="4927601"/>
          </a:xfrm>
          <a:prstGeom prst="rect">
            <a:avLst/>
          </a:prstGeom>
          <a:ln w="12700">
            <a:miter lim="400000"/>
          </a:ln>
        </p:spPr>
      </p:pic>
      <p:pic>
        <p:nvPicPr>
          <p:cNvPr id="120" name="Degen3_cht.gif" descr="Degen3_cht.gif"/>
          <p:cNvPicPr>
            <a:picLocks noChangeAspect="1"/>
          </p:cNvPicPr>
          <p:nvPr/>
        </p:nvPicPr>
        <p:blipFill>
          <a:blip r:embed="rId7">
            <a:extLst/>
          </a:blip>
          <a:stretch>
            <a:fillRect/>
          </a:stretch>
        </p:blipFill>
        <p:spPr>
          <a:xfrm>
            <a:off x="2553594" y="4356457"/>
            <a:ext cx="2977462" cy="4051301"/>
          </a:xfrm>
          <a:prstGeom prst="rect">
            <a:avLst/>
          </a:prstGeom>
          <a:ln w="12700">
            <a:miter lim="400000"/>
          </a:ln>
        </p:spPr>
      </p:pic>
      <p:pic>
        <p:nvPicPr>
          <p:cNvPr id="121" name="Degen4_cht.gif" descr="Degen4_cht.gif"/>
          <p:cNvPicPr>
            <a:picLocks noChangeAspect="1"/>
          </p:cNvPicPr>
          <p:nvPr/>
        </p:nvPicPr>
        <p:blipFill>
          <a:blip r:embed="rId8">
            <a:extLst/>
          </a:blip>
          <a:stretch>
            <a:fillRect/>
          </a:stretch>
        </p:blipFill>
        <p:spPr>
          <a:xfrm>
            <a:off x="5118994" y="3251557"/>
            <a:ext cx="3437409" cy="2362201"/>
          </a:xfrm>
          <a:prstGeom prst="rect">
            <a:avLst/>
          </a:prstGeom>
          <a:ln w="12700">
            <a:miter lim="400000"/>
          </a:ln>
        </p:spPr>
      </p:pic>
      <p:pic>
        <p:nvPicPr>
          <p:cNvPr id="122" name="pasted3.pdf" descr="pasted3.pdf"/>
          <p:cNvPicPr>
            <a:picLocks noChangeAspect="1"/>
          </p:cNvPicPr>
          <p:nvPr/>
        </p:nvPicPr>
        <p:blipFill>
          <a:blip r:embed="rId9">
            <a:extLst/>
          </a:blip>
          <a:stretch>
            <a:fillRect/>
          </a:stretch>
        </p:blipFill>
        <p:spPr>
          <a:xfrm rot="1500000">
            <a:off x="8659762" y="1895197"/>
            <a:ext cx="1942600" cy="1240456"/>
          </a:xfrm>
          <a:prstGeom prst="rect">
            <a:avLst/>
          </a:prstGeom>
          <a:ln w="12700">
            <a:miter lim="400000"/>
          </a:ln>
        </p:spPr>
      </p:pic>
      <p:sp>
        <p:nvSpPr>
          <p:cNvPr id="123" name="Oval"/>
          <p:cNvSpPr/>
          <p:nvPr/>
        </p:nvSpPr>
        <p:spPr>
          <a:xfrm>
            <a:off x="5449194" y="2845157"/>
            <a:ext cx="3486908" cy="3226811"/>
          </a:xfrm>
          <a:prstGeom prst="ellipse">
            <a:avLst/>
          </a:prstGeom>
          <a:ln w="165100">
            <a:solidFill>
              <a:srgbClr val="444444">
                <a:alpha val="42164"/>
              </a:srgbClr>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24" name="Degeneration.gif" descr="Degeneration.gif"/>
          <p:cNvPicPr>
            <a:picLocks noChangeAspect="1"/>
          </p:cNvPicPr>
          <p:nvPr/>
        </p:nvPicPr>
        <p:blipFill>
          <a:blip r:embed="rId10">
            <a:extLst/>
          </a:blip>
          <a:srcRect l="20640" t="0" r="20640" b="28601"/>
          <a:stretch>
            <a:fillRect/>
          </a:stretch>
        </p:blipFill>
        <p:spPr>
          <a:xfrm>
            <a:off x="4661199" y="-170288"/>
            <a:ext cx="4801874" cy="1972573"/>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6" presetID="18" grpId="1" fill="hold">
                                  <p:stCondLst>
                                    <p:cond delay="0"/>
                                  </p:stCondLst>
                                  <p:iterate type="el" backwards="0">
                                    <p:tmAbs val="0"/>
                                  </p:iterate>
                                  <p:childTnLst>
                                    <p:set>
                                      <p:cBhvr>
                                        <p:cTn id="6" fill="hold"/>
                                        <p:tgtEl>
                                          <p:spTgt spid="113"/>
                                        </p:tgtEl>
                                        <p:attrNameLst>
                                          <p:attrName>style.visibility</p:attrName>
                                        </p:attrNameLst>
                                      </p:cBhvr>
                                      <p:to>
                                        <p:strVal val="visible"/>
                                      </p:to>
                                    </p:set>
                                    <p:animEffect filter="strips(downRight)" transition="in">
                                      <p:cBhvr>
                                        <p:cTn id="7" dur="2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9" presetID="2" grpId="2" fill="hold">
                                  <p:stCondLst>
                                    <p:cond delay="0"/>
                                  </p:stCondLst>
                                  <p:iterate type="el" backwards="0">
                                    <p:tmAbs val="0"/>
                                  </p:iterate>
                                  <p:childTnLst>
                                    <p:set>
                                      <p:cBhvr>
                                        <p:cTn id="11" fill="hold"/>
                                        <p:tgtEl>
                                          <p:spTgt spid="122"/>
                                        </p:tgtEl>
                                        <p:attrNameLst>
                                          <p:attrName>style.visibility</p:attrName>
                                        </p:attrNameLst>
                                      </p:cBhvr>
                                      <p:to>
                                        <p:strVal val="visible"/>
                                      </p:to>
                                    </p:set>
                                    <p:anim calcmode="lin" valueType="num">
                                      <p:cBhvr>
                                        <p:cTn id="12" dur="1000" fill="hold"/>
                                        <p:tgtEl>
                                          <p:spTgt spid="122"/>
                                        </p:tgtEl>
                                        <p:attrNameLst>
                                          <p:attrName>ppt_x</p:attrName>
                                        </p:attrNameLst>
                                      </p:cBhvr>
                                      <p:tavLst>
                                        <p:tav tm="0">
                                          <p:val>
                                            <p:strVal val="0-#ppt_w/2"/>
                                          </p:val>
                                        </p:tav>
                                        <p:tav tm="100000">
                                          <p:val>
                                            <p:strVal val="#ppt_x"/>
                                          </p:val>
                                        </p:tav>
                                      </p:tavLst>
                                    </p:anim>
                                    <p:anim calcmode="lin" valueType="num">
                                      <p:cBhvr>
                                        <p:cTn id="13" dur="1000" fill="hold"/>
                                        <p:tgtEl>
                                          <p:spTgt spid="122"/>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 presetID="22" grpId="3" fill="hold">
                                  <p:stCondLst>
                                    <p:cond delay="0"/>
                                  </p:stCondLst>
                                  <p:iterate type="el" backwards="0">
                                    <p:tmAbs val="0"/>
                                  </p:iterate>
                                  <p:childTnLst>
                                    <p:set>
                                      <p:cBhvr>
                                        <p:cTn id="17" fill="hold"/>
                                        <p:tgtEl>
                                          <p:spTgt spid="119"/>
                                        </p:tgtEl>
                                        <p:attrNameLst>
                                          <p:attrName>style.visibility</p:attrName>
                                        </p:attrNameLst>
                                      </p:cBhvr>
                                      <p:to>
                                        <p:strVal val="visible"/>
                                      </p:to>
                                    </p:set>
                                    <p:animEffect filter="wipe(up)" transition="in">
                                      <p:cBhvr>
                                        <p:cTn id="18" dur="1000"/>
                                        <p:tgtEl>
                                          <p:spTgt spid="119"/>
                                        </p:tgtEl>
                                      </p:cBhvr>
                                    </p:animEffec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1" presetID="22" grpId="4" fill="hold">
                                  <p:stCondLst>
                                    <p:cond delay="0"/>
                                  </p:stCondLst>
                                  <p:iterate type="el" backwards="0">
                                    <p:tmAbs val="0"/>
                                  </p:iterate>
                                  <p:childTnLst>
                                    <p:set>
                                      <p:cBhvr>
                                        <p:cTn id="22" fill="hold"/>
                                        <p:tgtEl>
                                          <p:spTgt spid="118"/>
                                        </p:tgtEl>
                                        <p:attrNameLst>
                                          <p:attrName>style.visibility</p:attrName>
                                        </p:attrNameLst>
                                      </p:cBhvr>
                                      <p:to>
                                        <p:strVal val="visible"/>
                                      </p:to>
                                    </p:set>
                                    <p:animEffect filter="wipe(up)" transition="in">
                                      <p:cBhvr>
                                        <p:cTn id="23" dur="1000"/>
                                        <p:tgtEl>
                                          <p:spTgt spid="118"/>
                                        </p:tgtEl>
                                      </p:cBhvr>
                                    </p:animEffec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1" presetID="22" grpId="5" fill="hold">
                                  <p:stCondLst>
                                    <p:cond delay="0"/>
                                  </p:stCondLst>
                                  <p:iterate type="el" backwards="0">
                                    <p:tmAbs val="0"/>
                                  </p:iterate>
                                  <p:childTnLst>
                                    <p:set>
                                      <p:cBhvr>
                                        <p:cTn id="27" fill="hold"/>
                                        <p:tgtEl>
                                          <p:spTgt spid="120"/>
                                        </p:tgtEl>
                                        <p:attrNameLst>
                                          <p:attrName>style.visibility</p:attrName>
                                        </p:attrNameLst>
                                      </p:cBhvr>
                                      <p:to>
                                        <p:strVal val="visible"/>
                                      </p:to>
                                    </p:set>
                                    <p:animEffect filter="wipe(up)" transition="in">
                                      <p:cBhvr>
                                        <p:cTn id="28" dur="1000"/>
                                        <p:tgtEl>
                                          <p:spTgt spid="120"/>
                                        </p:tgtEl>
                                      </p:cBhvr>
                                    </p:animEffec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1" presetID="22" grpId="6" fill="hold">
                                  <p:stCondLst>
                                    <p:cond delay="0"/>
                                  </p:stCondLst>
                                  <p:iterate type="el" backwards="0">
                                    <p:tmAbs val="0"/>
                                  </p:iterate>
                                  <p:childTnLst>
                                    <p:set>
                                      <p:cBhvr>
                                        <p:cTn id="32" fill="hold"/>
                                        <p:tgtEl>
                                          <p:spTgt spid="121"/>
                                        </p:tgtEl>
                                        <p:attrNameLst>
                                          <p:attrName>style.visibility</p:attrName>
                                        </p:attrNameLst>
                                      </p:cBhvr>
                                      <p:to>
                                        <p:strVal val="visible"/>
                                      </p:to>
                                    </p:set>
                                    <p:animEffect filter="wipe(up)" transition="in">
                                      <p:cBhvr>
                                        <p:cTn id="33" dur="1000"/>
                                        <p:tgtEl>
                                          <p:spTgt spid="121"/>
                                        </p:tgtEl>
                                      </p:cBhvr>
                                    </p:animEffect>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0" presetID="15" grpId="7" fill="hold">
                                  <p:stCondLst>
                                    <p:cond delay="0"/>
                                  </p:stCondLst>
                                  <p:iterate type="el" backwards="0">
                                    <p:tmAbs val="0"/>
                                  </p:iterate>
                                  <p:childTnLst>
                                    <p:set>
                                      <p:cBhvr>
                                        <p:cTn id="37" fill="hold"/>
                                        <p:tgtEl>
                                          <p:spTgt spid="123"/>
                                        </p:tgtEl>
                                        <p:attrNameLst>
                                          <p:attrName>style.visibility</p:attrName>
                                        </p:attrNameLst>
                                      </p:cBhvr>
                                      <p:to>
                                        <p:strVal val="visible"/>
                                      </p:to>
                                    </p:set>
                                    <p:anim calcmode="lin" valueType="num">
                                      <p:cBhvr>
                                        <p:cTn id="38" dur="1000" fill="hold"/>
                                        <p:tgtEl>
                                          <p:spTgt spid="123"/>
                                        </p:tgtEl>
                                        <p:attrNameLst>
                                          <p:attrName>ppt_w</p:attrName>
                                        </p:attrNameLst>
                                      </p:cBhvr>
                                      <p:tavLst>
                                        <p:tav tm="0">
                                          <p:val>
                                            <p:fltVal val="0"/>
                                          </p:val>
                                        </p:tav>
                                        <p:tav tm="100000">
                                          <p:val>
                                            <p:strVal val="#ppt_w"/>
                                          </p:val>
                                        </p:tav>
                                      </p:tavLst>
                                    </p:anim>
                                    <p:anim calcmode="lin" valueType="num">
                                      <p:cBhvr>
                                        <p:cTn id="39" dur="1000" fill="hold"/>
                                        <p:tgtEl>
                                          <p:spTgt spid="123"/>
                                        </p:tgtEl>
                                        <p:attrNameLst>
                                          <p:attrName>ppt_h</p:attrName>
                                        </p:attrNameLst>
                                      </p:cBhvr>
                                      <p:tavLst>
                                        <p:tav tm="0">
                                          <p:val>
                                            <p:fltVal val="0"/>
                                          </p:val>
                                        </p:tav>
                                        <p:tav tm="100000">
                                          <p:val>
                                            <p:strVal val="#ppt_h"/>
                                          </p:val>
                                        </p:tav>
                                      </p:tavLst>
                                    </p:anim>
                                    <p:anim calcmode="lin" valueType="num">
                                      <p:cBhvr>
                                        <p:cTn id="40"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3" grpId="7"/>
      <p:bldP build="whole" bldLvl="1" animBg="1" rev="0" advAuto="0" spid="120" grpId="5"/>
      <p:bldP build="whole" bldLvl="1" animBg="1" rev="0" advAuto="0" spid="122" grpId="2"/>
      <p:bldP build="whole" bldLvl="1" animBg="1" rev="0" advAuto="0" spid="121" grpId="6"/>
      <p:bldP build="whole" bldLvl="1" animBg="1" rev="0" advAuto="0" spid="113" grpId="1"/>
      <p:bldP build="whole" bldLvl="1" animBg="1" rev="0" advAuto="0" spid="119" grpId="3"/>
      <p:bldP build="whole" bldLvl="1" animBg="1" rev="0" advAuto="0" spid="118" grpId="4"/>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This ‘stuff’ pollutes the whole relationship."/>
          <p:cNvSpPr txBox="1"/>
          <p:nvPr/>
        </p:nvSpPr>
        <p:spPr>
          <a:xfrm>
            <a:off x="6937743" y="6661541"/>
            <a:ext cx="5659730" cy="12560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800">
                <a:solidFill>
                  <a:srgbClr val="444444"/>
                </a:solidFill>
              </a:defRPr>
            </a:lvl1pPr>
          </a:lstStyle>
          <a:p>
            <a:pPr/>
            <a:r>
              <a:t>This ‘stuff’ pollutes the whole relationship.</a:t>
            </a:r>
          </a:p>
        </p:txBody>
      </p:sp>
      <p:sp>
        <p:nvSpPr>
          <p:cNvPr id="129" name="Half an apology is no apology"/>
          <p:cNvSpPr txBox="1"/>
          <p:nvPr>
            <p:ph type="title"/>
          </p:nvPr>
        </p:nvSpPr>
        <p:spPr>
          <a:xfrm>
            <a:off x="1409700" y="12700"/>
            <a:ext cx="10977630" cy="1333500"/>
          </a:xfrm>
          <a:prstGeom prst="rect">
            <a:avLst/>
          </a:prstGeom>
        </p:spPr>
        <p:txBody>
          <a:bodyPr/>
          <a:lstStyle/>
          <a:p>
            <a:pPr/>
            <a:r>
              <a:t>Half an apology is </a:t>
            </a:r>
            <a:r>
              <a:rPr>
                <a:solidFill>
                  <a:schemeClr val="accent5"/>
                </a:solidFill>
              </a:rPr>
              <a:t>no</a:t>
            </a:r>
            <a:r>
              <a:t> apology</a:t>
            </a:r>
          </a:p>
        </p:txBody>
      </p:sp>
      <p:pic>
        <p:nvPicPr>
          <p:cNvPr id="130" name="bitternessstuff_cht.png" descr="bitternessstuff_cht.png"/>
          <p:cNvPicPr>
            <a:picLocks noChangeAspect="1"/>
          </p:cNvPicPr>
          <p:nvPr/>
        </p:nvPicPr>
        <p:blipFill>
          <a:blip r:embed="rId3">
            <a:extLst/>
          </a:blip>
          <a:stretch>
            <a:fillRect/>
          </a:stretch>
        </p:blipFill>
        <p:spPr>
          <a:xfrm>
            <a:off x="2080323" y="2677070"/>
            <a:ext cx="10145790" cy="3854714"/>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28"/>
                                        </p:tgtEl>
                                        <p:attrNameLst>
                                          <p:attrName>style.visibility</p:attrName>
                                        </p:attrNameLst>
                                      </p:cBhvr>
                                      <p:to>
                                        <p:strVal val="visible"/>
                                      </p:to>
                                    </p:set>
                                    <p:anim calcmode="lin" valueType="num">
                                      <p:cBhvr>
                                        <p:cTn id="7" dur="1000" fill="hold"/>
                                        <p:tgtEl>
                                          <p:spTgt spid="128"/>
                                        </p:tgtEl>
                                        <p:attrNameLst>
                                          <p:attrName>ppt_x</p:attrName>
                                        </p:attrNameLst>
                                      </p:cBhvr>
                                      <p:tavLst>
                                        <p:tav tm="0">
                                          <p:val>
                                            <p:strVal val="0-#ppt_w/2"/>
                                          </p:val>
                                        </p:tav>
                                        <p:tav tm="100000">
                                          <p:val>
                                            <p:strVal val="#ppt_x"/>
                                          </p:val>
                                        </p:tav>
                                      </p:tavLst>
                                    </p:anim>
                                    <p:anim calcmode="lin" valueType="num">
                                      <p:cBhvr>
                                        <p:cTn id="8" dur="1000" fill="hold"/>
                                        <p:tgtEl>
                                          <p:spTgt spid="1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8"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4" name="Stuff Between Couples"/>
          <p:cNvSpPr txBox="1"/>
          <p:nvPr>
            <p:ph type="title"/>
          </p:nvPr>
        </p:nvSpPr>
        <p:spPr>
          <a:xfrm rot="16200000">
            <a:off x="-1820458" y="3241004"/>
            <a:ext cx="8166101" cy="1333501"/>
          </a:xfrm>
          <a:prstGeom prst="rect">
            <a:avLst/>
          </a:prstGeom>
        </p:spPr>
        <p:txBody>
          <a:bodyPr/>
          <a:lstStyle/>
          <a:p>
            <a:pPr/>
            <a:r>
              <a:t>Stuff Between Couples</a:t>
            </a:r>
          </a:p>
        </p:txBody>
      </p:sp>
      <p:pic>
        <p:nvPicPr>
          <p:cNvPr id="135" name="pasted.pdf" descr="pasted.pdf"/>
          <p:cNvPicPr>
            <a:picLocks noChangeAspect="1"/>
          </p:cNvPicPr>
          <p:nvPr/>
        </p:nvPicPr>
        <p:blipFill>
          <a:blip r:embed="rId3">
            <a:extLst/>
          </a:blip>
          <a:stretch>
            <a:fillRect/>
          </a:stretch>
        </p:blipFill>
        <p:spPr>
          <a:xfrm>
            <a:off x="6236952" y="3111500"/>
            <a:ext cx="4055890" cy="3263576"/>
          </a:xfrm>
          <a:prstGeom prst="rect">
            <a:avLst/>
          </a:prstGeom>
          <a:ln w="12700">
            <a:miter lim="400000"/>
          </a:ln>
        </p:spPr>
      </p:pic>
      <p:sp>
        <p:nvSpPr>
          <p:cNvPr id="136" name="Rolling your eyes…"/>
          <p:cNvSpPr/>
          <p:nvPr/>
        </p:nvSpPr>
        <p:spPr>
          <a:xfrm>
            <a:off x="2154664" y="215900"/>
            <a:ext cx="9855201" cy="3327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880600" algn="l"/>
              </a:tabLst>
              <a:defRPr sz="4600">
                <a:solidFill>
                  <a:srgbClr val="6D1419"/>
                </a:solidFill>
                <a:latin typeface="Helvetica"/>
                <a:ea typeface="Helvetica"/>
                <a:cs typeface="Helvetica"/>
                <a:sym typeface="Helvetica"/>
              </a:defRPr>
            </a:pPr>
            <a:r>
              <a:t>Rolling your eyes</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880600" algn="l"/>
              </a:tabLst>
              <a:defRPr sz="4600">
                <a:solidFill>
                  <a:srgbClr val="6D1419"/>
                </a:solidFill>
                <a:latin typeface="Helvetica"/>
                <a:ea typeface="Helvetica"/>
                <a:cs typeface="Helvetica"/>
                <a:sym typeface="Helvetica"/>
              </a:defRPr>
            </a:pPr>
            <a:r>
              <a:t>Ignoring simple requests</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880600" algn="l"/>
              </a:tabLst>
              <a:defRPr sz="4600">
                <a:solidFill>
                  <a:srgbClr val="6D1419"/>
                </a:solidFill>
                <a:latin typeface="Helvetica"/>
                <a:ea typeface="Helvetica"/>
                <a:cs typeface="Helvetica"/>
                <a:sym typeface="Helvetica"/>
              </a:defRPr>
            </a:pPr>
            <a:r>
              <a:t>Easily irritated</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880600" algn="l"/>
              </a:tabLst>
              <a:defRPr sz="4600">
                <a:solidFill>
                  <a:srgbClr val="6D1419"/>
                </a:solidFill>
                <a:latin typeface="Helvetica"/>
                <a:ea typeface="Helvetica"/>
                <a:cs typeface="Helvetica"/>
                <a:sym typeface="Helvetica"/>
              </a:defRPr>
            </a:pPr>
            <a:r>
              <a:t>Calling names in “fun”</a:t>
            </a:r>
          </a:p>
        </p:txBody>
      </p:sp>
      <p:sp>
        <p:nvSpPr>
          <p:cNvPr id="137" name="Criticizing spouse’s efforts…"/>
          <p:cNvSpPr/>
          <p:nvPr/>
        </p:nvSpPr>
        <p:spPr>
          <a:xfrm>
            <a:off x="3547194" y="6210300"/>
            <a:ext cx="7041692" cy="3327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4600">
                <a:solidFill>
                  <a:srgbClr val="6D1419"/>
                </a:solidFill>
                <a:latin typeface="Helvetica"/>
                <a:ea typeface="Helvetica"/>
                <a:cs typeface="Helvetica"/>
                <a:sym typeface="Helvetica"/>
              </a:defRPr>
            </a:pPr>
            <a:r>
              <a:t>Criticizing spouse’s efforts</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4600">
                <a:solidFill>
                  <a:srgbClr val="6D1419"/>
                </a:solidFill>
                <a:latin typeface="Helvetica"/>
                <a:ea typeface="Helvetica"/>
                <a:cs typeface="Helvetica"/>
                <a:sym typeface="Helvetica"/>
              </a:defRPr>
            </a:pPr>
            <a:r>
              <a:t>Ungratefulness</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4600">
                <a:solidFill>
                  <a:srgbClr val="6D1419"/>
                </a:solidFill>
                <a:latin typeface="Helvetica"/>
                <a:ea typeface="Helvetica"/>
                <a:cs typeface="Helvetica"/>
                <a:sym typeface="Helvetica"/>
              </a:defRPr>
            </a:pPr>
            <a:r>
              <a:t>Jest about shortcomings</a:t>
            </a:r>
          </a:p>
          <a:p>
            <a:pPr>
              <a:lnSpc>
                <a:spcPts val="6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4600">
                <a:solidFill>
                  <a:srgbClr val="6D1419"/>
                </a:solidFill>
                <a:latin typeface="Helvetica"/>
                <a:ea typeface="Helvetica"/>
                <a:cs typeface="Helvetica"/>
                <a:sym typeface="Helvetica"/>
              </a:defRPr>
            </a:pPr>
            <a:r>
              <a:t>Feeling put out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7"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 name="an _________ bitter spirit"/>
          <p:cNvSpPr txBox="1"/>
          <p:nvPr/>
        </p:nvSpPr>
        <p:spPr>
          <a:xfrm>
            <a:off x="7278623" y="6604000"/>
            <a:ext cx="5562601" cy="2882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575300" algn="l"/>
              </a:tabLst>
              <a:defRPr b="1" sz="6000">
                <a:solidFill>
                  <a:srgbClr val="000000"/>
                </a:solidFill>
              </a:defRPr>
            </a:pPr>
            <a:r>
              <a:t>an _________</a:t>
            </a:r>
            <a:br/>
            <a:r>
              <a:t>bitter spirit</a:t>
            </a:r>
          </a:p>
        </p:txBody>
      </p:sp>
      <p:sp>
        <p:nvSpPr>
          <p:cNvPr id="142" name="What threatens great marriages?"/>
          <p:cNvSpPr txBox="1"/>
          <p:nvPr>
            <p:ph type="title"/>
          </p:nvPr>
        </p:nvSpPr>
        <p:spPr>
          <a:xfrm>
            <a:off x="1409700" y="12700"/>
            <a:ext cx="11481784" cy="1333500"/>
          </a:xfrm>
          <a:prstGeom prst="rect">
            <a:avLst/>
          </a:prstGeom>
        </p:spPr>
        <p:txBody>
          <a:bodyPr/>
          <a:lstStyle/>
          <a:p>
            <a:pPr/>
            <a:r>
              <a:t>What threatens great marriages?</a:t>
            </a:r>
          </a:p>
        </p:txBody>
      </p:sp>
      <p:sp>
        <p:nvSpPr>
          <p:cNvPr id="143" name="unforgiving"/>
          <p:cNvSpPr txBox="1"/>
          <p:nvPr/>
        </p:nvSpPr>
        <p:spPr>
          <a:xfrm>
            <a:off x="7702768" y="7543800"/>
            <a:ext cx="4719391" cy="965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575300" algn="l"/>
              </a:tabLst>
              <a:defRPr b="1" sz="5600">
                <a:solidFill>
                  <a:srgbClr val="B41B3C"/>
                </a:solidFill>
              </a:defRPr>
            </a:lvl1pPr>
          </a:lstStyle>
          <a:p>
            <a:pPr/>
            <a:r>
              <a:t>unforgiving</a:t>
            </a:r>
          </a:p>
        </p:txBody>
      </p:sp>
      <p:grpSp>
        <p:nvGrpSpPr>
          <p:cNvPr id="147" name="Group"/>
          <p:cNvGrpSpPr/>
          <p:nvPr/>
        </p:nvGrpSpPr>
        <p:grpSpPr>
          <a:xfrm>
            <a:off x="1769950" y="1390650"/>
            <a:ext cx="8013701" cy="6108700"/>
            <a:chOff x="0" y="0"/>
            <a:chExt cx="8013700" cy="6108700"/>
          </a:xfrm>
        </p:grpSpPr>
        <p:sp>
          <p:nvSpPr>
            <p:cNvPr id="144" name="Oval"/>
            <p:cNvSpPr/>
            <p:nvPr/>
          </p:nvSpPr>
          <p:spPr>
            <a:xfrm>
              <a:off x="0" y="0"/>
              <a:ext cx="8013700" cy="6108700"/>
            </a:xfrm>
            <a:prstGeom prst="ellipse">
              <a:avLst/>
            </a:prstGeom>
            <a:gradFill flip="none" rotWithShape="1">
              <a:gsLst>
                <a:gs pos="0">
                  <a:srgbClr val="F2A8B2"/>
                </a:gs>
                <a:gs pos="100000">
                  <a:srgbClr val="1A699D"/>
                </a:gs>
              </a:gsLst>
              <a:lin ang="15960000" scaled="0"/>
            </a:gradFill>
            <a:ln w="25400" cap="flat">
              <a:noFill/>
              <a:miter lim="400000"/>
            </a:ln>
            <a:effectLst>
              <a:outerShdw sx="100000" sy="100000" kx="0" ky="0" algn="b" rotWithShape="0" blurRad="127000" dist="127000" dir="780000">
                <a:srgbClr val="07304C">
                  <a:alpha val="7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45" name="Husband"/>
            <p:cNvSpPr/>
            <p:nvPr/>
          </p:nvSpPr>
          <p:spPr>
            <a:xfrm>
              <a:off x="2006600" y="838200"/>
              <a:ext cx="3360420" cy="10192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000000"/>
                  </a:solidFill>
                </a:defRPr>
              </a:lvl1pPr>
            </a:lstStyle>
            <a:p>
              <a:pPr/>
              <a:r>
                <a:t>Husband</a:t>
              </a:r>
            </a:p>
          </p:txBody>
        </p:sp>
        <p:sp>
          <p:nvSpPr>
            <p:cNvPr id="146" name="Wife"/>
            <p:cNvSpPr/>
            <p:nvPr/>
          </p:nvSpPr>
          <p:spPr>
            <a:xfrm>
              <a:off x="3200399" y="4229100"/>
              <a:ext cx="1721359" cy="10192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000000"/>
                  </a:solidFill>
                </a:defRPr>
              </a:lvl1pPr>
            </a:lstStyle>
            <a:p>
              <a:pPr/>
              <a:r>
                <a:t>Wife</a:t>
              </a:r>
            </a:p>
          </p:txBody>
        </p:sp>
      </p:grpSp>
      <p:pic>
        <p:nvPicPr>
          <p:cNvPr id="148" name="pasted2.pdf" descr="pasted2.pdf"/>
          <p:cNvPicPr>
            <a:picLocks noChangeAspect="1"/>
          </p:cNvPicPr>
          <p:nvPr/>
        </p:nvPicPr>
        <p:blipFill>
          <a:blip r:embed="rId3">
            <a:extLst/>
          </a:blip>
          <a:stretch>
            <a:fillRect/>
          </a:stretch>
        </p:blipFill>
        <p:spPr>
          <a:xfrm>
            <a:off x="2620850" y="2825750"/>
            <a:ext cx="6689332" cy="292807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141">
                                            <p:bg/>
                                          </p:spTgt>
                                        </p:tgtEl>
                                        <p:attrNameLst>
                                          <p:attrName>style.visibility</p:attrName>
                                        </p:attrNameLst>
                                      </p:cBhvr>
                                      <p:to>
                                        <p:strVal val="visible"/>
                                      </p:to>
                                    </p:set>
                                    <p:animEffect filter="wipe(up)" transition="in">
                                      <p:cBhvr>
                                        <p:cTn id="7" dur="2500"/>
                                        <p:tgtEl>
                                          <p:spTgt spid="141">
                                            <p:bg/>
                                          </p:spTgt>
                                        </p:tgtEl>
                                      </p:cBhvr>
                                    </p:animEffect>
                                  </p:childTnLst>
                                </p:cTn>
                              </p:par>
                              <p:par>
                                <p:cTn id="8" presetClass="entr" nodeType="withEffect" presetSubtype="1" presetID="22" grpId="1" fill="hold">
                                  <p:stCondLst>
                                    <p:cond delay="0"/>
                                  </p:stCondLst>
                                  <p:iterate type="el" backwards="0">
                                    <p:tmAbs val="0"/>
                                  </p:iterate>
                                  <p:childTnLst>
                                    <p:set>
                                      <p:cBhvr>
                                        <p:cTn id="9" fill="hold"/>
                                        <p:tgtEl>
                                          <p:spTgt spid="141">
                                            <p:txEl>
                                              <p:pRg st="0" end="0"/>
                                            </p:txEl>
                                          </p:spTgt>
                                        </p:tgtEl>
                                        <p:attrNameLst>
                                          <p:attrName>style.visibility</p:attrName>
                                        </p:attrNameLst>
                                      </p:cBhvr>
                                      <p:to>
                                        <p:strVal val="visible"/>
                                      </p:to>
                                    </p:set>
                                    <p:animEffect filter="wipe(up)" transition="in">
                                      <p:cBhvr>
                                        <p:cTn id="10" dur="2500"/>
                                        <p:tgtEl>
                                          <p:spTgt spid="141">
                                            <p:txEl>
                                              <p:pRg st="0" end="0"/>
                                            </p:txEl>
                                          </p:spTgt>
                                        </p:tgtEl>
                                      </p:cBhvr>
                                    </p:animEffect>
                                  </p:childTnLst>
                                </p:cTn>
                              </p:par>
                            </p:childTnLst>
                          </p:cTn>
                        </p:par>
                        <p:par>
                          <p:cTn id="11" fill="hold">
                            <p:stCondLst>
                              <p:cond delay="2500"/>
                            </p:stCondLst>
                            <p:childTnLst>
                              <p:par>
                                <p:cTn id="12" presetClass="entr" nodeType="afterEffect" presetSubtype="1" presetID="2" grpId="2" fill="hold">
                                  <p:stCondLst>
                                    <p:cond delay="0"/>
                                  </p:stCondLst>
                                  <p:iterate type="lt" backwards="0">
                                    <p:tmAbs val="0"/>
                                  </p:iterate>
                                  <p:childTnLst>
                                    <p:set>
                                      <p:cBhvr>
                                        <p:cTn id="13" fill="hold"/>
                                        <p:tgtEl>
                                          <p:spTgt spid="143"/>
                                        </p:tgtEl>
                                        <p:attrNameLst>
                                          <p:attrName>style.visibility</p:attrName>
                                        </p:attrNameLst>
                                      </p:cBhvr>
                                      <p:to>
                                        <p:strVal val="visible"/>
                                      </p:to>
                                    </p:set>
                                    <p:anim calcmode="lin" valueType="num">
                                      <p:cBhvr>
                                        <p:cTn id="14" dur="3000" fill="hold"/>
                                        <p:tgtEl>
                                          <p:spTgt spid="143"/>
                                        </p:tgtEl>
                                        <p:attrNameLst>
                                          <p:attrName>ppt_x</p:attrName>
                                        </p:attrNameLst>
                                      </p:cBhvr>
                                      <p:tavLst>
                                        <p:tav tm="0">
                                          <p:val>
                                            <p:strVal val="#ppt_x"/>
                                          </p:val>
                                        </p:tav>
                                        <p:tav tm="100000">
                                          <p:val>
                                            <p:strVal val="#ppt_x"/>
                                          </p:val>
                                        </p:tav>
                                      </p:tavLst>
                                    </p:anim>
                                    <p:anim calcmode="lin" valueType="num">
                                      <p:cBhvr>
                                        <p:cTn id="15" dur="3000" fill="hold"/>
                                        <p:tgtEl>
                                          <p:spTgt spid="143"/>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 grpId="3" fill="hold">
                                  <p:stCondLst>
                                    <p:cond delay="0"/>
                                  </p:stCondLst>
                                  <p:iterate type="el" backwards="0">
                                    <p:tmAbs val="0"/>
                                  </p:iterate>
                                  <p:childTnLst>
                                    <p:set>
                                      <p:cBhvr>
                                        <p:cTn id="19" fill="hold"/>
                                        <p:tgtEl>
                                          <p:spTgt spid="147"/>
                                        </p:tgtEl>
                                        <p:attrNameLst>
                                          <p:attrName>style.visibility</p:attrName>
                                        </p:attrNameLst>
                                      </p:cBhvr>
                                      <p:to>
                                        <p:strVal val="visible"/>
                                      </p:to>
                                    </p:set>
                                    <p:anim calcmode="lin" valueType="num">
                                      <p:cBhvr>
                                        <p:cTn id="20" dur="1000" fill="hold"/>
                                        <p:tgtEl>
                                          <p:spTgt spid="147"/>
                                        </p:tgtEl>
                                        <p:attrNameLst>
                                          <p:attrName>ppt_x</p:attrName>
                                        </p:attrNameLst>
                                      </p:cBhvr>
                                      <p:tavLst>
                                        <p:tav tm="0">
                                          <p:val>
                                            <p:strVal val="0-#ppt_w/2"/>
                                          </p:val>
                                        </p:tav>
                                        <p:tav tm="100000">
                                          <p:val>
                                            <p:strVal val="#ppt_x"/>
                                          </p:val>
                                        </p:tav>
                                      </p:tavLst>
                                    </p:anim>
                                    <p:anim calcmode="lin" valueType="num">
                                      <p:cBhvr>
                                        <p:cTn id="21" dur="1000" fill="hold"/>
                                        <p:tgtEl>
                                          <p:spTgt spid="147"/>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9" presetID="15" grpId="4" fill="hold">
                                  <p:stCondLst>
                                    <p:cond delay="0"/>
                                  </p:stCondLst>
                                  <p:iterate type="el" backwards="0">
                                    <p:tmAbs val="0"/>
                                  </p:iterate>
                                  <p:childTnLst>
                                    <p:set>
                                      <p:cBhvr>
                                        <p:cTn id="25" fill="hold"/>
                                        <p:tgtEl>
                                          <p:spTgt spid="148"/>
                                        </p:tgtEl>
                                        <p:attrNameLst>
                                          <p:attrName>style.visibility</p:attrName>
                                        </p:attrNameLst>
                                      </p:cBhvr>
                                      <p:to>
                                        <p:strVal val="visible"/>
                                      </p:to>
                                    </p:set>
                                    <p:anim calcmode="lin" valueType="num">
                                      <p:cBhvr>
                                        <p:cTn id="26" dur="1000" fill="hold"/>
                                        <p:tgtEl>
                                          <p:spTgt spid="148"/>
                                        </p:tgtEl>
                                        <p:attrNameLst>
                                          <p:attrName>ppt_w</p:attrName>
                                        </p:attrNameLst>
                                      </p:cBhvr>
                                      <p:tavLst>
                                        <p:tav tm="0">
                                          <p:val>
                                            <p:fltVal val="0"/>
                                          </p:val>
                                        </p:tav>
                                        <p:tav tm="100000">
                                          <p:val>
                                            <p:strVal val="#ppt_w"/>
                                          </p:val>
                                        </p:tav>
                                      </p:tavLst>
                                    </p:anim>
                                    <p:anim calcmode="lin" valueType="num">
                                      <p:cBhvr>
                                        <p:cTn id="27" dur="1000" fill="hold"/>
                                        <p:tgtEl>
                                          <p:spTgt spid="148"/>
                                        </p:tgtEl>
                                        <p:attrNameLst>
                                          <p:attrName>ppt_h</p:attrName>
                                        </p:attrNameLst>
                                      </p:cBhvr>
                                      <p:tavLst>
                                        <p:tav tm="0">
                                          <p:val>
                                            <p:fltVal val="0"/>
                                          </p:val>
                                        </p:tav>
                                        <p:tav tm="100000">
                                          <p:val>
                                            <p:strVal val="#ppt_h"/>
                                          </p:val>
                                        </p:tav>
                                      </p:tavLst>
                                    </p:anim>
                                    <p:anim calcmode="lin" valueType="num">
                                      <p:cBhvr>
                                        <p:cTn id="28" dur="1000" fill="hold"/>
                                        <p:tgtEl>
                                          <p:spTgt spid="148"/>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4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41" grpId="1"/>
      <p:bldP build="whole" bldLvl="1" animBg="1" rev="0" advAuto="0" spid="143" grpId="2"/>
      <p:bldP build="whole" bldLvl="1" animBg="1" rev="0" advAuto="0" spid="148" grpId="4"/>
      <p:bldP build="whole" bldLvl="1" animBg="1" rev="0" advAuto="0" spid="147" grpId="3"/>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Rounded Rectangle"/>
          <p:cNvSpPr/>
          <p:nvPr/>
        </p:nvSpPr>
        <p:spPr>
          <a:xfrm>
            <a:off x="8121299" y="1361902"/>
            <a:ext cx="4799707" cy="7978821"/>
          </a:xfrm>
          <a:prstGeom prst="roundRect">
            <a:avLst>
              <a:gd name="adj" fmla="val 4074"/>
            </a:avLst>
          </a:prstGeom>
          <a:gradFill>
            <a:gsLst>
              <a:gs pos="0">
                <a:srgbClr val="FFFFFF"/>
              </a:gs>
              <a:gs pos="100000">
                <a:srgbClr val="C13B31">
                  <a:alpha val="58999"/>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53" name="Put away that stuff!"/>
          <p:cNvSpPr txBox="1"/>
          <p:nvPr>
            <p:ph type="title"/>
          </p:nvPr>
        </p:nvSpPr>
        <p:spPr>
          <a:xfrm>
            <a:off x="2417114" y="-50123"/>
            <a:ext cx="10160001" cy="1333501"/>
          </a:xfrm>
          <a:prstGeom prst="rect">
            <a:avLst/>
          </a:prstGeom>
        </p:spPr>
        <p:txBody>
          <a:bodyPr/>
          <a:lstStyle/>
          <a:p>
            <a:pPr/>
            <a:r>
              <a:t>Put away that stuff!</a:t>
            </a:r>
          </a:p>
        </p:txBody>
      </p:sp>
      <p:sp>
        <p:nvSpPr>
          <p:cNvPr id="154" name="一切苦毒、…"/>
          <p:cNvSpPr/>
          <p:nvPr/>
        </p:nvSpPr>
        <p:spPr>
          <a:xfrm>
            <a:off x="8115158" y="950173"/>
            <a:ext cx="4593484" cy="88022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一切苦毒、</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惱恨、忿怒、</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嚷鬧、毀謗、</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並一切的惡毒、</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〔或作陰毒〕</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都當從你們</a:t>
            </a:r>
          </a:p>
          <a:p>
            <a:pPr algn="r">
              <a:lnSpc>
                <a:spcPts val="6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900">
                <a:solidFill>
                  <a:srgbClr val="000000"/>
                </a:solidFill>
              </a:defRPr>
            </a:pPr>
            <a:r>
              <a:t>中間除掉．</a:t>
            </a:r>
            <a:r>
              <a:rPr sz="4300"/>
              <a:t> </a:t>
            </a:r>
            <a:endParaRPr sz="4300"/>
          </a:p>
          <a:p>
            <a:pPr algn="r">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30900" algn="l"/>
              </a:tabLst>
              <a:defRPr sz="4300">
                <a:solidFill>
                  <a:srgbClr val="000000"/>
                </a:solidFill>
              </a:defRPr>
            </a:pPr>
            <a:r>
              <a:t>(以弗所書 4:31)</a:t>
            </a:r>
          </a:p>
        </p:txBody>
      </p:sp>
      <p:grpSp>
        <p:nvGrpSpPr>
          <p:cNvPr id="167" name="Group"/>
          <p:cNvGrpSpPr/>
          <p:nvPr/>
        </p:nvGrpSpPr>
        <p:grpSpPr>
          <a:xfrm>
            <a:off x="1477314" y="991277"/>
            <a:ext cx="4076701" cy="7835901"/>
            <a:chOff x="0" y="0"/>
            <a:chExt cx="4076700" cy="7835900"/>
          </a:xfrm>
        </p:grpSpPr>
        <p:pic>
          <p:nvPicPr>
            <p:cNvPr id="155" name="pasted5.pdf" descr="pasted5.pdf"/>
            <p:cNvPicPr>
              <a:picLocks noChangeAspect="1"/>
            </p:cNvPicPr>
            <p:nvPr/>
          </p:nvPicPr>
          <p:blipFill>
            <a:blip r:embed="rId3">
              <a:extLst/>
            </a:blip>
            <a:stretch>
              <a:fillRect/>
            </a:stretch>
          </p:blipFill>
          <p:spPr>
            <a:xfrm>
              <a:off x="0" y="1117600"/>
              <a:ext cx="1471168" cy="796320"/>
            </a:xfrm>
            <a:prstGeom prst="rect">
              <a:avLst/>
            </a:prstGeom>
            <a:ln w="12700" cap="flat">
              <a:noFill/>
              <a:miter lim="400000"/>
            </a:ln>
            <a:effectLst/>
          </p:spPr>
        </p:pic>
        <p:pic>
          <p:nvPicPr>
            <p:cNvPr id="156" name="pasted5.pdf" descr="pasted5.pdf"/>
            <p:cNvPicPr>
              <a:picLocks noChangeAspect="1"/>
            </p:cNvPicPr>
            <p:nvPr/>
          </p:nvPicPr>
          <p:blipFill>
            <a:blip r:embed="rId3">
              <a:extLst/>
            </a:blip>
            <a:stretch>
              <a:fillRect/>
            </a:stretch>
          </p:blipFill>
          <p:spPr>
            <a:xfrm>
              <a:off x="0" y="2336800"/>
              <a:ext cx="1471168" cy="796320"/>
            </a:xfrm>
            <a:prstGeom prst="rect">
              <a:avLst/>
            </a:prstGeom>
            <a:ln w="12700" cap="flat">
              <a:noFill/>
              <a:miter lim="400000"/>
            </a:ln>
            <a:effectLst/>
          </p:spPr>
        </p:pic>
        <p:pic>
          <p:nvPicPr>
            <p:cNvPr id="157" name="pasted5.pdf" descr="pasted5.pdf"/>
            <p:cNvPicPr>
              <a:picLocks noChangeAspect="1"/>
            </p:cNvPicPr>
            <p:nvPr/>
          </p:nvPicPr>
          <p:blipFill>
            <a:blip r:embed="rId3">
              <a:extLst/>
            </a:blip>
            <a:stretch>
              <a:fillRect/>
            </a:stretch>
          </p:blipFill>
          <p:spPr>
            <a:xfrm>
              <a:off x="0" y="3479800"/>
              <a:ext cx="1471168" cy="796320"/>
            </a:xfrm>
            <a:prstGeom prst="rect">
              <a:avLst/>
            </a:prstGeom>
            <a:ln w="12700" cap="flat">
              <a:noFill/>
              <a:miter lim="400000"/>
            </a:ln>
            <a:effectLst/>
          </p:spPr>
        </p:pic>
        <p:pic>
          <p:nvPicPr>
            <p:cNvPr id="158" name="pasted5.pdf" descr="pasted5.pdf"/>
            <p:cNvPicPr>
              <a:picLocks noChangeAspect="1"/>
            </p:cNvPicPr>
            <p:nvPr/>
          </p:nvPicPr>
          <p:blipFill>
            <a:blip r:embed="rId3">
              <a:extLst/>
            </a:blip>
            <a:stretch>
              <a:fillRect/>
            </a:stretch>
          </p:blipFill>
          <p:spPr>
            <a:xfrm>
              <a:off x="0" y="4597400"/>
              <a:ext cx="1471168" cy="796320"/>
            </a:xfrm>
            <a:prstGeom prst="rect">
              <a:avLst/>
            </a:prstGeom>
            <a:ln w="12700" cap="flat">
              <a:noFill/>
              <a:miter lim="400000"/>
            </a:ln>
            <a:effectLst/>
          </p:spPr>
        </p:pic>
        <p:pic>
          <p:nvPicPr>
            <p:cNvPr id="159" name="pasted5.pdf" descr="pasted5.pdf"/>
            <p:cNvPicPr>
              <a:picLocks noChangeAspect="1"/>
            </p:cNvPicPr>
            <p:nvPr/>
          </p:nvPicPr>
          <p:blipFill>
            <a:blip r:embed="rId3">
              <a:extLst/>
            </a:blip>
            <a:stretch>
              <a:fillRect/>
            </a:stretch>
          </p:blipFill>
          <p:spPr>
            <a:xfrm>
              <a:off x="0" y="5854700"/>
              <a:ext cx="1471168" cy="796320"/>
            </a:xfrm>
            <a:prstGeom prst="rect">
              <a:avLst/>
            </a:prstGeom>
            <a:ln w="12700" cap="flat">
              <a:noFill/>
              <a:miter lim="400000"/>
            </a:ln>
            <a:effectLst/>
          </p:spPr>
        </p:pic>
        <p:pic>
          <p:nvPicPr>
            <p:cNvPr id="160" name="pasted5.pdf" descr="pasted5.pdf"/>
            <p:cNvPicPr>
              <a:picLocks noChangeAspect="1"/>
            </p:cNvPicPr>
            <p:nvPr/>
          </p:nvPicPr>
          <p:blipFill>
            <a:blip r:embed="rId3">
              <a:extLst/>
            </a:blip>
            <a:stretch>
              <a:fillRect/>
            </a:stretch>
          </p:blipFill>
          <p:spPr>
            <a:xfrm>
              <a:off x="0" y="7010400"/>
              <a:ext cx="1471168" cy="796320"/>
            </a:xfrm>
            <a:prstGeom prst="rect">
              <a:avLst/>
            </a:prstGeom>
            <a:ln w="12700" cap="flat">
              <a:noFill/>
              <a:miter lim="400000"/>
            </a:ln>
            <a:effectLst/>
          </p:spPr>
        </p:pic>
        <p:sp>
          <p:nvSpPr>
            <p:cNvPr id="161" name="苦毒"/>
            <p:cNvSpPr/>
            <p:nvPr/>
          </p:nvSpPr>
          <p:spPr>
            <a:xfrm>
              <a:off x="2273300" y="0"/>
              <a:ext cx="1739900" cy="1727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pPr>
            </a:p>
            <a:p>
              <a:pPr algn="l">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pPr>
              <a:r>
                <a:t>苦毒</a:t>
              </a:r>
            </a:p>
          </p:txBody>
        </p:sp>
        <p:sp>
          <p:nvSpPr>
            <p:cNvPr id="162" name="嚷鬧"/>
            <p:cNvSpPr/>
            <p:nvPr/>
          </p:nvSpPr>
          <p:spPr>
            <a:xfrm>
              <a:off x="2336800" y="4521200"/>
              <a:ext cx="1739900" cy="91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r">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lvl1pPr>
            </a:lstStyle>
            <a:p>
              <a:pPr/>
              <a:r>
                <a:t>嚷鬧</a:t>
              </a:r>
            </a:p>
          </p:txBody>
        </p:sp>
        <p:sp>
          <p:nvSpPr>
            <p:cNvPr id="163" name="毀謗"/>
            <p:cNvSpPr/>
            <p:nvPr/>
          </p:nvSpPr>
          <p:spPr>
            <a:xfrm>
              <a:off x="2324100" y="5765800"/>
              <a:ext cx="1739900" cy="91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r">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lvl1pPr>
            </a:lstStyle>
            <a:p>
              <a:pPr/>
              <a:r>
                <a:t>毀謗</a:t>
              </a:r>
            </a:p>
          </p:txBody>
        </p:sp>
        <p:sp>
          <p:nvSpPr>
            <p:cNvPr id="164" name="惱恨"/>
            <p:cNvSpPr/>
            <p:nvPr/>
          </p:nvSpPr>
          <p:spPr>
            <a:xfrm>
              <a:off x="2336800" y="2260600"/>
              <a:ext cx="1739900" cy="91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r">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lvl1pPr>
            </a:lstStyle>
            <a:p>
              <a:pPr/>
              <a:r>
                <a:t>惱恨</a:t>
              </a:r>
            </a:p>
          </p:txBody>
        </p:sp>
        <p:sp>
          <p:nvSpPr>
            <p:cNvPr id="165" name="忿怒"/>
            <p:cNvSpPr/>
            <p:nvPr/>
          </p:nvSpPr>
          <p:spPr>
            <a:xfrm>
              <a:off x="2324100" y="3390900"/>
              <a:ext cx="1739900" cy="91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r">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lvl1pPr>
            </a:lstStyle>
            <a:p>
              <a:pPr/>
              <a:r>
                <a:t>忿怒</a:t>
              </a:r>
            </a:p>
          </p:txBody>
        </p:sp>
        <p:sp>
          <p:nvSpPr>
            <p:cNvPr id="166" name="惡毒"/>
            <p:cNvSpPr/>
            <p:nvPr/>
          </p:nvSpPr>
          <p:spPr>
            <a:xfrm>
              <a:off x="2311400" y="6921500"/>
              <a:ext cx="1739900" cy="91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r">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400">
                  <a:solidFill>
                    <a:srgbClr val="000000"/>
                  </a:solidFill>
                  <a:latin typeface="华文细黑"/>
                  <a:ea typeface="华文细黑"/>
                  <a:cs typeface="华文细黑"/>
                  <a:sym typeface="华文细黑"/>
                </a:defRPr>
              </a:lvl1pPr>
            </a:lstStyle>
            <a:p>
              <a:pPr/>
              <a:r>
                <a:t>惡毒</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67"/>
                                        </p:tgtEl>
                                        <p:attrNameLst>
                                          <p:attrName>style.visibility</p:attrName>
                                        </p:attrNameLst>
                                      </p:cBhvr>
                                      <p:to>
                                        <p:strVal val="visible"/>
                                      </p:to>
                                    </p:set>
                                    <p:animEffect filter="dissolve" transition="in">
                                      <p:cBhvr>
                                        <p:cTn id="7" dur="2500"/>
                                        <p:tgtEl>
                                          <p:spTgt spid="1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7" grpId="1"/>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