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media/image2.jpeg" ContentType="image/jpeg"/>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media/image3.jpeg" ContentType="image/jpeg"/>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1pPr>
    <a:lvl2pPr marL="0" marR="0" indent="3429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2pPr>
    <a:lvl3pPr marL="0" marR="0" indent="6858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3pPr>
    <a:lvl4pPr marL="0" marR="0" indent="10287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4pPr>
    <a:lvl5pPr marL="0" marR="0" indent="13716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5pPr>
    <a:lvl6pPr marL="0" marR="0" indent="17145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6pPr>
    <a:lvl7pPr marL="0" marR="0" indent="20574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7pPr>
    <a:lvl8pPr marL="0" marR="0" indent="24003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8pPr>
    <a:lvl9pPr marL="0" marR="0" indent="27432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8F44A2F1-9E1F-4B54-A3A2-5F16C0AD49E2}" styleName="">
    <a:tblBg/>
    <a:wholeTb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Col>
    <a:la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lastRow>
    <a:fir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Row>
  </a:tblStyle>
  <a:tblStyle styleId="{D51ADE6A-740E-44AE-83CC-AE7238B6C88D}"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4A9BC294-FFE2-49D5-8D69-9E1BD2C41BD5}"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CF821DB8-F4EB-4A41-A1BA-3FCAFE7338EE}" styleName="">
    <a:tblBg/>
    <a:wholeTbl>
      <a:tcTxStyle b="def" i="def">
        <a:font>
          <a:latin typeface="Helvetica Neue Light"/>
          <a:ea typeface="Helvetica Neue Light"/>
          <a:cs typeface="Helvetica Neue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Neue Light"/>
          <a:ea typeface="Helvetica Neue Light"/>
          <a:cs typeface="Helvetica Neue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Neue Light"/>
          <a:ea typeface="Helvetica Neue Light"/>
          <a:cs typeface="Helvetica Neue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Ref idx="min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b="def" i="de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def" i="de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def" i="de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de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54" name="Shape 54"/>
          <p:cNvSpPr/>
          <p:nvPr>
            <p:ph type="sldImg"/>
          </p:nvPr>
        </p:nvSpPr>
        <p:spPr>
          <a:xfrm>
            <a:off x="1143000" y="685800"/>
            <a:ext cx="4572000" cy="3429000"/>
          </a:xfrm>
          <a:prstGeom prst="rect">
            <a:avLst/>
          </a:prstGeom>
        </p:spPr>
        <p:txBody>
          <a:bodyPr/>
          <a:lstStyle/>
          <a:p>
            <a:pPr/>
          </a:p>
        </p:txBody>
      </p:sp>
      <p:sp>
        <p:nvSpPr>
          <p:cNvPr id="55" name="Shape 55"/>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584200" latinLnBrk="0">
      <a:defRPr sz="1600">
        <a:latin typeface="+mn-lt"/>
        <a:ea typeface="+mn-ea"/>
        <a:cs typeface="+mn-cs"/>
        <a:sym typeface="Helvetica Neue"/>
      </a:defRPr>
    </a:lvl1pPr>
    <a:lvl2pPr indent="228600" defTabSz="584200" latinLnBrk="0">
      <a:defRPr sz="1600">
        <a:latin typeface="+mn-lt"/>
        <a:ea typeface="+mn-ea"/>
        <a:cs typeface="+mn-cs"/>
        <a:sym typeface="Helvetica Neue"/>
      </a:defRPr>
    </a:lvl2pPr>
    <a:lvl3pPr indent="457200" defTabSz="584200" latinLnBrk="0">
      <a:defRPr sz="1600">
        <a:latin typeface="+mn-lt"/>
        <a:ea typeface="+mn-ea"/>
        <a:cs typeface="+mn-cs"/>
        <a:sym typeface="Helvetica Neue"/>
      </a:defRPr>
    </a:lvl3pPr>
    <a:lvl4pPr indent="685800" defTabSz="584200" latinLnBrk="0">
      <a:defRPr sz="1600">
        <a:latin typeface="+mn-lt"/>
        <a:ea typeface="+mn-ea"/>
        <a:cs typeface="+mn-cs"/>
        <a:sym typeface="Helvetica Neue"/>
      </a:defRPr>
    </a:lvl4pPr>
    <a:lvl5pPr indent="914400" defTabSz="584200" latinLnBrk="0">
      <a:defRPr sz="1600">
        <a:latin typeface="+mn-lt"/>
        <a:ea typeface="+mn-ea"/>
        <a:cs typeface="+mn-cs"/>
        <a:sym typeface="Helvetica Neue"/>
      </a:defRPr>
    </a:lvl5pPr>
    <a:lvl6pPr indent="1143000" defTabSz="584200" latinLnBrk="0">
      <a:defRPr sz="1600">
        <a:latin typeface="+mn-lt"/>
        <a:ea typeface="+mn-ea"/>
        <a:cs typeface="+mn-cs"/>
        <a:sym typeface="Helvetica Neue"/>
      </a:defRPr>
    </a:lvl6pPr>
    <a:lvl7pPr indent="1371600" defTabSz="584200" latinLnBrk="0">
      <a:defRPr sz="1600">
        <a:latin typeface="+mn-lt"/>
        <a:ea typeface="+mn-ea"/>
        <a:cs typeface="+mn-cs"/>
        <a:sym typeface="Helvetica Neue"/>
      </a:defRPr>
    </a:lvl7pPr>
    <a:lvl8pPr indent="1600200" defTabSz="584200" latinLnBrk="0">
      <a:defRPr sz="1600">
        <a:latin typeface="+mn-lt"/>
        <a:ea typeface="+mn-ea"/>
        <a:cs typeface="+mn-cs"/>
        <a:sym typeface="Helvetica Neue"/>
      </a:defRPr>
    </a:lvl8pPr>
    <a:lvl9pPr indent="1828800" defTabSz="584200" latinLnBrk="0">
      <a:defRPr sz="1600">
        <a:latin typeface="+mn-lt"/>
        <a:ea typeface="+mn-ea"/>
        <a:cs typeface="+mn-cs"/>
        <a:sym typeface="Helvetica Neu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5" name="Shape 65"/>
          <p:cNvSpPr/>
          <p:nvPr>
            <p:ph type="sldImg"/>
          </p:nvPr>
        </p:nvSpPr>
        <p:spPr>
          <a:prstGeom prst="rect">
            <a:avLst/>
          </a:prstGeom>
        </p:spPr>
        <p:txBody>
          <a:bodyPr/>
          <a:lstStyle/>
          <a:p>
            <a:pPr/>
          </a:p>
        </p:txBody>
      </p:sp>
      <p:sp>
        <p:nvSpPr>
          <p:cNvPr id="66" name="Shape 66"/>
          <p:cNvSpPr/>
          <p:nvPr>
            <p:ph type="body" sz="quarter" idx="1"/>
          </p:nvPr>
        </p:nvSpPr>
        <p:spPr>
          <a:prstGeom prst="rect">
            <a:avLst/>
          </a:prstGeom>
        </p:spPr>
        <p:txBody>
          <a:bodyPr/>
          <a:lstStyle/>
          <a:p>
            <a:pPr algn="just">
              <a:lnSpc>
                <a:spcPts val="1400"/>
              </a:lnSpc>
              <a:defRPr sz="1200">
                <a:latin typeface="Times New Roman"/>
                <a:ea typeface="Times New Roman"/>
                <a:cs typeface="Times New Roman"/>
                <a:sym typeface="Times New Roman"/>
              </a:defRPr>
            </a:pPr>
            <a:r>
              <a:t>Building a Great Marriage</a:t>
            </a:r>
          </a:p>
          <a:p>
            <a:pPr algn="just">
              <a:lnSpc>
                <a:spcPts val="1400"/>
              </a:lnSpc>
              <a:defRPr sz="1200">
                <a:latin typeface="Times New Roman"/>
                <a:ea typeface="Times New Roman"/>
                <a:cs typeface="Times New Roman"/>
                <a:sym typeface="Times New Roman"/>
              </a:defRPr>
            </a:pPr>
            <a:r>
              <a:t>Resolve Crises &amp; Avoid Conflicts</a:t>
            </a:r>
          </a:p>
          <a:p>
            <a:pPr algn="just">
              <a:lnSpc>
                <a:spcPts val="1400"/>
              </a:lnSpc>
              <a:defRPr sz="1200">
                <a:latin typeface="Times New Roman"/>
                <a:ea typeface="Times New Roman"/>
                <a:cs typeface="Times New Roman"/>
                <a:sym typeface="Times New Roman"/>
              </a:defRPr>
            </a:pPr>
          </a:p>
          <a:p>
            <a:pPr>
              <a:lnSpc>
                <a:spcPts val="1900"/>
              </a:lnSpc>
              <a:defRPr b="1"/>
            </a:pPr>
            <a:r>
              <a:t>Session #6</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7" name="Shape 167"/>
          <p:cNvSpPr/>
          <p:nvPr>
            <p:ph type="sldImg"/>
          </p:nvPr>
        </p:nvSpPr>
        <p:spPr>
          <a:prstGeom prst="rect">
            <a:avLst/>
          </a:prstGeom>
        </p:spPr>
        <p:txBody>
          <a:bodyPr/>
          <a:lstStyle/>
          <a:p>
            <a:pPr/>
          </a:p>
        </p:txBody>
      </p:sp>
      <p:sp>
        <p:nvSpPr>
          <p:cNvPr id="168" name="Shape 168"/>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(3) Crises often build upon past unresolved conflict</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*Ask spouse to list your 3 biggest weaknesses.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*Ask God to reveal your weaknesses to you.</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*Examine your forefather’s behavior.</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 Ask spouse to help (if not too sensitive).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 Confess any sin revealed. </a:t>
            </a:r>
          </a:p>
          <a:p>
            <a:pPr>
              <a:lnSpc>
                <a:spcPts val="1200"/>
              </a:lnSpc>
              <a:defRPr b="1" sz="1000"/>
            </a:pPr>
          </a:p>
          <a:p>
            <a:pPr>
              <a:lnSpc>
                <a:spcPts val="1200"/>
              </a:lnSpc>
              <a:defRPr b="1" sz="1000"/>
            </a:pPr>
            <a:r>
              <a:t>Our marriage will only be as strong as we</a:t>
            </a:r>
          </a:p>
          <a:p>
            <a:pPr>
              <a:lnSpc>
                <a:spcPts val="1200"/>
              </a:lnSpc>
              <a:defRPr b="1" sz="1000"/>
            </a:pPr>
            <a:r>
              <a:t>work with our spouses in each of these areas. Marriages will grow as the</a:t>
            </a:r>
          </a:p>
          <a:p>
            <a:pPr>
              <a:lnSpc>
                <a:spcPts val="1200"/>
              </a:lnSpc>
              <a:defRPr b="1" sz="1000"/>
            </a:pPr>
            <a:r>
              <a:t>spouses spiritually grow. Marriage is the place where God brings us to</a:t>
            </a:r>
          </a:p>
          <a:p>
            <a:pPr>
              <a:lnSpc>
                <a:spcPts val="1200"/>
              </a:lnSpc>
              <a:defRPr b="1" sz="1000"/>
            </a:pPr>
            <a:r>
              <a:t>where He wants us.</a:t>
            </a:r>
          </a:p>
          <a:p>
            <a:pPr>
              <a:lnSpc>
                <a:spcPts val="1200"/>
              </a:lnSpc>
              <a:defRPr b="1"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*Ask spouse to list your 3 biggest weaknesses.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*Ask God to reveal your weaknesses to you.</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*Examine your forefather’s behavior.</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 Ask spouse to help (if not too sensitive).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 Confess any sin revealed. </a:t>
            </a:r>
          </a:p>
          <a:p>
            <a:pPr>
              <a:lnSpc>
                <a:spcPts val="1200"/>
              </a:lnSpc>
              <a:defRPr b="1" sz="1000"/>
            </a:pPr>
          </a:p>
          <a:p>
            <a:pPr>
              <a:lnSpc>
                <a:spcPts val="1200"/>
              </a:lnSpc>
              <a:defRPr b="1" sz="1000"/>
            </a:pPr>
          </a:p>
          <a:p>
            <a:pPr>
              <a:lnSpc>
                <a:spcPts val="1200"/>
              </a:lnSpc>
              <a:defRPr b="1" sz="1000"/>
            </a:p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2" name="Shape 182"/>
          <p:cNvSpPr/>
          <p:nvPr>
            <p:ph type="sldImg"/>
          </p:nvPr>
        </p:nvSpPr>
        <p:spPr>
          <a:prstGeom prst="rect">
            <a:avLst/>
          </a:prstGeom>
        </p:spPr>
        <p:txBody>
          <a:bodyPr/>
          <a:lstStyle/>
          <a:p>
            <a:pPr/>
          </a:p>
        </p:txBody>
      </p:sp>
      <p:sp>
        <p:nvSpPr>
          <p:cNvPr id="183" name="Shape 183"/>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r>
              <a:t>4)  Crises MUST BE SOLVED GOD’S WAY</a:t>
            </a:r>
          </a:p>
          <a:p>
            <a:pPr>
              <a:lnSpc>
                <a:spcPts val="1300"/>
              </a:lnSpc>
              <a:defRPr sz="1100">
                <a:latin typeface="Times New Roman"/>
                <a:ea typeface="Times New Roman"/>
                <a:cs typeface="Times New Roman"/>
                <a:sym typeface="Times New Roman"/>
              </a:defRPr>
            </a:pPr>
            <a:r>
              <a:t>Conflicts need to cease. Fortunately, God has given us a pattern by which the enemies that we meet</a:t>
            </a:r>
          </a:p>
          <a:p>
            <a:pPr>
              <a:lnSpc>
                <a:spcPts val="1300"/>
              </a:lnSpc>
              <a:defRPr sz="1100">
                <a:latin typeface="Times New Roman"/>
                <a:ea typeface="Times New Roman"/>
                <a:cs typeface="Times New Roman"/>
                <a:sym typeface="Times New Roman"/>
              </a:defRPr>
            </a:pPr>
            <a:r>
              <a:t>during crises can be overcome. We find these secrets to victory in the battles recorded in Joshua. The</a:t>
            </a:r>
          </a:p>
          <a:p>
            <a:pPr>
              <a:lnSpc>
                <a:spcPts val="1300"/>
              </a:lnSpc>
              <a:defRPr sz="1100">
                <a:latin typeface="Times New Roman"/>
                <a:ea typeface="Times New Roman"/>
                <a:cs typeface="Times New Roman"/>
                <a:sym typeface="Times New Roman"/>
              </a:defRPr>
            </a:pPr>
            <a:r>
              <a:t>pattern goes something like this: Crisis &gt; Call on Lord &gt; Calm down &gt; Careful plan &gt; Complete victory.</a:t>
            </a:r>
          </a:p>
          <a:p>
            <a:pPr>
              <a:lnSpc>
                <a:spcPts val="1300"/>
              </a:lnSpc>
              <a:defRPr sz="1100">
                <a:latin typeface="Times New Roman"/>
                <a:ea typeface="Times New Roman"/>
                <a:cs typeface="Times New Roman"/>
                <a:sym typeface="Times New Roman"/>
              </a:defRPr>
            </a:pPr>
          </a:p>
          <a:p>
            <a:pPr>
              <a:lnSpc>
                <a:spcPts val="1200"/>
              </a:lnSpc>
              <a:defRPr sz="1000">
                <a:solidFill>
                  <a:srgbClr val="951100"/>
                </a:solidFill>
                <a:latin typeface="Times New Roman"/>
                <a:ea typeface="Times New Roman"/>
                <a:cs typeface="Times New Roman"/>
                <a:sym typeface="Times New Roman"/>
              </a:defRPr>
            </a:pPr>
            <a:r>
              <a:t>“And the Lord said to Joshua, “See, I have given Jericho</a:t>
            </a:r>
          </a:p>
          <a:p>
            <a:pPr>
              <a:lnSpc>
                <a:spcPts val="1200"/>
              </a:lnSpc>
              <a:defRPr sz="1000">
                <a:solidFill>
                  <a:srgbClr val="951100"/>
                </a:solidFill>
                <a:latin typeface="Times New Roman"/>
                <a:ea typeface="Times New Roman"/>
                <a:cs typeface="Times New Roman"/>
                <a:sym typeface="Times New Roman"/>
              </a:defRPr>
            </a:pPr>
            <a:r>
              <a:t>warriors” (Joshua 6:2).</a:t>
            </a:r>
          </a:p>
          <a:p>
            <a:pPr>
              <a:lnSpc>
                <a:spcPts val="1300"/>
              </a:lnSpc>
              <a:defRPr sz="1100">
                <a:latin typeface="Times New Roman"/>
                <a:ea typeface="Times New Roman"/>
                <a:cs typeface="Times New Roman"/>
                <a:sym typeface="Times New Roman"/>
              </a:defRPr>
            </a:pPr>
            <a:r>
              <a:t>Some counselors call conflict normal. It is not. God never considers unkind words and</a:t>
            </a:r>
          </a:p>
          <a:p>
            <a:pPr>
              <a:lnSpc>
                <a:spcPts val="1300"/>
              </a:lnSpc>
              <a:defRPr sz="1100">
                <a:latin typeface="Times New Roman"/>
                <a:ea typeface="Times New Roman"/>
                <a:cs typeface="Times New Roman"/>
                <a:sym typeface="Times New Roman"/>
              </a:defRPr>
            </a:pPr>
            <a:r>
              <a:t>acts normal. He told us to </a:t>
            </a:r>
            <a:r>
              <a:rPr i="1">
                <a:latin typeface="+mn-lt"/>
                <a:ea typeface="+mn-ea"/>
                <a:cs typeface="+mn-cs"/>
                <a:sym typeface="Helvetica Neue"/>
              </a:rPr>
              <a:t>“speak the truth in love.”</a:t>
            </a:r>
            <a:endParaRPr sz="1000"/>
          </a:p>
          <a:p>
            <a:pPr>
              <a:lnSpc>
                <a:spcPts val="1200"/>
              </a:lnSpc>
              <a:defRPr sz="1000">
                <a:latin typeface="Times New Roman"/>
                <a:ea typeface="Times New Roman"/>
                <a:cs typeface="Times New Roman"/>
                <a:sym typeface="Times New Roman"/>
              </a:defRPr>
            </a:pPr>
          </a:p>
          <a:p>
            <a:pPr>
              <a:lnSpc>
                <a:spcPts val="1200"/>
              </a:lnSpc>
              <a:defRPr sz="1000">
                <a:latin typeface="Times New Roman"/>
                <a:ea typeface="Times New Roman"/>
                <a:cs typeface="Times New Roman"/>
                <a:sym typeface="Times New Roman"/>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0" name="Shape 200"/>
          <p:cNvSpPr/>
          <p:nvPr>
            <p:ph type="sldImg"/>
          </p:nvPr>
        </p:nvSpPr>
        <p:spPr>
          <a:prstGeom prst="rect">
            <a:avLst/>
          </a:prstGeom>
        </p:spPr>
        <p:txBody>
          <a:bodyPr/>
          <a:lstStyle/>
          <a:p>
            <a:pPr/>
          </a:p>
        </p:txBody>
      </p:sp>
      <p:sp>
        <p:nvSpPr>
          <p:cNvPr id="201" name="Shape 201"/>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r>
              <a:t>4) God’s Way of Properly Solving Crises</a:t>
            </a:r>
          </a:p>
          <a:p>
            <a:pPr>
              <a:lnSpc>
                <a:spcPts val="1300"/>
              </a:lnSpc>
              <a:defRPr sz="1100">
                <a:latin typeface="Times New Roman"/>
                <a:ea typeface="Times New Roman"/>
                <a:cs typeface="Times New Roman"/>
                <a:sym typeface="Times New Roman"/>
              </a:defRPr>
            </a:pPr>
            <a:r>
              <a:t>Conflicts need to cease. Fortunately, God has given us a pattern by which the enemies that we meet</a:t>
            </a:r>
          </a:p>
          <a:p>
            <a:pPr>
              <a:lnSpc>
                <a:spcPts val="1300"/>
              </a:lnSpc>
              <a:defRPr sz="1100">
                <a:latin typeface="Times New Roman"/>
                <a:ea typeface="Times New Roman"/>
                <a:cs typeface="Times New Roman"/>
                <a:sym typeface="Times New Roman"/>
              </a:defRPr>
            </a:pPr>
            <a:r>
              <a:t>during crises can be overcome. We find these secrets to victory in the battles recorded in Joshua. The</a:t>
            </a:r>
          </a:p>
          <a:p>
            <a:pPr>
              <a:lnSpc>
                <a:spcPts val="1300"/>
              </a:lnSpc>
              <a:defRPr sz="1100">
                <a:latin typeface="Times New Roman"/>
                <a:ea typeface="Times New Roman"/>
                <a:cs typeface="Times New Roman"/>
                <a:sym typeface="Times New Roman"/>
              </a:defRPr>
            </a:pPr>
            <a:r>
              <a:t>pattern goes something like this: Crisis &gt; Call on Lord &gt; Calm down &gt; Careful plan &gt; Complete victory.</a:t>
            </a:r>
          </a:p>
          <a:p>
            <a:pPr>
              <a:lnSpc>
                <a:spcPts val="1300"/>
              </a:lnSpc>
              <a:defRPr sz="1100">
                <a:latin typeface="Times New Roman"/>
                <a:ea typeface="Times New Roman"/>
                <a:cs typeface="Times New Roman"/>
                <a:sym typeface="Times New Roman"/>
              </a:defRPr>
            </a:pPr>
          </a:p>
          <a:p>
            <a:pPr>
              <a:lnSpc>
                <a:spcPts val="1200"/>
              </a:lnSpc>
              <a:defRPr sz="1000">
                <a:solidFill>
                  <a:srgbClr val="951100"/>
                </a:solidFill>
                <a:latin typeface="Times New Roman"/>
                <a:ea typeface="Times New Roman"/>
                <a:cs typeface="Times New Roman"/>
                <a:sym typeface="Times New Roman"/>
              </a:defRPr>
            </a:pPr>
            <a:r>
              <a:t>“And the Lord said to Joshua, “See, I have given Jericho</a:t>
            </a:r>
          </a:p>
          <a:p>
            <a:pPr>
              <a:lnSpc>
                <a:spcPts val="1200"/>
              </a:lnSpc>
              <a:defRPr sz="1000">
                <a:solidFill>
                  <a:srgbClr val="951100"/>
                </a:solidFill>
                <a:latin typeface="Times New Roman"/>
                <a:ea typeface="Times New Roman"/>
                <a:cs typeface="Times New Roman"/>
                <a:sym typeface="Times New Roman"/>
              </a:defRPr>
            </a:pPr>
            <a:r>
              <a:t>warriors” (Joshua 6:2).</a:t>
            </a:r>
          </a:p>
          <a:p>
            <a:pPr>
              <a:lnSpc>
                <a:spcPts val="1300"/>
              </a:lnSpc>
              <a:defRPr sz="1100">
                <a:latin typeface="Times New Roman"/>
                <a:ea typeface="Times New Roman"/>
                <a:cs typeface="Times New Roman"/>
                <a:sym typeface="Times New Roman"/>
              </a:defRPr>
            </a:pPr>
            <a:r>
              <a:t>Some counselors call conflict normal. It is not. God never considers unkind words and</a:t>
            </a:r>
          </a:p>
          <a:p>
            <a:pPr>
              <a:lnSpc>
                <a:spcPts val="1300"/>
              </a:lnSpc>
              <a:defRPr sz="1100">
                <a:latin typeface="Times New Roman"/>
                <a:ea typeface="Times New Roman"/>
                <a:cs typeface="Times New Roman"/>
                <a:sym typeface="Times New Roman"/>
              </a:defRPr>
            </a:pPr>
            <a:r>
              <a:t>acts normal. He told us to </a:t>
            </a:r>
            <a:r>
              <a:rPr i="1">
                <a:latin typeface="+mn-lt"/>
                <a:ea typeface="+mn-ea"/>
                <a:cs typeface="+mn-cs"/>
                <a:sym typeface="Helvetica Neue"/>
              </a:rPr>
              <a:t>“speak the truth in love.”</a:t>
            </a:r>
            <a:endParaRPr sz="1000"/>
          </a:p>
          <a:p>
            <a:pPr>
              <a:lnSpc>
                <a:spcPts val="1200"/>
              </a:lnSpc>
              <a:defRPr sz="1000">
                <a:latin typeface="Times New Roman"/>
                <a:ea typeface="Times New Roman"/>
                <a:cs typeface="Times New Roman"/>
                <a:sym typeface="Times New Roman"/>
              </a:defRPr>
            </a:pPr>
          </a:p>
          <a:p>
            <a:pPr>
              <a:lnSpc>
                <a:spcPts val="1200"/>
              </a:lnSpc>
              <a:defRPr sz="1000">
                <a:latin typeface="Times New Roman"/>
                <a:ea typeface="Times New Roman"/>
                <a:cs typeface="Times New Roman"/>
                <a:sym typeface="Times New Roman"/>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2" name="Shape 242"/>
          <p:cNvSpPr/>
          <p:nvPr>
            <p:ph type="sldImg"/>
          </p:nvPr>
        </p:nvSpPr>
        <p:spPr>
          <a:prstGeom prst="rect">
            <a:avLst/>
          </a:prstGeom>
        </p:spPr>
        <p:txBody>
          <a:bodyPr/>
          <a:lstStyle/>
          <a:p>
            <a:pPr/>
          </a:p>
        </p:txBody>
      </p:sp>
      <p:sp>
        <p:nvSpPr>
          <p:cNvPr id="243" name="Shape 243"/>
          <p:cNvSpPr/>
          <p:nvPr>
            <p:ph type="body" sz="quarter" idx="1"/>
          </p:nvPr>
        </p:nvSpPr>
        <p:spPr>
          <a:prstGeom prst="rect">
            <a:avLst/>
          </a:prstGeom>
        </p:spPr>
        <p:txBody>
          <a:bodyPr/>
          <a:lstStyle/>
          <a:p>
            <a:pPr algn="just">
              <a:lnSpc>
                <a:spcPts val="1300"/>
              </a:lnSpc>
              <a:defRPr sz="1100">
                <a:latin typeface="Times New Roman"/>
                <a:ea typeface="Times New Roman"/>
                <a:cs typeface="Times New Roman"/>
                <a:sym typeface="Times New Roman"/>
              </a:defRPr>
            </a:pPr>
          </a:p>
          <a:p>
            <a:pPr algn="just">
              <a:lnSpc>
                <a:spcPts val="1300"/>
              </a:lnSpc>
              <a:defRPr sz="1100">
                <a:latin typeface="Times New Roman"/>
                <a:ea typeface="Times New Roman"/>
                <a:cs typeface="Times New Roman"/>
                <a:sym typeface="Times New Roman"/>
              </a:defRPr>
            </a:pPr>
          </a:p>
          <a:p>
            <a:pPr>
              <a:lnSpc>
                <a:spcPts val="1300"/>
              </a:lnSpc>
              <a:defRPr sz="1100">
                <a:latin typeface="Times New Roman"/>
                <a:ea typeface="Times New Roman"/>
                <a:cs typeface="Times New Roman"/>
                <a:sym typeface="Times New Roman"/>
              </a:defRPr>
            </a:pPr>
            <a:r>
              <a:t>We need a spirit of Caleb. He remembered God’s promise and believed God for strength to get it.</a:t>
            </a:r>
          </a:p>
          <a:p>
            <a:pPr>
              <a:lnSpc>
                <a:spcPts val="1200"/>
              </a:lnSpc>
              <a:defRPr sz="1000">
                <a:solidFill>
                  <a:srgbClr val="951100"/>
                </a:solidFill>
                <a:latin typeface="Times New Roman"/>
                <a:ea typeface="Times New Roman"/>
                <a:cs typeface="Times New Roman"/>
                <a:sym typeface="Times New Roman"/>
              </a:defRPr>
            </a:pPr>
            <a:r>
              <a:t>Now then, give me this hill country about which the LORD spoke on that day, for you heard on that day that</a:t>
            </a:r>
          </a:p>
          <a:p>
            <a:pPr>
              <a:lnSpc>
                <a:spcPts val="1200"/>
              </a:lnSpc>
              <a:defRPr sz="1000">
                <a:solidFill>
                  <a:srgbClr val="951100"/>
                </a:solidFill>
                <a:latin typeface="Times New Roman"/>
                <a:ea typeface="Times New Roman"/>
                <a:cs typeface="Times New Roman"/>
                <a:sym typeface="Times New Roman"/>
              </a:defRPr>
            </a:pPr>
            <a:r>
              <a:t>Anakim </a:t>
            </a:r>
            <a:r>
              <a:rPr i="1">
                <a:latin typeface="+mn-lt"/>
                <a:ea typeface="+mn-ea"/>
                <a:cs typeface="+mn-cs"/>
                <a:sym typeface="Helvetica Neue"/>
              </a:rPr>
              <a:t>were </a:t>
            </a:r>
            <a:r>
              <a:t>there, with great fortified cities; perhaps the LORD will be with me, and I shall drive them out</a:t>
            </a:r>
          </a:p>
          <a:p>
            <a:pPr>
              <a:lnSpc>
                <a:spcPts val="1200"/>
              </a:lnSpc>
              <a:defRPr sz="1000">
                <a:solidFill>
                  <a:srgbClr val="951100"/>
                </a:solidFill>
                <a:latin typeface="Times New Roman"/>
                <a:ea typeface="Times New Roman"/>
                <a:cs typeface="Times New Roman"/>
                <a:sym typeface="Times New Roman"/>
              </a:defRPr>
            </a:pPr>
            <a:r>
              <a:t>as the LORD has spoken (Joshua 14:12).</a:t>
            </a:r>
          </a:p>
          <a:p>
            <a:pPr>
              <a:lnSpc>
                <a:spcPts val="1300"/>
              </a:lnSpc>
              <a:defRPr sz="1100">
                <a:latin typeface="Times New Roman"/>
                <a:ea typeface="Times New Roman"/>
                <a:cs typeface="Times New Roman"/>
                <a:sym typeface="Times New Roman"/>
              </a:defRPr>
            </a:pPr>
            <a:r>
              <a:t>When we understand that that Lord really wants to give us a blessed marriage then we will rise in faith</a:t>
            </a:r>
          </a:p>
          <a:p>
            <a:pPr>
              <a:lnSpc>
                <a:spcPts val="1300"/>
              </a:lnSpc>
              <a:defRPr sz="1100">
                <a:latin typeface="Times New Roman"/>
                <a:ea typeface="Times New Roman"/>
                <a:cs typeface="Times New Roman"/>
                <a:sym typeface="Times New Roman"/>
              </a:defRPr>
            </a:pPr>
            <a:r>
              <a:t>and believe Him to give us what otherwise would be impossible. We might have a lot going against us</a:t>
            </a:r>
          </a:p>
          <a:p>
            <a:pPr>
              <a:lnSpc>
                <a:spcPts val="1300"/>
              </a:lnSpc>
              <a:defRPr sz="1100">
                <a:latin typeface="Times New Roman"/>
                <a:ea typeface="Times New Roman"/>
                <a:cs typeface="Times New Roman"/>
                <a:sym typeface="Times New Roman"/>
              </a:defRPr>
            </a:pPr>
            <a:r>
              <a:t>like Caleb, but his faith in God made up all the difference. </a:t>
            </a:r>
            <a:r>
              <a:rPr>
                <a:solidFill>
                  <a:srgbClr val="951100"/>
                </a:solidFill>
              </a:rPr>
              <a:t>“</a:t>
            </a:r>
            <a:r>
              <a:rPr i="1">
                <a:solidFill>
                  <a:srgbClr val="951100"/>
                </a:solidFill>
                <a:latin typeface="+mn-lt"/>
                <a:ea typeface="+mn-ea"/>
                <a:cs typeface="+mn-cs"/>
                <a:sym typeface="Helvetica Neue"/>
              </a:rPr>
              <a:t>With God all things are possible</a:t>
            </a:r>
            <a:r>
              <a:rPr>
                <a:solidFill>
                  <a:srgbClr val="951100"/>
                </a:solidFill>
              </a:rPr>
              <a:t>!”</a:t>
            </a:r>
            <a:endParaRPr sz="10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0" name="Shape 250"/>
          <p:cNvSpPr/>
          <p:nvPr>
            <p:ph type="sldImg"/>
          </p:nvPr>
        </p:nvSpPr>
        <p:spPr>
          <a:prstGeom prst="rect">
            <a:avLst/>
          </a:prstGeom>
        </p:spPr>
        <p:txBody>
          <a:bodyPr/>
          <a:lstStyle/>
          <a:p>
            <a:pPr/>
          </a:p>
        </p:txBody>
      </p:sp>
      <p:sp>
        <p:nvSpPr>
          <p:cNvPr id="251" name="Shape 251"/>
          <p:cNvSpPr/>
          <p:nvPr>
            <p:ph type="body" sz="quarter" idx="1"/>
          </p:nvPr>
        </p:nvSpPr>
        <p:spPr>
          <a:prstGeom prst="rect">
            <a:avLst/>
          </a:prstGeom>
        </p:spPr>
        <p:txBody>
          <a:bodyPr/>
          <a:lstStyle/>
          <a:p>
            <a:pPr algn="just">
              <a:lnSpc>
                <a:spcPts val="1300"/>
              </a:lnSpc>
              <a:defRPr sz="1100">
                <a:latin typeface="Times New Roman"/>
                <a:ea typeface="Times New Roman"/>
                <a:cs typeface="Times New Roman"/>
                <a:sym typeface="Times New Roman"/>
              </a:defRPr>
            </a:pPr>
          </a:p>
          <a:p>
            <a:pPr algn="just">
              <a:lnSpc>
                <a:spcPts val="1300"/>
              </a:lnSpc>
              <a:defRPr sz="1100">
                <a:latin typeface="Times New Roman"/>
                <a:ea typeface="Times New Roman"/>
                <a:cs typeface="Times New Roman"/>
                <a:sym typeface="Times New Roman"/>
              </a:defRPr>
            </a:pPr>
          </a:p>
          <a:p>
            <a:pPr>
              <a:lnSpc>
                <a:spcPts val="1300"/>
              </a:lnSpc>
              <a:defRPr sz="1100">
                <a:latin typeface="Times New Roman"/>
                <a:ea typeface="Times New Roman"/>
                <a:cs typeface="Times New Roman"/>
                <a:sym typeface="Times New Roman"/>
              </a:defRPr>
            </a:pPr>
            <a:r>
              <a:t>We need to remember that these compromises will not only take joy from what could be a great marriage</a:t>
            </a:r>
          </a:p>
          <a:p>
            <a:pPr>
              <a:lnSpc>
                <a:spcPts val="1300"/>
              </a:lnSpc>
              <a:defRPr sz="1100">
                <a:latin typeface="Times New Roman"/>
                <a:ea typeface="Times New Roman"/>
                <a:cs typeface="Times New Roman"/>
                <a:sym typeface="Times New Roman"/>
              </a:defRPr>
            </a:pPr>
            <a:r>
              <a:t>but pass the struggles down to our children. By the parents’ actions and attitudes, their sad</a:t>
            </a:r>
            <a:endParaRPr sz="1000"/>
          </a:p>
          <a:p>
            <a:pPr>
              <a:lnSpc>
                <a:spcPts val="1400"/>
              </a:lnSpc>
              <a:defRPr b="1" sz="1200"/>
            </a:pPr>
            <a:r>
              <a:t>(6) Crises Lead to Permanent Conflict if not Properly Resolved</a:t>
            </a:r>
            <a:endParaRPr sz="10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9" name="Shape 259"/>
          <p:cNvSpPr/>
          <p:nvPr>
            <p:ph type="sldImg"/>
          </p:nvPr>
        </p:nvSpPr>
        <p:spPr>
          <a:prstGeom prst="rect">
            <a:avLst/>
          </a:prstGeom>
        </p:spPr>
        <p:txBody>
          <a:bodyPr/>
          <a:lstStyle/>
          <a:p>
            <a:pPr/>
          </a:p>
        </p:txBody>
      </p:sp>
      <p:sp>
        <p:nvSpPr>
          <p:cNvPr id="260" name="Shape 260"/>
          <p:cNvSpPr/>
          <p:nvPr>
            <p:ph type="body" sz="quarter" idx="1"/>
          </p:nvPr>
        </p:nvSpPr>
        <p:spPr>
          <a:prstGeom prst="rect">
            <a:avLst/>
          </a:prstGeom>
        </p:spPr>
        <p:txBody>
          <a:bodyPr/>
          <a:lstStyle/>
          <a:p>
            <a:pPr>
              <a:lnSpc>
                <a:spcPts val="1200"/>
              </a:lnSpc>
              <a:tabLst>
                <a:tab pos="952500" algn="l"/>
              </a:tabLst>
              <a:defRPr b="1" sz="1000">
                <a:solidFill>
                  <a:srgbClr val="06053D"/>
                </a:solidFill>
              </a:defRPr>
            </a:pPr>
            <a:r>
              <a:t>B) Handling Irresolvable issues</a:t>
            </a:r>
          </a:p>
          <a:p>
            <a:pPr>
              <a:lnSpc>
                <a:spcPts val="1400"/>
              </a:lnSpc>
              <a:defRPr b="1" sz="1200"/>
            </a:pPr>
            <a:r>
              <a:t>1) The Big Difference of Calling</a:t>
            </a:r>
          </a:p>
          <a:p>
            <a:pPr>
              <a:lnSpc>
                <a:spcPts val="1400"/>
              </a:lnSpc>
              <a:defRPr b="1" sz="1200"/>
            </a:pPr>
            <a:r>
              <a:t>2) The Normal Home</a:t>
            </a:r>
            <a:endParaRPr sz="1000"/>
          </a:p>
          <a:p>
            <a:pPr>
              <a:lnSpc>
                <a:spcPts val="1200"/>
              </a:lnSpc>
              <a:defRPr b="1" sz="1000"/>
            </a:p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7" name="Shape 267"/>
          <p:cNvSpPr/>
          <p:nvPr>
            <p:ph type="sldImg"/>
          </p:nvPr>
        </p:nvSpPr>
        <p:spPr>
          <a:prstGeom prst="rect">
            <a:avLst/>
          </a:prstGeom>
        </p:spPr>
        <p:txBody>
          <a:bodyPr/>
          <a:lstStyle/>
          <a:p>
            <a:pPr/>
          </a:p>
        </p:txBody>
      </p:sp>
      <p:sp>
        <p:nvSpPr>
          <p:cNvPr id="268" name="Shape 268"/>
          <p:cNvSpPr/>
          <p:nvPr>
            <p:ph type="body" sz="quarter" idx="1"/>
          </p:nvPr>
        </p:nvSpPr>
        <p:spPr>
          <a:prstGeom prst="rect">
            <a:avLst/>
          </a:prstGeom>
        </p:spPr>
        <p:txBody>
          <a:bodyPr/>
          <a:lstStyle/>
          <a:p>
            <a:pPr>
              <a:lnSpc>
                <a:spcPts val="1200"/>
              </a:lnSpc>
              <a:tabLst>
                <a:tab pos="952500" algn="l"/>
              </a:tabLst>
              <a:defRPr b="1" sz="1000">
                <a:solidFill>
                  <a:srgbClr val="06053D"/>
                </a:solidFill>
              </a:defRPr>
            </a:pPr>
          </a:p>
          <a:p>
            <a:pPr>
              <a:lnSpc>
                <a:spcPts val="1400"/>
              </a:lnSpc>
              <a:defRPr b="1" sz="1200"/>
            </a:pPr>
            <a:r>
              <a:t>3) Responding to difficult husbands</a:t>
            </a:r>
          </a:p>
          <a:p>
            <a:pPr>
              <a:lnSpc>
                <a:spcPts val="1300"/>
              </a:lnSpc>
              <a:defRPr b="1" sz="1100"/>
            </a:pPr>
            <a:r>
              <a:t>(1) Seeking Forgiveness</a:t>
            </a:r>
          </a:p>
          <a:p>
            <a:pPr>
              <a:lnSpc>
                <a:spcPts val="1300"/>
              </a:lnSpc>
              <a:defRPr b="1" sz="1100"/>
            </a:pPr>
            <a:r>
              <a:t>The wife needs first of all to be sensitive to any anger or frustration build up in her over past issues. For</a:t>
            </a:r>
          </a:p>
          <a:p>
            <a:pPr>
              <a:lnSpc>
                <a:spcPts val="1300"/>
              </a:lnSpc>
              <a:defRPr b="1" sz="1100"/>
            </a:pPr>
            <a:r>
              <a:t>example, her husband might have neglected fixing something around the home. He has not ‘taken the</a:t>
            </a:r>
          </a:p>
          <a:p>
            <a:pPr>
              <a:lnSpc>
                <a:spcPts val="1300"/>
              </a:lnSpc>
              <a:defRPr b="1" sz="1100"/>
            </a:pPr>
            <a:r>
              <a:t>hint!’ Or he might be spending those few spare dollars on himself. If the wife is perturbed at the husband</a:t>
            </a:r>
          </a:p>
          <a:p>
            <a:pPr>
              <a:lnSpc>
                <a:spcPts val="1300"/>
              </a:lnSpc>
              <a:defRPr b="1" sz="1100"/>
            </a:pPr>
            <a:r>
              <a:t>for past things, then he is guaranteed to difficult discussion times in the future. If the wife can ask for</a:t>
            </a:r>
          </a:p>
          <a:p>
            <a:pPr>
              <a:lnSpc>
                <a:spcPts val="1300"/>
              </a:lnSpc>
              <a:defRPr b="1" sz="1100"/>
            </a:pPr>
            <a:r>
              <a:t>forgiveness for responding wrongly in the past and set her heart at peace, the husband is much more likely</a:t>
            </a:r>
          </a:p>
          <a:p>
            <a:pPr>
              <a:lnSpc>
                <a:spcPts val="1300"/>
              </a:lnSpc>
              <a:defRPr b="1" sz="1100"/>
            </a:pPr>
            <a:r>
              <a:t>to seek her advice and profit from it.</a:t>
            </a:r>
          </a:p>
          <a:p>
            <a:pPr>
              <a:lnSpc>
                <a:spcPts val="1300"/>
              </a:lnSpc>
              <a:defRPr b="1" sz="1100"/>
            </a:pPr>
            <a:r>
              <a:t>(2) Fulfilling Her Responsibility</a:t>
            </a:r>
          </a:p>
          <a:p>
            <a:pPr>
              <a:lnSpc>
                <a:spcPts val="1300"/>
              </a:lnSpc>
              <a:defRPr b="1" sz="1100"/>
            </a:pPr>
            <a:r>
              <a:t>Secondly, the wife needs to remember that her prime responsibility is to submit and respect her husband.</a:t>
            </a:r>
          </a:p>
          <a:p>
            <a:pPr>
              <a:lnSpc>
                <a:spcPts val="1300"/>
              </a:lnSpc>
              <a:defRPr b="1" sz="1100"/>
            </a:pPr>
            <a:r>
              <a:t>She must focus on her responsibility to be his helper. She should not only submit to him, but respect and</a:t>
            </a:r>
          </a:p>
          <a:p>
            <a:pPr>
              <a:lnSpc>
                <a:spcPts val="1300"/>
              </a:lnSpc>
              <a:defRPr b="1" sz="1100"/>
            </a:pPr>
            <a:r>
              <a:t>honor the position God has given to Him. In many cases a wife assumes because the husband hears her,</a:t>
            </a:r>
          </a:p>
          <a:p>
            <a:pPr>
              <a:lnSpc>
                <a:spcPts val="1300"/>
              </a:lnSpc>
              <a:defRPr b="1" sz="1100"/>
            </a:pPr>
            <a:r>
              <a:t>that he must do what she says. She is too proud to think that her husband would not do what she says.</a:t>
            </a:r>
          </a:p>
          <a:p>
            <a:pPr>
              <a:lnSpc>
                <a:spcPts val="1300"/>
              </a:lnSpc>
              <a:defRPr b="1" sz="1100"/>
            </a:pPr>
            <a:r>
              <a:t>This spirit of disrespect is often passed on through the generations. There often needs to be an attitude</a:t>
            </a:r>
          </a:p>
          <a:p>
            <a:pPr>
              <a:lnSpc>
                <a:spcPts val="1300"/>
              </a:lnSpc>
              <a:defRPr b="1" sz="1100"/>
            </a:pPr>
            <a:r>
              <a:t>change on the part of the wife.</a:t>
            </a:r>
          </a:p>
          <a:p>
            <a:pPr>
              <a:lnSpc>
                <a:spcPts val="1300"/>
              </a:lnSpc>
              <a:defRPr b="1" sz="1100"/>
            </a:pPr>
            <a:r>
              <a:t>(3) Desperate for Help</a:t>
            </a:r>
          </a:p>
          <a:p>
            <a:pPr>
              <a:lnSpc>
                <a:spcPts val="1300"/>
              </a:lnSpc>
              <a:defRPr b="1" sz="1100"/>
            </a:pPr>
            <a:r>
              <a:t>The wife might find herself in very desperate straits at times. She needs to cry out to God to help her</a:t>
            </a:r>
          </a:p>
          <a:p>
            <a:pPr>
              <a:lnSpc>
                <a:spcPts val="1300"/>
              </a:lnSpc>
              <a:defRPr b="1" sz="1100"/>
            </a:pPr>
            <a:r>
              <a:t>husband and herself. She must refuse to harbor an angry spirit. Instead she should realize that the harm</a:t>
            </a:r>
          </a:p>
          <a:p>
            <a:pPr>
              <a:lnSpc>
                <a:spcPts val="1300"/>
              </a:lnSpc>
              <a:defRPr b="1" sz="1100"/>
            </a:pPr>
            <a:r>
              <a:t>she can bring into the home by not properly subjecting herself is worse than trying to take the situation</a:t>
            </a:r>
          </a:p>
          <a:p>
            <a:pPr>
              <a:lnSpc>
                <a:spcPts val="1300"/>
              </a:lnSpc>
              <a:defRPr b="1" sz="1100"/>
            </a:pPr>
            <a:r>
              <a:t>into her own hands. For example, even if she disagrees with her husband, she can still kindly lead her</a:t>
            </a:r>
          </a:p>
          <a:p>
            <a:pPr>
              <a:lnSpc>
                <a:spcPts val="1300"/>
              </a:lnSpc>
              <a:defRPr b="1" sz="1100"/>
            </a:pPr>
            <a:r>
              <a:t>children by saying affirmative and honoring statements like, “Let’s help make the house nice for Daddy!”</a:t>
            </a:r>
          </a:p>
          <a:p>
            <a:pPr>
              <a:lnSpc>
                <a:spcPts val="1300"/>
              </a:lnSpc>
              <a:defRPr b="1" sz="1100"/>
            </a:pPr>
            <a:r>
              <a:t>She must refuse to be his opponent or oppose him. She has pledged to support him. The evil one is just</a:t>
            </a:r>
          </a:p>
          <a:p>
            <a:pPr>
              <a:lnSpc>
                <a:spcPts val="1300"/>
              </a:lnSpc>
              <a:defRPr b="1" sz="1100"/>
            </a:pPr>
            <a:r>
              <a:t>looking for a slight departure from this kind of commitment to drive a wedge between them.</a:t>
            </a:r>
          </a:p>
          <a:p>
            <a:pPr>
              <a:lnSpc>
                <a:spcPts val="1300"/>
              </a:lnSpc>
              <a:defRPr b="1" sz="1100"/>
            </a:pPr>
            <a:r>
              <a:t>(4) Suggestions to her Husband</a:t>
            </a:r>
          </a:p>
          <a:p>
            <a:pPr>
              <a:lnSpc>
                <a:spcPts val="1300"/>
              </a:lnSpc>
              <a:defRPr b="1" sz="1100"/>
            </a:pPr>
            <a:r>
              <a:t>Being subject to her husband does not mean the wife needs to be totally quiet. Some husbands have not</a:t>
            </a:r>
          </a:p>
          <a:p>
            <a:pPr>
              <a:lnSpc>
                <a:spcPts val="1300"/>
              </a:lnSpc>
              <a:defRPr b="1" sz="1100"/>
            </a:pPr>
            <a:r>
              <a:t>learned the value of their wives’ opinions. Should she speak up about different situations? She should</a:t>
            </a:r>
          </a:p>
          <a:p>
            <a:pPr>
              <a:lnSpc>
                <a:spcPts val="1300"/>
              </a:lnSpc>
              <a:defRPr b="1" sz="1100"/>
            </a:pPr>
            <a:r>
              <a:t>pray and sense the right time to bring up different subjects for discussion. She needs to respect the</a:t>
            </a:r>
          </a:p>
          <a:p>
            <a:pPr>
              <a:lnSpc>
                <a:spcPts val="1300"/>
              </a:lnSpc>
              <a:defRPr b="1" sz="1100"/>
            </a:pPr>
            <a:r>
              <a:t>husband’s willingness to receive input. If not, what the wife says will not make much difference anyway.</a:t>
            </a:r>
          </a:p>
          <a:p>
            <a:pPr>
              <a:lnSpc>
                <a:spcPts val="1300"/>
              </a:lnSpc>
              <a:defRPr b="1" sz="1100"/>
            </a:pPr>
            <a:r>
              <a:t>If her spirit is right, she might come like Esther at the right time after prayer and sometimes fasting. She</a:t>
            </a:r>
          </a:p>
          <a:p>
            <a:pPr>
              <a:lnSpc>
                <a:spcPts val="1300"/>
              </a:lnSpc>
              <a:defRPr b="1" sz="1100"/>
            </a:pPr>
            <a:r>
              <a:t>can kindly mention her observation of a problem and ask for his help and judgment. She should hold back</a:t>
            </a:r>
          </a:p>
          <a:p>
            <a:pPr>
              <a:lnSpc>
                <a:spcPts val="1300"/>
              </a:lnSpc>
              <a:defRPr b="1" sz="1100"/>
            </a:pPr>
            <a:r>
              <a:t>suggesting solutions unless he seems open to them. She needs to make sure that she is on the same side</a:t>
            </a:r>
          </a:p>
          <a:p>
            <a:pPr>
              <a:lnSpc>
                <a:spcPts val="1300"/>
              </a:lnSpc>
              <a:defRPr b="1" sz="1100"/>
            </a:pPr>
            <a:r>
              <a:t>with her husband. Refuse to use the terms ‘you.’</a:t>
            </a:r>
          </a:p>
          <a:p>
            <a:pPr>
              <a:lnSpc>
                <a:spcPts val="1300"/>
              </a:lnSpc>
              <a:defRPr b="1" sz="1100"/>
            </a:pPr>
            <a:r>
              <a:t>(5) Sinful Demands</a:t>
            </a:r>
          </a:p>
          <a:p>
            <a:pPr>
              <a:lnSpc>
                <a:spcPts val="1300"/>
              </a:lnSpc>
              <a:defRPr b="1" sz="1100"/>
            </a:pPr>
            <a:r>
              <a:t>If the husband asks or demands for the wife to clearly sin, then the wife must refuse. But this does not</a:t>
            </a:r>
          </a:p>
          <a:p>
            <a:pPr>
              <a:lnSpc>
                <a:spcPts val="1300"/>
              </a:lnSpc>
              <a:defRPr b="1" sz="1100"/>
            </a:pPr>
            <a:r>
              <a:t>mean she needs to be arrogant toward him. As a wife you still want his best. You only know that way is</a:t>
            </a:r>
          </a:p>
          <a:p>
            <a:pPr>
              <a:lnSpc>
                <a:spcPts val="1300"/>
              </a:lnSpc>
              <a:defRPr b="1" sz="1100"/>
            </a:pPr>
            <a:r>
              <a:t>not permissible. More than often if a wife is subjecting to her husband in a gentle spirit, he will not insist</a:t>
            </a:r>
          </a:p>
          <a:p>
            <a:pPr>
              <a:lnSpc>
                <a:spcPts val="1300"/>
              </a:lnSpc>
              <a:defRPr b="1" sz="1100"/>
            </a:pPr>
            <a:r>
              <a:t>on evil. Or even if he does, he will not be so arrogant or forceful about it.</a:t>
            </a:r>
          </a:p>
          <a:p>
            <a:pPr>
              <a:lnSpc>
                <a:spcPts val="1300"/>
              </a:lnSpc>
              <a:defRPr b="1" sz="1100"/>
            </a:pPr>
            <a:r>
              <a:t>Summary</a:t>
            </a:r>
          </a:p>
          <a:p>
            <a:pPr>
              <a:lnSpc>
                <a:spcPts val="1300"/>
              </a:lnSpc>
              <a:defRPr b="1" sz="1100"/>
            </a:pPr>
            <a:r>
              <a:t>To sum up, focus on being a daughter of Sarah.</a:t>
            </a:r>
            <a:endParaRPr sz="1000"/>
          </a:p>
          <a:p>
            <a:pPr>
              <a:lnSpc>
                <a:spcPts val="1200"/>
              </a:lnSpc>
              <a:defRPr b="1" sz="1000"/>
            </a:p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5" name="Shape 275"/>
          <p:cNvSpPr/>
          <p:nvPr>
            <p:ph type="sldImg"/>
          </p:nvPr>
        </p:nvSpPr>
        <p:spPr>
          <a:prstGeom prst="rect">
            <a:avLst/>
          </a:prstGeom>
        </p:spPr>
        <p:txBody>
          <a:bodyPr/>
          <a:lstStyle/>
          <a:p>
            <a:pPr/>
          </a:p>
        </p:txBody>
      </p:sp>
      <p:sp>
        <p:nvSpPr>
          <p:cNvPr id="276" name="Shape 276"/>
          <p:cNvSpPr/>
          <p:nvPr>
            <p:ph type="body" sz="quarter" idx="1"/>
          </p:nvPr>
        </p:nvSpPr>
        <p:spPr>
          <a:prstGeom prst="rect">
            <a:avLst/>
          </a:prstGeom>
        </p:spPr>
        <p:txBody>
          <a:bodyPr/>
          <a:lstStyle/>
          <a:p>
            <a:pPr>
              <a:lnSpc>
                <a:spcPts val="1200"/>
              </a:lnSpc>
              <a:tabLst>
                <a:tab pos="952500" algn="l"/>
              </a:tabLst>
              <a:defRPr b="1" sz="1000">
                <a:solidFill>
                  <a:srgbClr val="06053D"/>
                </a:solidFill>
              </a:defRPr>
            </a:pPr>
          </a:p>
          <a:p>
            <a:pPr>
              <a:lnSpc>
                <a:spcPts val="1200"/>
              </a:lnSpc>
              <a:defRPr b="1" sz="1000"/>
            </a:pPr>
          </a:p>
          <a:p>
            <a:pPr>
              <a:lnSpc>
                <a:spcPts val="1200"/>
              </a:lnSpc>
              <a:defRPr b="1" sz="1000"/>
            </a:pPr>
            <a:r>
              <a:t>4) Responding to difficult wives</a:t>
            </a:r>
          </a:p>
          <a:p>
            <a:pPr>
              <a:lnSpc>
                <a:spcPts val="1200"/>
              </a:lnSpc>
              <a:defRPr b="1" sz="1000"/>
            </a:pPr>
          </a:p>
          <a:p>
            <a:pPr>
              <a:lnSpc>
                <a:spcPts val="1300"/>
              </a:lnSpc>
              <a:defRPr sz="1100">
                <a:latin typeface="Times New Roman"/>
                <a:ea typeface="Times New Roman"/>
                <a:cs typeface="Times New Roman"/>
                <a:sym typeface="Times New Roman"/>
              </a:defRPr>
            </a:pPr>
            <a:r>
              <a:t>The wife sometimes does not carry out what the husband asks or expects. What should the husband do?</a:t>
            </a:r>
          </a:p>
          <a:p>
            <a:pPr>
              <a:lnSpc>
                <a:spcPts val="1300"/>
              </a:lnSpc>
              <a:defRPr b="1" sz="1100"/>
            </a:pPr>
            <a:r>
              <a:t>(1) Affirm Oneness</a:t>
            </a:r>
          </a:p>
          <a:p>
            <a:pPr>
              <a:lnSpc>
                <a:spcPts val="1300"/>
              </a:lnSpc>
              <a:defRPr sz="1100">
                <a:latin typeface="Times New Roman"/>
                <a:ea typeface="Times New Roman"/>
                <a:cs typeface="Times New Roman"/>
                <a:sym typeface="Times New Roman"/>
              </a:defRPr>
            </a:pPr>
            <a:r>
              <a:t>First of all, he must remember they are one couple (“The two shall be one.”) He must not make her feel</a:t>
            </a:r>
          </a:p>
          <a:p>
            <a:pPr>
              <a:lnSpc>
                <a:spcPts val="1300"/>
              </a:lnSpc>
              <a:defRPr sz="1100">
                <a:latin typeface="Times New Roman"/>
                <a:ea typeface="Times New Roman"/>
                <a:cs typeface="Times New Roman"/>
                <a:sym typeface="Times New Roman"/>
              </a:defRPr>
            </a:pPr>
            <a:r>
              <a:t>that he and she are on opposite sides. He must present a solution for the problem with her needs in mind.</a:t>
            </a:r>
          </a:p>
          <a:p>
            <a:pPr>
              <a:lnSpc>
                <a:spcPts val="1300"/>
              </a:lnSpc>
              <a:defRPr b="1" sz="1100"/>
            </a:pPr>
            <a:r>
              <a:t>(2) Seeking forgiveness</a:t>
            </a:r>
          </a:p>
          <a:p>
            <a:pPr>
              <a:lnSpc>
                <a:spcPts val="1300"/>
              </a:lnSpc>
              <a:defRPr sz="1100">
                <a:latin typeface="Times New Roman"/>
                <a:ea typeface="Times New Roman"/>
                <a:cs typeface="Times New Roman"/>
                <a:sym typeface="Times New Roman"/>
              </a:defRPr>
            </a:pPr>
            <a:r>
              <a:t>Secondly, he should clear up any past unconfessed sins. As long as he has offended her, then there never</a:t>
            </a:r>
          </a:p>
          <a:p>
            <a:pPr>
              <a:lnSpc>
                <a:spcPts val="1300"/>
              </a:lnSpc>
              <a:defRPr sz="1100">
                <a:latin typeface="Times New Roman"/>
                <a:ea typeface="Times New Roman"/>
                <a:cs typeface="Times New Roman"/>
                <a:sym typeface="Times New Roman"/>
              </a:defRPr>
            </a:pPr>
            <a:r>
              <a:t>can be much positive discussion without getting into an argument.</a:t>
            </a:r>
          </a:p>
          <a:p>
            <a:pPr>
              <a:lnSpc>
                <a:spcPts val="1300"/>
              </a:lnSpc>
              <a:defRPr b="1" sz="1100"/>
            </a:pPr>
            <a:r>
              <a:t>(3) Being sensitive</a:t>
            </a:r>
          </a:p>
          <a:p>
            <a:pPr>
              <a:lnSpc>
                <a:spcPts val="1200"/>
              </a:lnSpc>
              <a:defRPr sz="1000">
                <a:solidFill>
                  <a:srgbClr val="951100"/>
                </a:solidFill>
                <a:latin typeface="Times New Roman"/>
                <a:ea typeface="Times New Roman"/>
                <a:cs typeface="Times New Roman"/>
                <a:sym typeface="Times New Roman"/>
              </a:defRPr>
            </a:pPr>
            <a:r>
              <a:t>You husbands likewise, live with</a:t>
            </a:r>
          </a:p>
          <a:p>
            <a:pPr>
              <a:lnSpc>
                <a:spcPts val="1200"/>
              </a:lnSpc>
              <a:defRPr sz="1000">
                <a:solidFill>
                  <a:srgbClr val="951100"/>
                </a:solidFill>
                <a:latin typeface="Times New Roman"/>
                <a:ea typeface="Times New Roman"/>
                <a:cs typeface="Times New Roman"/>
                <a:sym typeface="Times New Roman"/>
              </a:defRPr>
            </a:pPr>
            <a:r>
              <a:t>woman; and grant her honor as</a:t>
            </a:r>
          </a:p>
          <a:p>
            <a:pPr>
              <a:lnSpc>
                <a:spcPts val="1200"/>
              </a:lnSpc>
              <a:defRPr sz="1000">
                <a:solidFill>
                  <a:srgbClr val="951100"/>
                </a:solidFill>
                <a:latin typeface="Times New Roman"/>
                <a:ea typeface="Times New Roman"/>
                <a:cs typeface="Times New Roman"/>
                <a:sym typeface="Times New Roman"/>
              </a:defRPr>
            </a:pPr>
            <a:r>
              <a:t>Peter 3:7).</a:t>
            </a:r>
          </a:p>
          <a:p>
            <a:pPr>
              <a:lnSpc>
                <a:spcPts val="1300"/>
              </a:lnSpc>
              <a:defRPr b="1" sz="1100"/>
            </a:pPr>
            <a:r>
              <a:t>(4) Analyze the Situat ion</a:t>
            </a:r>
          </a:p>
          <a:p>
            <a:pPr>
              <a:lnSpc>
                <a:spcPts val="1300"/>
              </a:lnSpc>
              <a:defRPr sz="1100">
                <a:latin typeface="Times New Roman"/>
                <a:ea typeface="Times New Roman"/>
                <a:cs typeface="Times New Roman"/>
                <a:sym typeface="Times New Roman"/>
              </a:defRPr>
            </a:pPr>
            <a:r>
              <a:t>a question, faced a crisis, or failed to obey the Lord. He then worked with them.</a:t>
            </a:r>
          </a:p>
          <a:p>
            <a:pPr>
              <a:lnSpc>
                <a:spcPts val="1000"/>
              </a:lnSpc>
              <a:defRPr sz="900">
                <a:latin typeface="Times New Roman"/>
                <a:ea typeface="Times New Roman"/>
                <a:cs typeface="Times New Roman"/>
                <a:sym typeface="Times New Roman"/>
              </a:defRPr>
            </a:pPr>
            <a:r>
              <a:t>• Appointed leaders for their unresolved issues. { James 1 -Ask God)</a:t>
            </a:r>
          </a:p>
          <a:p>
            <a:pPr>
              <a:lnSpc>
                <a:spcPts val="1000"/>
              </a:lnSpc>
              <a:defRPr sz="900">
                <a:latin typeface="Times New Roman"/>
                <a:ea typeface="Times New Roman"/>
                <a:cs typeface="Times New Roman"/>
                <a:sym typeface="Times New Roman"/>
              </a:defRPr>
            </a:pPr>
            <a:r>
              <a:t>•Could seek God through Moses for special help. (Later priests with Urim; Acts 1-Fast &amp; pray)</a:t>
            </a:r>
          </a:p>
          <a:p>
            <a:pPr>
              <a:lnSpc>
                <a:spcPts val="1200"/>
              </a:lnSpc>
              <a:defRPr sz="900">
                <a:latin typeface="Times New Roman"/>
                <a:ea typeface="Times New Roman"/>
                <a:cs typeface="Times New Roman"/>
                <a:sym typeface="Times New Roman"/>
              </a:defRPr>
            </a:pPr>
            <a:r>
              <a:t>• Provided guilt offerings for forgiveness. {1 John 2:1-2 - Don’t sin but propitiation</a:t>
            </a:r>
            <a:r>
              <a:rPr sz="1000"/>
              <a:t>)</a:t>
            </a:r>
            <a:endParaRPr sz="1000"/>
          </a:p>
          <a:p>
            <a:pPr>
              <a:lnSpc>
                <a:spcPts val="1300"/>
              </a:lnSpc>
              <a:defRPr b="1" sz="1100"/>
            </a:pPr>
            <a:r>
              <a:t>(5) Proact ive Problem</a:t>
            </a:r>
          </a:p>
          <a:p>
            <a:pPr>
              <a:lnSpc>
                <a:spcPts val="1300"/>
              </a:lnSpc>
              <a:defRPr b="1" sz="1100"/>
            </a:pPr>
            <a:r>
              <a:t>(6) </a:t>
            </a:r>
            <a:r>
              <a:t>Fulfilling his Responsibility</a:t>
            </a:r>
            <a:endParaRPr b="0" sz="1000">
              <a:latin typeface="Times New Roman"/>
              <a:ea typeface="Times New Roman"/>
              <a:cs typeface="Times New Roman"/>
              <a:sym typeface="Times New Roman"/>
            </a:endParaRPr>
          </a:p>
          <a:p>
            <a:pPr>
              <a:lnSpc>
                <a:spcPts val="1200"/>
              </a:lnSpc>
              <a:defRPr sz="10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692B00"/>
                </a:solidFill>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692B00"/>
                </a:solidFill>
                <a:latin typeface="Times New Roman"/>
                <a:ea typeface="Times New Roman"/>
                <a:cs typeface="Times New Roman"/>
                <a:sym typeface="Times New Roman"/>
              </a:defRPr>
            </a:pPr>
            <a:r>
              <a:t>“You husbands likewise, live with your wives in an understanding way, as with a weaker vessel, since she is a woman; and grant her honor as a fellow heir of the grace of life, so that your prayers may not be hindered” (1Peter 3:7)</a:t>
            </a:r>
            <a:endParaRPr>
              <a:solidFill>
                <a:srgbClr val="00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5" name="Shape 295"/>
          <p:cNvSpPr/>
          <p:nvPr>
            <p:ph type="sldImg"/>
          </p:nvPr>
        </p:nvSpPr>
        <p:spPr>
          <a:prstGeom prst="rect">
            <a:avLst/>
          </a:prstGeom>
        </p:spPr>
        <p:txBody>
          <a:bodyPr/>
          <a:lstStyle/>
          <a:p>
            <a:pPr/>
          </a:p>
        </p:txBody>
      </p:sp>
      <p:sp>
        <p:nvSpPr>
          <p:cNvPr id="296" name="Shape 296"/>
          <p:cNvSpPr/>
          <p:nvPr>
            <p:ph type="body" sz="quarter" idx="1"/>
          </p:nvPr>
        </p:nvSpPr>
        <p:spPr>
          <a:prstGeom prst="rect">
            <a:avLst/>
          </a:prstGeom>
        </p:spPr>
        <p:txBody>
          <a:bodyPr/>
          <a:lstStyle/>
          <a:p>
            <a:pPr algn="just">
              <a:lnSpc>
                <a:spcPts val="1200"/>
              </a:lnSpc>
              <a:spcBef>
                <a:spcPts val="1200"/>
              </a:spcBef>
              <a:defRPr sz="1000">
                <a:solidFill>
                  <a:srgbClr val="000B4F"/>
                </a:solidFill>
              </a:defRPr>
            </a:pPr>
            <a:r>
              <a:t>Take Home Project</a:t>
            </a:r>
          </a:p>
          <a:p>
            <a:pPr>
              <a:lnSpc>
                <a:spcPts val="1200"/>
              </a:lnSpc>
              <a:defRPr b="1" sz="1000">
                <a:solidFill>
                  <a:srgbClr val="000B4F"/>
                </a:solidFill>
              </a:defRPr>
            </a:pPr>
            <a:r>
              <a:t>Set apart two times next week discussing issues that concern each other.</a:t>
            </a:r>
          </a:p>
          <a:p>
            <a:pPr>
              <a:lnSpc>
                <a:spcPts val="1200"/>
              </a:lnSpc>
              <a:defRPr b="1" sz="1000">
                <a:solidFill>
                  <a:srgbClr val="000B4F"/>
                </a:solidFill>
              </a:defRPr>
            </a:pPr>
            <a:r>
              <a:t>Apologize for the last time you snapped at your spouse (if you already didn’t).</a:t>
            </a:r>
            <a:endParaRPr b="0"/>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00B4F"/>
                </a:solidFill>
              </a:defRPr>
            </a:pPr>
            <a:r>
              <a:t>*Ask spouse to list your 3 biggest weaknesses.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00B4F"/>
                </a:solidFill>
              </a:defRPr>
            </a:pPr>
            <a:r>
              <a:t>*Ask God to reveal your weaknesses to you.</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00B4F"/>
                </a:solidFill>
              </a:defRPr>
            </a:pPr>
            <a:r>
              <a:t>*Examine your forefather’s behavior.</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00B4F"/>
                </a:solidFill>
              </a:defRPr>
            </a:pPr>
            <a:r>
              <a:t>* Ask spouse to help (if not too sensitive).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00B4F"/>
                </a:solidFill>
              </a:defRPr>
            </a:pPr>
            <a:r>
              <a:t>* Confess any sin revealed.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1" name="Shape 71"/>
          <p:cNvSpPr/>
          <p:nvPr>
            <p:ph type="sldImg"/>
          </p:nvPr>
        </p:nvSpPr>
        <p:spPr>
          <a:prstGeom prst="rect">
            <a:avLst/>
          </a:prstGeom>
        </p:spPr>
        <p:txBody>
          <a:bodyPr/>
          <a:lstStyle/>
          <a:p>
            <a:pPr/>
          </a:p>
        </p:txBody>
      </p:sp>
      <p:sp>
        <p:nvSpPr>
          <p:cNvPr id="72" name="Shape 72"/>
          <p:cNvSpPr/>
          <p:nvPr>
            <p:ph type="body" sz="quarter" idx="1"/>
          </p:nvPr>
        </p:nvSpPr>
        <p:spPr>
          <a:prstGeom prst="rect">
            <a:avLst/>
          </a:prstGeom>
        </p:spPr>
        <p:txBody>
          <a:bodyPr/>
          <a:lstStyle/>
          <a:p>
            <a:pPr/>
            <a:r>
              <a:t>Faith</a:t>
            </a:r>
          </a:p>
          <a:p>
            <a:pPr/>
            <a:r>
              <a:t>Acquire God’s view of marriage </a:t>
            </a:r>
          </a:p>
          <a:p>
            <a:pPr/>
            <a:r>
              <a:t>(Sessions 1-4)</a:t>
            </a:r>
          </a:p>
          <a:p>
            <a:pPr/>
            <a:r>
              <a:t>Forgiveness</a:t>
            </a:r>
          </a:p>
          <a:p>
            <a:pPr/>
            <a:r>
              <a:t>Recover from marital setbacks </a:t>
            </a:r>
          </a:p>
          <a:p>
            <a:pPr/>
            <a:r>
              <a:t>(Sessions 5-7)</a:t>
            </a:r>
          </a:p>
          <a:p>
            <a:pPr/>
            <a:r>
              <a:t>Friendship</a:t>
            </a:r>
          </a:p>
          <a:p>
            <a:pPr/>
            <a:r>
              <a:t>Obtain a great marriage </a:t>
            </a:r>
          </a:p>
          <a:p>
            <a:pPr/>
            <a:r>
              <a:t>(Sessions 8-10)</a:t>
            </a:r>
          </a:p>
          <a:p>
            <a:pPr/>
            <a:r>
              <a:t>But now abide faith, hope, love, these three; but the greatest of these is love. (1 Cor 13:13)</a:t>
            </a:r>
          </a:p>
          <a:p>
            <a:pPr marL="282222" indent="-282222">
              <a:buSzPct val="100000"/>
              <a:buAutoNum type="arabicParenBoth" startAt="1"/>
            </a:pPr>
            <a:r>
              <a:t>Faith in God’s institution of marriage — it just works</a:t>
            </a:r>
          </a:p>
          <a:p>
            <a:pPr marL="282222" indent="-282222">
              <a:buSzPct val="100000"/>
              <a:buAutoNum type="arabicParenBoth" startAt="1"/>
            </a:pPr>
            <a:r>
              <a:t>Hope in our own marriage</a:t>
            </a:r>
          </a:p>
          <a:p>
            <a:pPr marL="282222" indent="-282222">
              <a:buSzPct val="100000"/>
              <a:buAutoNum type="arabicParenBoth" startAt="1"/>
            </a:pPr>
            <a:r>
              <a:t>Love bringing deep and enriching lives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2" name="Shape 92"/>
          <p:cNvSpPr/>
          <p:nvPr>
            <p:ph type="sldImg"/>
          </p:nvPr>
        </p:nvSpPr>
        <p:spPr>
          <a:prstGeom prst="rect">
            <a:avLst/>
          </a:prstGeom>
        </p:spPr>
        <p:txBody>
          <a:bodyPr/>
          <a:lstStyle/>
          <a:p>
            <a:pPr/>
          </a:p>
        </p:txBody>
      </p:sp>
      <p:sp>
        <p:nvSpPr>
          <p:cNvPr id="93" name="Shape 93"/>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pPr>
            <a:r>
              <a:t>(</a:t>
            </a:r>
            <a:r>
              <a:rPr sz="1100"/>
              <a:t>1) Deliberately refuse to oppose each other, and</a:t>
            </a:r>
            <a:endParaRPr sz="1100"/>
          </a:p>
          <a:p>
            <a:pPr>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a:pPr>
            <a:r>
              <a:t>(2) Designedly work together </a:t>
            </a:r>
            <a:endParaRPr b="1" i="1" sz="1000">
              <a:solidFill>
                <a:srgbClr val="444444"/>
              </a:solidFill>
            </a:endParaRPr>
          </a:p>
          <a:p>
            <a:pPr algn="ct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i="1" sz="1000">
                <a:solidFill>
                  <a:srgbClr val="444444"/>
                </a:solidFill>
              </a:defRPr>
            </a:pPr>
          </a:p>
          <a:p>
            <a:pPr algn="ct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i="1" sz="1000">
                <a:solidFill>
                  <a:srgbClr val="444444"/>
                </a:solidFill>
              </a:defRPr>
            </a:pPr>
            <a:r>
              <a:t>Gaining the tools to solve crises before they break out into conflict.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9" name="Shape 99"/>
          <p:cNvSpPr/>
          <p:nvPr>
            <p:ph type="sldImg"/>
          </p:nvPr>
        </p:nvSpPr>
        <p:spPr>
          <a:prstGeom prst="rect">
            <a:avLst/>
          </a:prstGeom>
        </p:spPr>
        <p:txBody>
          <a:bodyPr/>
          <a:lstStyle/>
          <a:p>
            <a:pPr/>
          </a:p>
        </p:txBody>
      </p:sp>
      <p:sp>
        <p:nvSpPr>
          <p:cNvPr id="100" name="Shape 100"/>
          <p:cNvSpPr/>
          <p:nvPr>
            <p:ph type="body" sz="quarter" idx="1"/>
          </p:nvPr>
        </p:nvSpPr>
        <p:spPr>
          <a:prstGeom prst="rect">
            <a:avLst/>
          </a:prstGeom>
        </p:spPr>
        <p:txBody>
          <a:bodyPr/>
          <a:lstStyle/>
          <a:p>
            <a:pPr>
              <a:lnSpc>
                <a:spcPts val="1200"/>
              </a:lnSpc>
              <a:defRPr sz="1000">
                <a:latin typeface="Times New Roman"/>
                <a:ea typeface="Times New Roman"/>
                <a:cs typeface="Times New Roman"/>
                <a:sym typeface="Times New Roman"/>
              </a:defRPr>
            </a:pPr>
          </a:p>
          <a:p>
            <a:pPr>
              <a:lnSpc>
                <a:spcPts val="1200"/>
              </a:lnSpc>
              <a:defRPr sz="1000">
                <a:latin typeface="Times New Roman"/>
                <a:ea typeface="Times New Roman"/>
                <a:cs typeface="Times New Roman"/>
                <a:sym typeface="Times New Roman"/>
              </a:defRPr>
            </a:pP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defRPr>
            </a:pPr>
            <a:r>
              <a:t>Great marriages still have lots of crises, but  true arguments are rare.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0" name="Shape 110"/>
          <p:cNvSpPr/>
          <p:nvPr>
            <p:ph type="sldImg"/>
          </p:nvPr>
        </p:nvSpPr>
        <p:spPr>
          <a:prstGeom prst="rect">
            <a:avLst/>
          </a:prstGeom>
        </p:spPr>
        <p:txBody>
          <a:bodyPr/>
          <a:lstStyle/>
          <a:p>
            <a:pPr/>
          </a:p>
        </p:txBody>
      </p:sp>
      <p:sp>
        <p:nvSpPr>
          <p:cNvPr id="111" name="Shape 111"/>
          <p:cNvSpPr/>
          <p:nvPr>
            <p:ph type="body" sz="quarter" idx="1"/>
          </p:nvPr>
        </p:nvSpPr>
        <p:spPr>
          <a:prstGeom prst="rect">
            <a:avLst/>
          </a:prstGeom>
        </p:spPr>
        <p:txBody>
          <a:bodyPr/>
          <a:lstStyle/>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defRPr>
            </a:pPr>
            <a:r>
              <a:t>We might think that crises inevitably lead to conflict but in fact they do not need to. The gospel gives us power to choose otherwise. </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“With all humility and gentleness, with patience, showing forbearance to one another in love, being diligent to preserve the unity of the Spirit in the bond of peace. There is one body and one Spirit ...” (Ephesians 4:2-4)</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r>
              <a:t>From these verses we see that there is naturally a unity and peace which we need to maintain.</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pPr>
          </a:p>
          <a:p>
            <a:pPr algn="just">
              <a:lnSpc>
                <a:spcPts val="1300"/>
              </a:lnSpc>
              <a:defRPr sz="1100">
                <a:latin typeface="Times New Roman"/>
                <a:ea typeface="Times New Roman"/>
                <a:cs typeface="Times New Roman"/>
                <a:sym typeface="Times New Roman"/>
              </a:defRPr>
            </a:pPr>
            <a:r>
              <a:t>We will observe six ways Joshua worked with God during a crisis to avoid conflict.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8" name="Shape 118"/>
          <p:cNvSpPr/>
          <p:nvPr>
            <p:ph type="sldImg"/>
          </p:nvPr>
        </p:nvSpPr>
        <p:spPr>
          <a:prstGeom prst="rect">
            <a:avLst/>
          </a:prstGeom>
        </p:spPr>
        <p:txBody>
          <a:bodyPr/>
          <a:lstStyle/>
          <a:p>
            <a:pPr/>
          </a:p>
        </p:txBody>
      </p:sp>
      <p:sp>
        <p:nvSpPr>
          <p:cNvPr id="119" name="Shape 119"/>
          <p:cNvSpPr/>
          <p:nvPr>
            <p:ph type="body" sz="quarter" idx="1"/>
          </p:nvPr>
        </p:nvSpPr>
        <p:spPr>
          <a:prstGeom prst="rect">
            <a:avLst/>
          </a:prstGeom>
        </p:spPr>
        <p:txBody>
          <a:bodyPr/>
          <a:lstStyle/>
          <a:p>
            <a:pPr>
              <a:lnSpc>
                <a:spcPts val="3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latin typeface="Georgia"/>
                <a:ea typeface="Georgia"/>
                <a:cs typeface="Georgia"/>
                <a:sym typeface="Georgia"/>
              </a:defRPr>
            </a:pPr>
            <a:r>
              <a:t>(1) Affirm our oneness</a:t>
            </a:r>
          </a:p>
          <a:p>
            <a:pPr>
              <a:lnSpc>
                <a:spcPts val="3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latin typeface="Georgia"/>
                <a:ea typeface="Georgia"/>
                <a:cs typeface="Georgia"/>
                <a:sym typeface="Georgia"/>
              </a:defRPr>
            </a:pPr>
            <a:r>
              <a:t>(2) Point out our problems</a:t>
            </a:r>
          </a:p>
          <a:p>
            <a:pPr>
              <a:lnSpc>
                <a:spcPts val="3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latin typeface="Georgia"/>
                <a:ea typeface="Georgia"/>
                <a:cs typeface="Georgia"/>
                <a:sym typeface="Georgia"/>
              </a:defRPr>
            </a:pPr>
            <a:r>
              <a:t>(3) Build upon past conflict</a:t>
            </a:r>
          </a:p>
          <a:p>
            <a:pPr>
              <a:lnSpc>
                <a:spcPts val="3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latin typeface="Georgia"/>
                <a:ea typeface="Georgia"/>
                <a:cs typeface="Georgia"/>
                <a:sym typeface="Georgia"/>
              </a:defRPr>
            </a:pPr>
            <a:r>
              <a:t>(4) Solved God’s Way </a:t>
            </a:r>
          </a:p>
          <a:p>
            <a:pPr>
              <a:lnSpc>
                <a:spcPts val="3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latin typeface="Georgia"/>
                <a:ea typeface="Georgia"/>
                <a:cs typeface="Georgia"/>
                <a:sym typeface="Georgia"/>
              </a:defRPr>
            </a:pPr>
            <a:r>
              <a:t>(5) Lead us to great marriages</a:t>
            </a:r>
          </a:p>
          <a:p>
            <a:pPr>
              <a:lnSpc>
                <a:spcPts val="3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latin typeface="Georgia"/>
                <a:ea typeface="Georgia"/>
                <a:cs typeface="Georgia"/>
                <a:sym typeface="Georgia"/>
              </a:defRPr>
            </a:pPr>
            <a:r>
              <a:t>(6) Danger of permanent conflict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3" name="Shape 133"/>
          <p:cNvSpPr/>
          <p:nvPr>
            <p:ph type="sldImg"/>
          </p:nvPr>
        </p:nvSpPr>
        <p:spPr>
          <a:prstGeom prst="rect">
            <a:avLst/>
          </a:prstGeom>
        </p:spPr>
        <p:txBody>
          <a:bodyPr/>
          <a:lstStyle/>
          <a:p>
            <a:pPr/>
          </a:p>
        </p:txBody>
      </p:sp>
      <p:sp>
        <p:nvSpPr>
          <p:cNvPr id="134" name="Shape 134"/>
          <p:cNvSpPr/>
          <p:nvPr>
            <p:ph type="body" sz="quarter" idx="1"/>
          </p:nvPr>
        </p:nvSpPr>
        <p:spPr>
          <a:prstGeom prst="rect">
            <a:avLst/>
          </a:prstGeom>
        </p:spPr>
        <p:txBody>
          <a:bodyPr/>
          <a:lstStyle/>
          <a:p>
            <a:pPr algn="just">
              <a:lnSpc>
                <a:spcPts val="1300"/>
              </a:lnSpc>
              <a:defRPr sz="1100">
                <a:latin typeface="Times New Roman"/>
                <a:ea typeface="Times New Roman"/>
                <a:cs typeface="Times New Roman"/>
                <a:sym typeface="Times New Roman"/>
              </a:defRPr>
            </a:pPr>
            <a:r>
              <a:t>We will observe six ways Joshua worked with God during a crisis to avoid conflict. </a:t>
            </a:r>
          </a:p>
          <a:p>
            <a:pPr algn="just">
              <a:lnSpc>
                <a:spcPts val="1400"/>
              </a:lnSpc>
              <a:defRPr b="1" sz="1200"/>
            </a:pPr>
            <a:r>
              <a:t>(1) Crises enable us to affirm our oneness (same team)</a:t>
            </a:r>
          </a:p>
          <a:p>
            <a:pPr algn="just">
              <a:lnSpc>
                <a:spcPts val="1300"/>
              </a:lnSpc>
              <a:defRPr sz="1100">
                <a:latin typeface="Times New Roman"/>
                <a:ea typeface="Times New Roman"/>
                <a:cs typeface="Times New Roman"/>
                <a:sym typeface="Times New Roman"/>
              </a:defRPr>
            </a:pPr>
            <a:r>
              <a:t>In a sense when Israel went into the Promised Land, they could say that the war was already over. This might sound crazy, but it was. God said He had given the land to them. He furthermore said that no one would be able to stand against them. When God is on your side, then the war is over. </a:t>
            </a:r>
          </a:p>
          <a:p>
            <a:pPr algn="just">
              <a:lnSpc>
                <a:spcPts val="1300"/>
              </a:lnSpc>
              <a:defRPr sz="1100">
                <a:latin typeface="Times New Roman"/>
                <a:ea typeface="Times New Roman"/>
                <a:cs typeface="Times New Roman"/>
                <a:sym typeface="Times New Roman"/>
              </a:defRPr>
            </a:pPr>
            <a:r>
              <a:t>“Every place on which the sole of your foot treads, I have given it to you, just as I spoke to Moses. … No man will </a:t>
            </a:r>
            <a:r>
              <a:rPr i="1">
                <a:latin typeface="+mn-lt"/>
                <a:ea typeface="+mn-ea"/>
                <a:cs typeface="+mn-cs"/>
                <a:sym typeface="Helvetica Neue"/>
              </a:rPr>
              <a:t>be able to</a:t>
            </a:r>
            <a:r>
              <a:t> stand before you all the days of your life. Just as I have been with Moses, I will be with you; I will not fail you or forsake you” (Joshua 1:3,5).</a:t>
            </a:r>
          </a:p>
          <a:p>
            <a:pPr algn="just">
              <a:lnSpc>
                <a:spcPts val="1300"/>
              </a:lnSpc>
              <a:defRPr sz="1100">
                <a:latin typeface="Times New Roman"/>
                <a:ea typeface="Times New Roman"/>
                <a:cs typeface="Times New Roman"/>
                <a:sym typeface="Times New Roman"/>
              </a:defRPr>
            </a:pPr>
            <a:r>
              <a:t>• Husband and wife united</a:t>
            </a:r>
          </a:p>
          <a:p>
            <a:pPr algn="just">
              <a:lnSpc>
                <a:spcPts val="1300"/>
              </a:lnSpc>
              <a:defRPr sz="1100">
                <a:latin typeface="Times New Roman"/>
                <a:ea typeface="Times New Roman"/>
                <a:cs typeface="Times New Roman"/>
                <a:sym typeface="Times New Roman"/>
              </a:defRPr>
            </a:pPr>
            <a:r>
              <a:t>• God is with you</a:t>
            </a:r>
          </a:p>
          <a:p>
            <a:pPr algn="just">
              <a:lnSpc>
                <a:spcPts val="1300"/>
              </a:lnSpc>
              <a:defRPr sz="1100">
                <a:latin typeface="Times New Roman"/>
                <a:ea typeface="Times New Roman"/>
                <a:cs typeface="Times New Roman"/>
                <a:sym typeface="Times New Roman"/>
              </a:defRPr>
            </a:pPr>
            <a:r>
              <a:t>• Rather fun when a couple can work with God!</a:t>
            </a:r>
          </a:p>
          <a:p>
            <a:pPr>
              <a:lnSpc>
                <a:spcPts val="1300"/>
              </a:lnSpc>
              <a:defRPr sz="1100">
                <a:latin typeface="Times New Roman"/>
                <a:ea typeface="Times New Roman"/>
                <a:cs typeface="Times New Roman"/>
                <a:sym typeface="Times New Roman"/>
              </a:defRPr>
            </a:pPr>
            <a:r>
              <a:t>When, however, the couple is working together as one, these differences are almost fun to solve. We get</a:t>
            </a:r>
          </a:p>
          <a:p>
            <a:pPr>
              <a:lnSpc>
                <a:spcPts val="1300"/>
              </a:lnSpc>
              <a:defRPr sz="1100">
                <a:latin typeface="Times New Roman"/>
                <a:ea typeface="Times New Roman"/>
                <a:cs typeface="Times New Roman"/>
                <a:sym typeface="Times New Roman"/>
              </a:defRPr>
            </a:pPr>
            <a:r>
              <a:t>to really work on the problem before God. We get to see how God is going to intervene and help clarify</a:t>
            </a:r>
          </a:p>
          <a:p>
            <a:pPr>
              <a:lnSpc>
                <a:spcPts val="1300"/>
              </a:lnSpc>
              <a:defRPr sz="1100">
                <a:latin typeface="Times New Roman"/>
                <a:ea typeface="Times New Roman"/>
                <a:cs typeface="Times New Roman"/>
                <a:sym typeface="Times New Roman"/>
              </a:defRPr>
            </a:pPr>
            <a:r>
              <a:t>the situation as we call upon Him. Our marriage grows as we solve things together.</a:t>
            </a:r>
          </a:p>
          <a:p>
            <a:pPr>
              <a:lnSpc>
                <a:spcPts val="1300"/>
              </a:lnSpc>
              <a:defRPr sz="1100">
                <a:latin typeface="Times New Roman"/>
                <a:ea typeface="Times New Roman"/>
                <a:cs typeface="Times New Roman"/>
                <a:sym typeface="Times New Roman"/>
              </a:defRPr>
            </a:pPr>
            <a:r>
              <a:t>• What do you argue about as a couple?</a:t>
            </a:r>
          </a:p>
          <a:p>
            <a:pPr>
              <a:lnSpc>
                <a:spcPts val="1300"/>
              </a:lnSpc>
              <a:defRPr sz="1100">
                <a:latin typeface="Times New Roman"/>
                <a:ea typeface="Times New Roman"/>
                <a:cs typeface="Times New Roman"/>
                <a:sym typeface="Times New Roman"/>
              </a:defRPr>
            </a:pPr>
            <a:r>
              <a:t>• Why do you argue?</a:t>
            </a:r>
          </a:p>
          <a:p>
            <a:pPr>
              <a:lnSpc>
                <a:spcPts val="1300"/>
              </a:lnSpc>
              <a:defRPr sz="1100">
                <a:latin typeface="Times New Roman"/>
                <a:ea typeface="Times New Roman"/>
                <a:cs typeface="Times New Roman"/>
                <a:sym typeface="Times New Roman"/>
              </a:defRPr>
            </a:pPr>
            <a:r>
              <a:t>• How long have you argued about the same thing?</a:t>
            </a:r>
            <a:endParaRPr sz="10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8" name="Shape 148"/>
          <p:cNvSpPr/>
          <p:nvPr>
            <p:ph type="sldImg"/>
          </p:nvPr>
        </p:nvSpPr>
        <p:spPr>
          <a:prstGeom prst="rect">
            <a:avLst/>
          </a:prstGeom>
        </p:spPr>
        <p:txBody>
          <a:bodyPr/>
          <a:lstStyle/>
          <a:p>
            <a:pPr/>
          </a:p>
        </p:txBody>
      </p:sp>
      <p:sp>
        <p:nvSpPr>
          <p:cNvPr id="149" name="Shape 149"/>
          <p:cNvSpPr/>
          <p:nvPr>
            <p:ph type="body" sz="quarter" idx="1"/>
          </p:nvPr>
        </p:nvSpPr>
        <p:spPr>
          <a:prstGeom prst="rect">
            <a:avLst/>
          </a:prstGeom>
        </p:spPr>
        <p:txBody>
          <a:bodyPr/>
          <a:lstStyle/>
          <a:p>
            <a:pPr algn="just">
              <a:lnSpc>
                <a:spcPts val="1200"/>
              </a:lnSpc>
              <a:defRPr sz="1000">
                <a:latin typeface="Times New Roman"/>
                <a:ea typeface="Times New Roman"/>
                <a:cs typeface="Times New Roman"/>
                <a:sym typeface="Times New Roman"/>
              </a:defRPr>
            </a:pPr>
            <a:r>
              <a:t>We will observe six ways Joshua worked with God during a crisis to avoid conflict. </a:t>
            </a:r>
          </a:p>
          <a:p>
            <a:pPr algn="just">
              <a:lnSpc>
                <a:spcPts val="1200"/>
              </a:lnSpc>
              <a:defRPr b="1" sz="1000"/>
            </a:pPr>
            <a:r>
              <a:t>(2) Crises point out our potential problems</a:t>
            </a:r>
          </a:p>
          <a:p>
            <a:pPr>
              <a:lnSpc>
                <a:spcPts val="1200"/>
              </a:lnSpc>
              <a:defRPr sz="1000">
                <a:latin typeface="Times New Roman"/>
                <a:ea typeface="Times New Roman"/>
                <a:cs typeface="Times New Roman"/>
                <a:sym typeface="Times New Roman"/>
              </a:defRPr>
            </a:pPr>
            <a:r>
              <a:t>We should be aware that marriage is the chief context God works out His sanctification purposes in our</a:t>
            </a:r>
          </a:p>
          <a:p>
            <a:pPr>
              <a:lnSpc>
                <a:spcPts val="1200"/>
              </a:lnSpc>
              <a:defRPr sz="1000">
                <a:latin typeface="Times New Roman"/>
                <a:ea typeface="Times New Roman"/>
                <a:cs typeface="Times New Roman"/>
                <a:sym typeface="Times New Roman"/>
              </a:defRPr>
            </a:pPr>
            <a:r>
              <a:t>lives. He is making us to be more and more like Jesus. Crises are signs that God wants to work in some</a:t>
            </a:r>
          </a:p>
          <a:p>
            <a:pPr>
              <a:lnSpc>
                <a:spcPts val="1200"/>
              </a:lnSpc>
              <a:defRPr sz="1000">
                <a:latin typeface="Times New Roman"/>
                <a:ea typeface="Times New Roman"/>
                <a:cs typeface="Times New Roman"/>
                <a:sym typeface="Times New Roman"/>
              </a:defRPr>
            </a:pPr>
            <a:r>
              <a:t>area of our life. This was true for the crises that Joshua and the Israelite armies faced too. Let’s look at a</a:t>
            </a:r>
          </a:p>
          <a:p>
            <a:pPr>
              <a:lnSpc>
                <a:spcPts val="1200"/>
              </a:lnSpc>
              <a:defRPr sz="1000">
                <a:latin typeface="Times New Roman"/>
                <a:ea typeface="Times New Roman"/>
                <a:cs typeface="Times New Roman"/>
                <a:sym typeface="Times New Roman"/>
              </a:defRPr>
            </a:pPr>
            <a:r>
              <a:t>few of these passages.</a:t>
            </a:r>
          </a:p>
          <a:p>
            <a:pPr>
              <a:lnSpc>
                <a:spcPts val="1200"/>
              </a:lnSpc>
              <a:defRPr sz="1000">
                <a:solidFill>
                  <a:srgbClr val="951100"/>
                </a:solidFill>
                <a:latin typeface="Times New Roman"/>
                <a:ea typeface="Times New Roman"/>
                <a:cs typeface="Times New Roman"/>
                <a:sym typeface="Times New Roman"/>
              </a:defRPr>
            </a:pPr>
            <a:r>
              <a:t>“Then it came about, when Jabin king of Hazor heard </a:t>
            </a:r>
            <a:r>
              <a:rPr i="1">
                <a:latin typeface="+mn-lt"/>
                <a:ea typeface="+mn-ea"/>
                <a:cs typeface="+mn-cs"/>
                <a:sym typeface="Helvetica Neue"/>
              </a:rPr>
              <a:t>of it, </a:t>
            </a:r>
            <a:r>
              <a:t>that he sent to Jobab king of Madon and to</a:t>
            </a:r>
          </a:p>
          <a:p>
            <a:pPr>
              <a:lnSpc>
                <a:spcPts val="1200"/>
              </a:lnSpc>
              <a:defRPr sz="1000">
                <a:solidFill>
                  <a:srgbClr val="951100"/>
                </a:solidFill>
                <a:latin typeface="Times New Roman"/>
                <a:ea typeface="Times New Roman"/>
                <a:cs typeface="Times New Roman"/>
                <a:sym typeface="Times New Roman"/>
              </a:defRPr>
            </a:pPr>
            <a:r>
              <a:t>the king of Shimron and to the king of Achshaph,… And they came out, they and all their armies</a:t>
            </a:r>
          </a:p>
          <a:p>
            <a:pPr>
              <a:lnSpc>
                <a:spcPts val="1200"/>
              </a:lnSpc>
              <a:defRPr sz="1000">
                <a:solidFill>
                  <a:srgbClr val="951100"/>
                </a:solidFill>
                <a:latin typeface="Times New Roman"/>
                <a:ea typeface="Times New Roman"/>
                <a:cs typeface="Times New Roman"/>
                <a:sym typeface="Times New Roman"/>
              </a:defRPr>
            </a:pPr>
            <a:r>
              <a:t>with them, </a:t>
            </a:r>
            <a:r>
              <a:rPr i="1">
                <a:latin typeface="+mn-lt"/>
                <a:ea typeface="+mn-ea"/>
                <a:cs typeface="+mn-cs"/>
                <a:sym typeface="Helvetica Neue"/>
              </a:rPr>
              <a:t>as </a:t>
            </a:r>
            <a:r>
              <a:t>many people </a:t>
            </a:r>
            <a:r>
              <a:rPr i="1">
                <a:latin typeface="+mn-lt"/>
                <a:ea typeface="+mn-ea"/>
                <a:cs typeface="+mn-cs"/>
                <a:sym typeface="Helvetica Neue"/>
              </a:rPr>
              <a:t>as </a:t>
            </a:r>
            <a:r>
              <a:t>the sand that is on the seashore, with very many horses and chariots. So all of</a:t>
            </a:r>
          </a:p>
          <a:p>
            <a:pPr>
              <a:lnSpc>
                <a:spcPts val="1200"/>
              </a:lnSpc>
              <a:defRPr sz="1000">
                <a:solidFill>
                  <a:srgbClr val="951100"/>
                </a:solidFill>
                <a:latin typeface="Times New Roman"/>
                <a:ea typeface="Times New Roman"/>
                <a:cs typeface="Times New Roman"/>
                <a:sym typeface="Times New Roman"/>
              </a:defRPr>
            </a:pPr>
            <a:r>
              <a:t>these kings having agreed to meet, came and encamped together at the waters of Merom, to fight</a:t>
            </a:r>
          </a:p>
          <a:p>
            <a:pPr>
              <a:lnSpc>
                <a:spcPts val="1200"/>
              </a:lnSpc>
              <a:defRPr sz="1000">
                <a:solidFill>
                  <a:srgbClr val="951100"/>
                </a:solidFill>
                <a:latin typeface="Times New Roman"/>
                <a:ea typeface="Times New Roman"/>
                <a:cs typeface="Times New Roman"/>
                <a:sym typeface="Times New Roman"/>
              </a:defRPr>
            </a:pPr>
            <a:r>
              <a:t>against Israel ” (Joshua 11:1-5).</a:t>
            </a:r>
          </a:p>
          <a:p>
            <a:pPr>
              <a:lnSpc>
                <a:spcPts val="1200"/>
              </a:lnSpc>
              <a:defRPr b="1" sz="1000"/>
            </a:pPr>
            <a:r>
              <a:t>• Marriage is God’s work area</a:t>
            </a:r>
          </a:p>
          <a:p>
            <a:pPr>
              <a:lnSpc>
                <a:spcPts val="1200"/>
              </a:lnSpc>
              <a:defRPr b="1" sz="1000"/>
            </a:pPr>
            <a:r>
              <a:t>• God’s goal is to make us more holy</a:t>
            </a:r>
          </a:p>
          <a:p>
            <a:pPr>
              <a:lnSpc>
                <a:spcPts val="1200"/>
              </a:lnSpc>
              <a:defRPr b="1" sz="1000"/>
            </a:pPr>
            <a:r>
              <a:t>• God wants  to work through our lives</a:t>
            </a:r>
          </a:p>
          <a:p>
            <a:pPr>
              <a:lnSpc>
                <a:spcPts val="1200"/>
              </a:lnSpc>
              <a:defRPr b="1" sz="1000"/>
            </a:pPr>
            <a:r>
              <a:t>• Big and small crises are the same</a:t>
            </a:r>
            <a:endParaRPr b="0">
              <a:solidFill>
                <a:srgbClr val="951100"/>
              </a:solidFill>
              <a:latin typeface="Times New Roman"/>
              <a:ea typeface="Times New Roman"/>
              <a:cs typeface="Times New Roman"/>
              <a:sym typeface="Times New Roman"/>
            </a:endParaRPr>
          </a:p>
          <a:p>
            <a:pPr>
              <a:lnSpc>
                <a:spcPts val="1200"/>
              </a:lnSpc>
              <a:defRPr b="1" sz="1000"/>
            </a:pPr>
            <a:r>
              <a:t>Big arguments from small conflicts and small arguments from big crises. Or even better, one can resolve the big and small crises in similar ways and avoid conflict!</a:t>
            </a:r>
            <a:endParaRPr b="0">
              <a:solidFill>
                <a:srgbClr val="951100"/>
              </a:solidFill>
              <a:latin typeface="Times New Roman"/>
              <a:ea typeface="Times New Roman"/>
              <a:cs typeface="Times New Roman"/>
              <a:sym typeface="Times New Roman"/>
            </a:endParaRPr>
          </a:p>
          <a:p>
            <a:pPr>
              <a:lnSpc>
                <a:spcPts val="1200"/>
              </a:lnSpc>
              <a:defRPr sz="1000">
                <a:latin typeface="Times New Roman"/>
                <a:ea typeface="Times New Roman"/>
                <a:cs typeface="Times New Roman"/>
                <a:sym typeface="Times New Roman"/>
              </a:defRPr>
            </a:pPr>
            <a:r>
              <a:t>Each time the enemy raised his head against the Israelites,God comforted them saying,  “</a:t>
            </a:r>
            <a:r>
              <a:rPr i="1">
                <a:latin typeface="+mn-lt"/>
                <a:ea typeface="+mn-ea"/>
                <a:cs typeface="+mn-cs"/>
                <a:sym typeface="Helvetica Neue"/>
              </a:rPr>
              <a:t>Do not fear them</a:t>
            </a:r>
            <a:r>
              <a:t>” (Joshua</a:t>
            </a:r>
          </a:p>
          <a:p>
            <a:pPr>
              <a:lnSpc>
                <a:spcPts val="1200"/>
              </a:lnSpc>
              <a:defRPr sz="1000">
                <a:latin typeface="Times New Roman"/>
                <a:ea typeface="Times New Roman"/>
                <a:cs typeface="Times New Roman"/>
                <a:sym typeface="Times New Roman"/>
              </a:defRPr>
            </a:pPr>
            <a:r>
              <a:t>10:8) or “</a:t>
            </a:r>
            <a:r>
              <a:rPr i="1">
                <a:latin typeface="+mn-lt"/>
                <a:ea typeface="+mn-ea"/>
                <a:cs typeface="+mn-cs"/>
                <a:sym typeface="Helvetica Neue"/>
              </a:rPr>
              <a:t>Do not be afraid because of them</a:t>
            </a:r>
            <a:r>
              <a:t>” (Joshua 11:6).</a:t>
            </a:r>
          </a:p>
          <a:p>
            <a:pPr>
              <a:lnSpc>
                <a:spcPts val="1200"/>
              </a:lnSpc>
              <a:defRPr sz="1000">
                <a:latin typeface="Times New Roman"/>
                <a:ea typeface="Times New Roman"/>
                <a:cs typeface="Times New Roman"/>
                <a:sym typeface="Times New Roman"/>
              </a:defRPr>
            </a:pPr>
          </a:p>
          <a:p>
            <a:pPr>
              <a:lnSpc>
                <a:spcPts val="1200"/>
              </a:lnSpc>
              <a:defRPr sz="1000">
                <a:latin typeface="Times New Roman"/>
                <a:ea typeface="Times New Roman"/>
                <a:cs typeface="Times New Roman"/>
                <a:sym typeface="Times New Roman"/>
              </a:defRPr>
            </a:pPr>
            <a:r>
              <a:t>God’s ultimate purpose is peace and rest. God was willing, however, to bring on confrontation to reach</a:t>
            </a:r>
          </a:p>
          <a:p>
            <a:pPr>
              <a:lnSpc>
                <a:spcPts val="1200"/>
              </a:lnSpc>
              <a:defRPr sz="1000">
                <a:latin typeface="Times New Roman"/>
                <a:ea typeface="Times New Roman"/>
                <a:cs typeface="Times New Roman"/>
                <a:sym typeface="Times New Roman"/>
              </a:defRPr>
            </a:pPr>
            <a:r>
              <a:t>that goal of harmony. The same is true with our marriage. God does not tempt us, but He does test us. The</a:t>
            </a:r>
          </a:p>
          <a:p>
            <a:pPr>
              <a:lnSpc>
                <a:spcPts val="1200"/>
              </a:lnSpc>
              <a:defRPr sz="1000">
                <a:latin typeface="Times New Roman"/>
                <a:ea typeface="Times New Roman"/>
                <a:cs typeface="Times New Roman"/>
                <a:sym typeface="Times New Roman"/>
              </a:defRPr>
            </a:pPr>
            <a:r>
              <a:t>test is our opportunity to live by trust in Him that He wants to do something special in our circumstances.</a:t>
            </a:r>
          </a:p>
          <a:p>
            <a:pPr>
              <a:lnSpc>
                <a:spcPts val="1200"/>
              </a:lnSpc>
              <a:defRPr sz="1000">
                <a:latin typeface="Times New Roman"/>
                <a:ea typeface="Times New Roman"/>
                <a:cs typeface="Times New Roman"/>
                <a:sym typeface="Times New Roman"/>
              </a:defRPr>
            </a:pPr>
            <a:r>
              <a:t>Crises arise to help us know that we have not yet obtained the harmony God has promised us. We have</a:t>
            </a:r>
          </a:p>
          <a:p>
            <a:pPr>
              <a:lnSpc>
                <a:spcPts val="1200"/>
              </a:lnSpc>
              <a:defRPr sz="1000">
                <a:latin typeface="Times New Roman"/>
                <a:ea typeface="Times New Roman"/>
                <a:cs typeface="Times New Roman"/>
                <a:sym typeface="Times New Roman"/>
              </a:defRPr>
            </a:pPr>
            <a:r>
              <a:t>not yet gained all that God wants us to have. We have a promise of it. We like it. But we have a bit more</a:t>
            </a:r>
          </a:p>
          <a:p>
            <a:pPr>
              <a:lnSpc>
                <a:spcPts val="1200"/>
              </a:lnSpc>
              <a:defRPr sz="1000">
                <a:latin typeface="Times New Roman"/>
                <a:ea typeface="Times New Roman"/>
                <a:cs typeface="Times New Roman"/>
                <a:sym typeface="Times New Roman"/>
              </a:defRPr>
            </a:pPr>
            <a:r>
              <a:t>work to do to obtain it.</a:t>
            </a:r>
          </a:p>
          <a:p>
            <a:pPr>
              <a:lnSpc>
                <a:spcPts val="1200"/>
              </a:lnSpc>
              <a:defRPr sz="1000">
                <a:latin typeface="Times New Roman"/>
                <a:ea typeface="Times New Roman"/>
                <a:cs typeface="Times New Roman"/>
                <a:sym typeface="Times New Roman"/>
              </a:defRPr>
            </a:pPr>
            <a:r>
              <a:t>• What was your last crisis?</a:t>
            </a:r>
          </a:p>
          <a:p>
            <a:pPr>
              <a:lnSpc>
                <a:spcPts val="1200"/>
              </a:lnSpc>
              <a:defRPr sz="1000">
                <a:latin typeface="Times New Roman"/>
                <a:ea typeface="Times New Roman"/>
                <a:cs typeface="Times New Roman"/>
                <a:sym typeface="Times New Roman"/>
              </a:defRPr>
            </a:pPr>
            <a:r>
              <a:t>• Do you find that difference of opinions always leads to arguments?</a:t>
            </a:r>
          </a:p>
          <a:p>
            <a:pPr>
              <a:lnSpc>
                <a:spcPts val="1200"/>
              </a:lnSpc>
              <a:defRPr sz="1000">
                <a:latin typeface="Times New Roman"/>
                <a:ea typeface="Times New Roman"/>
                <a:cs typeface="Times New Roman"/>
                <a:sym typeface="Times New Roman"/>
              </a:defRPr>
            </a:pPr>
            <a:r>
              <a:t>• Do you have times when differing ideas does not lead to conflict? Why so?</a:t>
            </a:r>
          </a:p>
          <a:p>
            <a:pPr>
              <a:lnSpc>
                <a:spcPts val="1200"/>
              </a:lnSpc>
              <a:defRPr sz="1000">
                <a:latin typeface="Times New Roman"/>
                <a:ea typeface="Times New Roman"/>
                <a:cs typeface="Times New Roman"/>
                <a:sym typeface="Times New Roman"/>
              </a:defRPr>
            </a:pPr>
          </a:p>
          <a:p>
            <a:pPr algn="just">
              <a:lnSpc>
                <a:spcPts val="1200"/>
              </a:lnSpc>
              <a:defRPr b="1" sz="1000"/>
            </a:p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7" name="Shape 157"/>
          <p:cNvSpPr/>
          <p:nvPr>
            <p:ph type="sldImg"/>
          </p:nvPr>
        </p:nvSpPr>
        <p:spPr>
          <a:prstGeom prst="rect">
            <a:avLst/>
          </a:prstGeom>
        </p:spPr>
        <p:txBody>
          <a:bodyPr/>
          <a:lstStyle/>
          <a:p>
            <a:pPr/>
          </a:p>
        </p:txBody>
      </p:sp>
      <p:sp>
        <p:nvSpPr>
          <p:cNvPr id="158" name="Shape 158"/>
          <p:cNvSpPr/>
          <p:nvPr>
            <p:ph type="body" sz="quarter" idx="1"/>
          </p:nvPr>
        </p:nvSpPr>
        <p:spPr>
          <a:prstGeom prst="rect">
            <a:avLst/>
          </a:prstGeom>
        </p:spPr>
        <p:txBody>
          <a:bodyPr/>
          <a:lstStyle/>
          <a:p>
            <a:pPr>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400"/>
            </a:pPr>
            <a:r>
              <a:t>(3) Crises often build upon past unresolved conflict</a:t>
            </a:r>
            <a:endParaRPr sz="1000"/>
          </a:p>
          <a:p>
            <a:pPr>
              <a:lnSpc>
                <a:spcPts val="1300"/>
              </a:lnSpc>
              <a:defRPr sz="1100">
                <a:latin typeface="Times New Roman"/>
                <a:ea typeface="Times New Roman"/>
                <a:cs typeface="Times New Roman"/>
                <a:sym typeface="Times New Roman"/>
              </a:defRPr>
            </a:pPr>
            <a:r>
              <a:t>Some couples find that they always argue. Crises almost always lead to conflict. In such cases, each</a:t>
            </a:r>
          </a:p>
          <a:p>
            <a:pPr>
              <a:lnSpc>
                <a:spcPts val="1300"/>
              </a:lnSpc>
              <a:defRPr sz="1100">
                <a:latin typeface="Times New Roman"/>
                <a:ea typeface="Times New Roman"/>
                <a:cs typeface="Times New Roman"/>
                <a:sym typeface="Times New Roman"/>
              </a:defRPr>
            </a:pPr>
            <a:r>
              <a:t>spouse needs to step back and complete a personal conflict inventory.</a:t>
            </a:r>
          </a:p>
          <a:p>
            <a:pPr>
              <a:lnSpc>
                <a:spcPts val="1300"/>
              </a:lnSpc>
              <a:defRPr sz="1100">
                <a:latin typeface="Times New Roman"/>
                <a:ea typeface="Times New Roman"/>
                <a:cs typeface="Times New Roman"/>
                <a:sym typeface="Times New Roman"/>
              </a:defRPr>
            </a:pPr>
            <a:r>
              <a:t>Conflicts sometimes have very long histories. </a:t>
            </a:r>
          </a:p>
          <a:p>
            <a:pPr>
              <a:lnSpc>
                <a:spcPts val="1300"/>
              </a:lnSpc>
              <a:defRPr sz="1100">
                <a:latin typeface="Times New Roman"/>
                <a:ea typeface="Times New Roman"/>
                <a:cs typeface="Times New Roman"/>
                <a:sym typeface="Times New Roman"/>
              </a:defRPr>
            </a:pPr>
          </a:p>
          <a:p>
            <a:pPr>
              <a:lnSpc>
                <a:spcPts val="1300"/>
              </a:lnSpc>
              <a:defRPr sz="1100">
                <a:latin typeface="Times New Roman"/>
                <a:ea typeface="Times New Roman"/>
                <a:cs typeface="Times New Roman"/>
                <a:sym typeface="Times New Roman"/>
              </a:defRPr>
            </a:pPr>
            <a:r>
              <a:t>God wanted the Israelites to eliminate these long-standing enemies. He wanted a people that would live</a:t>
            </a:r>
          </a:p>
          <a:p>
            <a:pPr>
              <a:lnSpc>
                <a:spcPts val="1300"/>
              </a:lnSpc>
              <a:defRPr sz="1100">
                <a:latin typeface="Times New Roman"/>
                <a:ea typeface="Times New Roman"/>
                <a:cs typeface="Times New Roman"/>
                <a:sym typeface="Times New Roman"/>
              </a:defRPr>
            </a:pPr>
            <a:r>
              <a:t>holy and conduct themselves in love according to His laws. Those nations, however, were secure in the</a:t>
            </a:r>
          </a:p>
          <a:p>
            <a:pPr>
              <a:lnSpc>
                <a:spcPts val="1300"/>
              </a:lnSpc>
              <a:defRPr sz="1100">
                <a:latin typeface="Times New Roman"/>
                <a:ea typeface="Times New Roman"/>
                <a:cs typeface="Times New Roman"/>
                <a:sym typeface="Times New Roman"/>
              </a:defRPr>
            </a:pPr>
            <a:r>
              <a:t>land. They had their strongholds. The Israelites were coming in to take over the land these Amorites</a:t>
            </a:r>
          </a:p>
          <a:p>
            <a:pPr>
              <a:lnSpc>
                <a:spcPts val="1300"/>
              </a:lnSpc>
              <a:defRPr sz="1100">
                <a:latin typeface="Times New Roman"/>
                <a:ea typeface="Times New Roman"/>
                <a:cs typeface="Times New Roman"/>
                <a:sym typeface="Times New Roman"/>
              </a:defRPr>
            </a:pPr>
            <a:r>
              <a:t>controlled. They lived in strong fortresses. Some like Jerusalem were located on a hard-to-reach mountain.</a:t>
            </a:r>
          </a:p>
          <a:p>
            <a:pPr>
              <a:lnSpc>
                <a:spcPts val="1300"/>
              </a:lnSpc>
              <a:defRPr sz="1100">
                <a:latin typeface="Times New Roman"/>
                <a:ea typeface="Times New Roman"/>
                <a:cs typeface="Times New Roman"/>
                <a:sym typeface="Times New Roman"/>
              </a:defRPr>
            </a:pPr>
            <a:r>
              <a:t>They were hard to root out. Joshua however, was willing to look at these strong enemies from God’s</a:t>
            </a:r>
          </a:p>
          <a:p>
            <a:pPr>
              <a:lnSpc>
                <a:spcPts val="1300"/>
              </a:lnSpc>
              <a:defRPr sz="1100">
                <a:latin typeface="Times New Roman"/>
                <a:ea typeface="Times New Roman"/>
                <a:cs typeface="Times New Roman"/>
                <a:sym typeface="Times New Roman"/>
              </a:defRPr>
            </a:pPr>
            <a:r>
              <a:t>perspective. He knew it wasn’t his personal project that would conquer Canaan. God had His own</a:t>
            </a:r>
          </a:p>
          <a:p>
            <a:pPr>
              <a:lnSpc>
                <a:spcPts val="1300"/>
              </a:lnSpc>
              <a:defRPr sz="1100">
                <a:latin typeface="Times New Roman"/>
                <a:ea typeface="Times New Roman"/>
                <a:cs typeface="Times New Roman"/>
                <a:sym typeface="Times New Roman"/>
              </a:defRPr>
            </a:pPr>
            <a:r>
              <a:t>purposes. That is why they were going to win. God laid out His plan of attack four hundred years earlier!</a:t>
            </a:r>
          </a:p>
          <a:p>
            <a:pPr>
              <a:lnSpc>
                <a:spcPts val="1200"/>
              </a:lnSpc>
              <a:defRPr sz="1000">
                <a:solidFill>
                  <a:srgbClr val="951100"/>
                </a:solidFill>
                <a:latin typeface="Times New Roman"/>
                <a:ea typeface="Times New Roman"/>
                <a:cs typeface="Times New Roman"/>
                <a:sym typeface="Times New Roman"/>
              </a:defRPr>
            </a:pPr>
            <a:r>
              <a:t>Then in the fourth generation they shall return here, for the iniquity of the Amorite is not yet complete”</a:t>
            </a:r>
          </a:p>
          <a:p>
            <a:pPr>
              <a:lnSpc>
                <a:spcPts val="1200"/>
              </a:lnSpc>
              <a:defRPr sz="1000">
                <a:solidFill>
                  <a:srgbClr val="951100"/>
                </a:solidFill>
                <a:latin typeface="Times New Roman"/>
                <a:ea typeface="Times New Roman"/>
                <a:cs typeface="Times New Roman"/>
                <a:sym typeface="Times New Roman"/>
              </a:defRPr>
            </a:pPr>
            <a:r>
              <a:t>(Genesis 15:16).</a:t>
            </a:r>
          </a:p>
          <a:p>
            <a:pPr>
              <a:lnSpc>
                <a:spcPts val="1200"/>
              </a:lnSpc>
              <a:defRPr sz="1000">
                <a:solidFill>
                  <a:srgbClr val="951100"/>
                </a:solidFill>
                <a:latin typeface="Times New Roman"/>
                <a:ea typeface="Times New Roman"/>
                <a:cs typeface="Times New Roman"/>
                <a:sym typeface="Times New Roman"/>
              </a:defRPr>
            </a:pPr>
          </a:p>
          <a:p>
            <a:pPr>
              <a:lnSpc>
                <a:spcPts val="1300"/>
              </a:lnSpc>
              <a:defRPr sz="1100">
                <a:latin typeface="Times New Roman"/>
                <a:ea typeface="Times New Roman"/>
                <a:cs typeface="Times New Roman"/>
                <a:sym typeface="Times New Roman"/>
              </a:defRPr>
            </a:pPr>
            <a:r>
              <a:t>bring all the enemies to Joshua at once. He started with Jericho to encourage and train them. It is only</a:t>
            </a:r>
          </a:p>
          <a:p>
            <a:pPr>
              <a:lnSpc>
                <a:spcPts val="1300"/>
              </a:lnSpc>
              <a:defRPr sz="1100">
                <a:latin typeface="Times New Roman"/>
                <a:ea typeface="Times New Roman"/>
                <a:cs typeface="Times New Roman"/>
                <a:sym typeface="Times New Roman"/>
              </a:defRPr>
            </a:pPr>
            <a:r>
              <a:t>later that God could work quicker by bringing more enemies to conquer. God never brings too much too</a:t>
            </a:r>
          </a:p>
          <a:p>
            <a:pPr>
              <a:lnSpc>
                <a:spcPts val="1300"/>
              </a:lnSpc>
              <a:defRPr sz="1100">
                <a:latin typeface="Times New Roman"/>
                <a:ea typeface="Times New Roman"/>
                <a:cs typeface="Times New Roman"/>
                <a:sym typeface="Times New Roman"/>
              </a:defRPr>
            </a:pPr>
            <a:r>
              <a:t>handle if we trust in Him. Let us think a little bit more on how these ‘enemies’ threaten our harmony.</a:t>
            </a:r>
          </a:p>
          <a:p>
            <a:pPr>
              <a:lnSpc>
                <a:spcPts val="1300"/>
              </a:lnSpc>
              <a:defRPr sz="1100">
                <a:latin typeface="Times New Roman"/>
                <a:ea typeface="Times New Roman"/>
                <a:cs typeface="Times New Roman"/>
                <a:sym typeface="Times New Roman"/>
              </a:defRPr>
            </a:pPr>
            <a:r>
              <a:t>Some of these ‘enemies’ are jealousy, worry, fear, pride and</a:t>
            </a:r>
          </a:p>
          <a:p>
            <a:pPr>
              <a:lnSpc>
                <a:spcPts val="1300"/>
              </a:lnSpc>
              <a:defRPr sz="1100">
                <a:latin typeface="Times New Roman"/>
                <a:ea typeface="Times New Roman"/>
                <a:cs typeface="Times New Roman"/>
                <a:sym typeface="Times New Roman"/>
              </a:defRPr>
            </a:pPr>
            <a:r>
              <a:t>covetousness. They literally can destroy a marriage. Every time</a:t>
            </a:r>
          </a:p>
          <a:p>
            <a:pPr>
              <a:lnSpc>
                <a:spcPts val="1300"/>
              </a:lnSpc>
              <a:defRPr sz="1100">
                <a:latin typeface="Times New Roman"/>
                <a:ea typeface="Times New Roman"/>
                <a:cs typeface="Times New Roman"/>
                <a:sym typeface="Times New Roman"/>
              </a:defRPr>
            </a:pPr>
            <a:r>
              <a:t>they will coax us by using its fears and doubts to</a:t>
            </a:r>
          </a:p>
          <a:p>
            <a:pPr>
              <a:lnSpc>
                <a:spcPts val="1300"/>
              </a:lnSpc>
              <a:defRPr sz="1100">
                <a:latin typeface="Times New Roman"/>
                <a:ea typeface="Times New Roman"/>
                <a:cs typeface="Times New Roman"/>
                <a:sym typeface="Times New Roman"/>
              </a:defRPr>
            </a:pPr>
          </a:p>
          <a:p>
            <a:pPr>
              <a:lnSpc>
                <a:spcPts val="1300"/>
              </a:lnSpc>
              <a:defRPr b="1" sz="1100"/>
            </a:pPr>
            <a:r>
              <a:t>Our marriage will only be as strong as we</a:t>
            </a:r>
          </a:p>
          <a:p>
            <a:pPr>
              <a:lnSpc>
                <a:spcPts val="1300"/>
              </a:lnSpc>
              <a:defRPr b="1" sz="1100"/>
            </a:pPr>
            <a:r>
              <a:t>work with our spouses in each of these areas. Marriages will grow as the</a:t>
            </a:r>
          </a:p>
          <a:p>
            <a:pPr>
              <a:lnSpc>
                <a:spcPts val="1300"/>
              </a:lnSpc>
              <a:defRPr b="1" sz="1100"/>
            </a:pPr>
            <a:r>
              <a:t>spouses spiritually grow. Marriage is the place where God brings us to</a:t>
            </a:r>
          </a:p>
          <a:p>
            <a:pPr>
              <a:lnSpc>
                <a:spcPts val="1300"/>
              </a:lnSpc>
              <a:defRPr b="1" sz="1100"/>
            </a:pPr>
            <a:r>
              <a:t>where He wants us.</a:t>
            </a:r>
            <a:endParaRPr sz="1000"/>
          </a:p>
          <a:p>
            <a:pPr>
              <a:lnSpc>
                <a:spcPts val="1200"/>
              </a:lnSpc>
              <a:defRPr b="1" sz="1000"/>
            </a:pPr>
          </a:p>
          <a:p>
            <a:pPr>
              <a:lnSpc>
                <a:spcPts val="1200"/>
              </a:lnSpc>
              <a:defRPr sz="1000">
                <a:latin typeface="Times New Roman"/>
                <a:ea typeface="Times New Roman"/>
                <a:cs typeface="Times New Roman"/>
                <a:sym typeface="Times New Roman"/>
              </a:defRPr>
            </a:pPr>
          </a:p>
          <a:p>
            <a:pPr>
              <a:lnSpc>
                <a:spcPts val="1200"/>
              </a:lnSpc>
              <a:defRPr sz="1000">
                <a:latin typeface="Times New Roman"/>
                <a:ea typeface="Times New Roman"/>
                <a:cs typeface="Times New Roman"/>
                <a:sym typeface="Times New Roman"/>
              </a:defRPr>
            </a:pPr>
          </a:p>
          <a:p>
            <a:pPr>
              <a:lnSpc>
                <a:spcPts val="1200"/>
              </a:lnSpc>
              <a:defRPr sz="1000">
                <a:latin typeface="Times New Roman"/>
                <a:ea typeface="Times New Roman"/>
                <a:cs typeface="Times New Roman"/>
                <a:sym typeface="Times New Roman"/>
              </a:defRPr>
            </a:pPr>
          </a:p>
          <a:p>
            <a:pPr>
              <a:lnSpc>
                <a:spcPts val="1200"/>
              </a:lnSpc>
              <a:defRPr b="1" sz="1000"/>
            </a:pP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amp; Subtitle copy 1">
    <p:spTree>
      <p:nvGrpSpPr>
        <p:cNvPr id="1" name=""/>
        <p:cNvGrpSpPr/>
        <p:nvPr/>
      </p:nvGrpSpPr>
      <p:grpSpPr>
        <a:xfrm>
          <a:off x="0" y="0"/>
          <a:ext cx="0" cy="0"/>
          <a:chOff x="0" y="0"/>
          <a:chExt cx="0" cy="0"/>
        </a:xfrm>
      </p:grpSpPr>
      <p:pic>
        <p:nvPicPr>
          <p:cNvPr id="15" name="BGM_Leaf.png" descr="BGM_Leaf.png"/>
          <p:cNvPicPr>
            <a:picLocks noChangeAspect="1"/>
          </p:cNvPicPr>
          <p:nvPr/>
        </p:nvPicPr>
        <p:blipFill>
          <a:blip r:embed="rId2">
            <a:extLst/>
          </a:blip>
          <a:srcRect l="3791" t="0" r="7973" b="0"/>
          <a:stretch>
            <a:fillRect/>
          </a:stretch>
        </p:blipFill>
        <p:spPr>
          <a:xfrm>
            <a:off x="0" y="-1511300"/>
            <a:ext cx="13004800" cy="11054077"/>
          </a:xfrm>
          <a:prstGeom prst="rect">
            <a:avLst/>
          </a:prstGeom>
          <a:ln w="12700">
            <a:miter lim="400000"/>
          </a:ln>
        </p:spPr>
      </p:pic>
      <p:sp>
        <p:nvSpPr>
          <p:cNvPr id="16" name="Paul J. Bucknell"/>
          <p:cNvSpPr txBox="1"/>
          <p:nvPr/>
        </p:nvSpPr>
        <p:spPr>
          <a:xfrm>
            <a:off x="7121265" y="4572000"/>
            <a:ext cx="5092701" cy="6858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Georgia"/>
                <a:ea typeface="Georgia"/>
                <a:cs typeface="Georgia"/>
                <a:sym typeface="Georgia"/>
              </a:defRPr>
            </a:lvl1pPr>
          </a:lstStyle>
          <a:p>
            <a:pPr/>
            <a:r>
              <a:t>Paul J. Bucknell</a:t>
            </a:r>
          </a:p>
        </p:txBody>
      </p:sp>
      <p:sp>
        <p:nvSpPr>
          <p:cNvPr id="17" name="Line"/>
          <p:cNvSpPr/>
          <p:nvPr/>
        </p:nvSpPr>
        <p:spPr>
          <a:xfrm>
            <a:off x="0" y="8305800"/>
            <a:ext cx="13004800" cy="0"/>
          </a:xfrm>
          <a:prstGeom prst="line">
            <a:avLst/>
          </a:prstGeom>
          <a:ln w="25400">
            <a:solidFill>
              <a:srgbClr val="E3BA45"/>
            </a:solidFill>
            <a:miter lim="400000"/>
          </a:ln>
          <a:effectLst>
            <a:outerShdw sx="100000" sy="100000" kx="0" ky="0" algn="b" rotWithShape="0" blurRad="50800" dist="38100" dir="2700000">
              <a:srgbClr val="000000">
                <a:alpha val="75000"/>
              </a:srgbClr>
            </a:outerShdw>
          </a:effectLst>
        </p:spPr>
        <p:txBody>
          <a:bodyPr lIns="0" tIns="0" rIns="0" bIns="0"/>
          <a:lstStyle/>
          <a:p>
            <a:pPr algn="l" defTabSz="457200">
              <a:lnSpc>
                <a:spcPct val="100000"/>
              </a:lnSpc>
              <a:tabLst/>
              <a:defRPr sz="1200">
                <a:solidFill>
                  <a:srgbClr val="000000"/>
                </a:solidFill>
              </a:defRPr>
            </a:pPr>
          </a:p>
        </p:txBody>
      </p:sp>
      <p:sp>
        <p:nvSpPr>
          <p:cNvPr id="18" name="Building A Great Marriage"/>
          <p:cNvSpPr txBox="1"/>
          <p:nvPr/>
        </p:nvSpPr>
        <p:spPr>
          <a:xfrm>
            <a:off x="3908814" y="317500"/>
            <a:ext cx="9232901" cy="35560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17" sz="10600">
                <a:solidFill>
                  <a:srgbClr val="AC2E2F"/>
                </a:solidFill>
                <a:latin typeface="Brush Script MT"/>
                <a:ea typeface="Brush Script MT"/>
                <a:cs typeface="Brush Script MT"/>
                <a:sym typeface="Brush Script MT"/>
              </a:defRPr>
            </a:pPr>
            <a:r>
              <a:t>Building A Great </a:t>
            </a:r>
            <a:r>
              <a:rPr spc="360" sz="12000"/>
              <a:t>Marriage</a:t>
            </a:r>
          </a:p>
        </p:txBody>
      </p:sp>
      <p:sp>
        <p:nvSpPr>
          <p:cNvPr id="19" name="Slide Number"/>
          <p:cNvSpPr txBox="1"/>
          <p:nvPr>
            <p:ph type="sldNum" sz="quarter" idx="2"/>
          </p:nvPr>
        </p:nvSpPr>
        <p:spPr>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copy 4">
    <p:spTree>
      <p:nvGrpSpPr>
        <p:cNvPr id="1" name=""/>
        <p:cNvGrpSpPr/>
        <p:nvPr/>
      </p:nvGrpSpPr>
      <p:grpSpPr>
        <a:xfrm>
          <a:off x="0" y="0"/>
          <a:ext cx="0" cy="0"/>
          <a:chOff x="0" y="0"/>
          <a:chExt cx="0" cy="0"/>
        </a:xfrm>
      </p:grpSpPr>
      <p:sp>
        <p:nvSpPr>
          <p:cNvPr id="26" name="Title Text"/>
          <p:cNvSpPr txBox="1"/>
          <p:nvPr>
            <p:ph type="title"/>
          </p:nvPr>
        </p:nvSpPr>
        <p:spPr>
          <a:prstGeom prst="rect">
            <a:avLst/>
          </a:prstGeom>
        </p:spPr>
        <p:txBody>
          <a:bodyPr/>
          <a:lstStyle/>
          <a:p>
            <a:pPr/>
            <a:r>
              <a:t>Title Text</a:t>
            </a:r>
          </a:p>
        </p:txBody>
      </p:sp>
      <p:sp>
        <p:nvSpPr>
          <p:cNvPr id="27"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copy 1">
    <p:spTree>
      <p:nvGrpSpPr>
        <p:cNvPr id="1" name=""/>
        <p:cNvGrpSpPr/>
        <p:nvPr/>
      </p:nvGrpSpPr>
      <p:grpSpPr>
        <a:xfrm>
          <a:off x="0" y="0"/>
          <a:ext cx="0" cy="0"/>
          <a:chOff x="0" y="0"/>
          <a:chExt cx="0" cy="0"/>
        </a:xfrm>
      </p:grpSpPr>
      <p:sp>
        <p:nvSpPr>
          <p:cNvPr id="35" name="Slide Number"/>
          <p:cNvSpPr txBox="1"/>
          <p:nvPr>
            <p:ph type="sldNum" sz="quarter" idx="2"/>
          </p:nvPr>
        </p:nvSpPr>
        <p:spPr>
          <a:xfrm>
            <a:off x="12290935" y="9213434"/>
            <a:ext cx="368301" cy="394532"/>
          </a:xfrm>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latin typeface="Times New Roman"/>
                <a:ea typeface="Times New Roman"/>
                <a:cs typeface="Times New Roman"/>
                <a:sym typeface="Times New Roma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6 cht">
    <p:spTree>
      <p:nvGrpSpPr>
        <p:cNvPr id="1" name=""/>
        <p:cNvGrpSpPr/>
        <p:nvPr/>
      </p:nvGrpSpPr>
      <p:grpSpPr>
        <a:xfrm>
          <a:off x="0" y="0"/>
          <a:ext cx="0" cy="0"/>
          <a:chOff x="0" y="0"/>
          <a:chExt cx="0" cy="0"/>
        </a:xfrm>
      </p:grpSpPr>
      <p:pic>
        <p:nvPicPr>
          <p:cNvPr id="42" name="Bar1.jpg" descr="Bar1.jpg"/>
          <p:cNvPicPr>
            <a:picLocks noChangeAspect="1"/>
          </p:cNvPicPr>
          <p:nvPr/>
        </p:nvPicPr>
        <p:blipFill>
          <a:blip r:embed="rId2">
            <a:extLst/>
          </a:blip>
          <a:stretch>
            <a:fillRect/>
          </a:stretch>
        </p:blipFill>
        <p:spPr>
          <a:xfrm rot="16200000">
            <a:off x="-5464537" y="3962315"/>
            <a:ext cx="12187898" cy="1284225"/>
          </a:xfrm>
          <a:prstGeom prst="rect">
            <a:avLst/>
          </a:prstGeom>
          <a:ln w="12700">
            <a:miter lim="400000"/>
          </a:ln>
        </p:spPr>
      </p:pic>
      <p:sp>
        <p:nvSpPr>
          <p:cNvPr id="43" name="解決危機與避免衝突"/>
          <p:cNvSpPr/>
          <p:nvPr/>
        </p:nvSpPr>
        <p:spPr>
          <a:xfrm>
            <a:off x="605963" y="-649141"/>
            <a:ext cx="549308" cy="9922937"/>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latin typeface="Times New Roman"/>
                <a:ea typeface="Times New Roman"/>
                <a:cs typeface="Times New Roman"/>
                <a:sym typeface="Times New Roman"/>
              </a:defRPr>
            </a:lvl1pPr>
          </a:lstStyle>
          <a:p>
            <a:pPr/>
            <a:r>
              <a:t>解決危機與避免衝突</a:t>
            </a:r>
          </a:p>
        </p:txBody>
      </p:sp>
      <p:sp>
        <p:nvSpPr>
          <p:cNvPr id="44" name="第六課"/>
          <p:cNvSpPr/>
          <p:nvPr/>
        </p:nvSpPr>
        <p:spPr>
          <a:xfrm>
            <a:off x="354758" y="7514941"/>
            <a:ext cx="549308" cy="2163533"/>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80" sz="3600">
                <a:effectLst>
                  <a:outerShdw sx="100000" sy="100000" kx="0" ky="0" algn="b" rotWithShape="0" blurRad="12700" dist="12700" dir="3480000">
                    <a:srgbClr val="000000">
                      <a:alpha val="70000"/>
                    </a:srgbClr>
                  </a:outerShdw>
                </a:effectLst>
                <a:latin typeface="Times New Roman"/>
                <a:ea typeface="Times New Roman"/>
                <a:cs typeface="Times New Roman"/>
                <a:sym typeface="Times New Roman"/>
              </a:defRPr>
            </a:lvl1pPr>
          </a:lstStyle>
          <a:p>
            <a:pPr/>
            <a:r>
              <a:t>第六課</a:t>
            </a:r>
          </a:p>
        </p:txBody>
      </p:sp>
      <p:sp>
        <p:nvSpPr>
          <p:cNvPr id="45" name="建立一個美滿婚姻"/>
          <p:cNvSpPr/>
          <p:nvPr/>
        </p:nvSpPr>
        <p:spPr>
          <a:xfrm>
            <a:off x="45211" y="391609"/>
            <a:ext cx="549309" cy="5421308"/>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solidFill>
                  <a:srgbClr val="FFC42A"/>
                </a:solidFill>
                <a:latin typeface="Times New Roman"/>
                <a:ea typeface="Times New Roman"/>
                <a:cs typeface="Times New Roman"/>
                <a:sym typeface="Times New Roman"/>
              </a:defRPr>
            </a:lvl1pPr>
          </a:lstStyle>
          <a:p>
            <a:pPr/>
            <a:r>
              <a:t>建立一個美滿婚姻</a:t>
            </a:r>
          </a:p>
        </p:txBody>
      </p:sp>
      <p:sp>
        <p:nvSpPr>
          <p:cNvPr id="46" name="Title Text"/>
          <p:cNvSpPr txBox="1"/>
          <p:nvPr>
            <p:ph type="title"/>
          </p:nvPr>
        </p:nvSpPr>
        <p:spPr>
          <a:xfrm>
            <a:off x="1409700" y="12700"/>
            <a:ext cx="8166100" cy="1333500"/>
          </a:xfrm>
          <a:prstGeom prst="rect">
            <a:avLst/>
          </a:prstGeom>
        </p:spPr>
        <p:txBody>
          <a:bodyPr/>
          <a:lstStyle>
            <a:lvl1pPr>
              <a:lnSpc>
                <a:spcPts val="6700"/>
              </a:lnSpc>
              <a:defRPr b="1" sz="5600">
                <a:latin typeface="Times New Roman"/>
                <a:ea typeface="Times New Roman"/>
                <a:cs typeface="Times New Roman"/>
                <a:sym typeface="Times New Roman"/>
              </a:defRPr>
            </a:lvl1pPr>
          </a:lstStyle>
          <a:p>
            <a:pPr/>
            <a:r>
              <a:t>Title Text</a:t>
            </a:r>
          </a:p>
        </p:txBody>
      </p:sp>
      <p:sp>
        <p:nvSpPr>
          <p:cNvPr id="47" name="Body Level One…"/>
          <p:cNvSpPr txBox="1"/>
          <p:nvPr>
            <p:ph type="body" idx="1"/>
          </p:nvPr>
        </p:nvSpPr>
        <p:spPr>
          <a:prstGeom prst="rect">
            <a:avLst/>
          </a:prstGeom>
        </p:spPr>
        <p:txBody>
          <a:bodyPr/>
          <a:lstStyle>
            <a:lvl1pPr>
              <a:lnSpc>
                <a:spcPts val="4000"/>
              </a:lnSpc>
              <a:defRPr sz="3400">
                <a:latin typeface="Times New Roman"/>
                <a:ea typeface="Times New Roman"/>
                <a:cs typeface="Times New Roman"/>
                <a:sym typeface="Times New Roman"/>
              </a:defRPr>
            </a:lvl1pPr>
            <a:lvl2pPr>
              <a:lnSpc>
                <a:spcPts val="4000"/>
              </a:lnSpc>
              <a:defRPr sz="3400">
                <a:latin typeface="Times New Roman"/>
                <a:ea typeface="Times New Roman"/>
                <a:cs typeface="Times New Roman"/>
                <a:sym typeface="Times New Roman"/>
              </a:defRPr>
            </a:lvl2pPr>
            <a:lvl3pPr>
              <a:lnSpc>
                <a:spcPts val="4000"/>
              </a:lnSpc>
              <a:defRPr sz="3400">
                <a:latin typeface="Times New Roman"/>
                <a:ea typeface="Times New Roman"/>
                <a:cs typeface="Times New Roman"/>
                <a:sym typeface="Times New Roman"/>
              </a:defRPr>
            </a:lvl3pPr>
            <a:lvl4pPr>
              <a:lnSpc>
                <a:spcPts val="4000"/>
              </a:lnSpc>
              <a:defRPr sz="3400">
                <a:latin typeface="Times New Roman"/>
                <a:ea typeface="Times New Roman"/>
                <a:cs typeface="Times New Roman"/>
                <a:sym typeface="Times New Roman"/>
              </a:defRPr>
            </a:lvl4pPr>
            <a:lvl5pPr>
              <a:lnSpc>
                <a:spcPts val="4000"/>
              </a:lnSpc>
              <a:defRPr sz="3400">
                <a:latin typeface="Times New Roman"/>
                <a:ea typeface="Times New Roman"/>
                <a:cs typeface="Times New Roman"/>
                <a:sym typeface="Times New Roman"/>
              </a:defRPr>
            </a:lvl5pPr>
          </a:lstStyle>
          <a:p>
            <a:pPr/>
            <a:r>
              <a:t>Body Level One</a:t>
            </a:r>
          </a:p>
          <a:p>
            <a:pPr lvl="1"/>
            <a:r>
              <a:t>Body Level Two</a:t>
            </a:r>
          </a:p>
          <a:p>
            <a:pPr lvl="2"/>
            <a:r>
              <a:t>Body Level Three</a:t>
            </a:r>
          </a:p>
          <a:p>
            <a:pPr lvl="3"/>
            <a:r>
              <a:t>Body Level Four</a:t>
            </a:r>
          </a:p>
          <a:p>
            <a:pPr lvl="4"/>
            <a:r>
              <a:t>Body Level Five</a:t>
            </a:r>
          </a:p>
        </p:txBody>
      </p:sp>
      <p:sp>
        <p:nvSpPr>
          <p:cNvPr id="48" name="Slide Number"/>
          <p:cNvSpPr txBox="1"/>
          <p:nvPr>
            <p:ph type="sldNum" sz="quarter" idx="2"/>
          </p:nvPr>
        </p:nvSpPr>
        <p:spPr>
          <a:xfrm>
            <a:off x="12303635" y="9238295"/>
            <a:ext cx="342901" cy="357510"/>
          </a:xfrm>
          <a:prstGeom prst="rect">
            <a:avLst/>
          </a:prstGeom>
        </p:spPr>
        <p:txBody>
          <a:bodyPr/>
          <a:lstStyle>
            <a:lvl1pPr>
              <a:lnSpc>
                <a:spcPts val="2400"/>
              </a:lnSpc>
              <a:defRPr sz="2000">
                <a:latin typeface="Times New Roman"/>
                <a:ea typeface="Times New Roman"/>
                <a:cs typeface="Times New Roman"/>
                <a:sym typeface="Times New Roman"/>
              </a:defRPr>
            </a:lvl1p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pic>
        <p:nvPicPr>
          <p:cNvPr id="2" name="Bar1.jpg" descr="Bar1.jpg"/>
          <p:cNvPicPr>
            <a:picLocks noChangeAspect="1"/>
          </p:cNvPicPr>
          <p:nvPr/>
        </p:nvPicPr>
        <p:blipFill>
          <a:blip r:embed="rId2">
            <a:extLst/>
          </a:blip>
          <a:stretch>
            <a:fillRect/>
          </a:stretch>
        </p:blipFill>
        <p:spPr>
          <a:xfrm rot="16200000">
            <a:off x="-5464537" y="4486636"/>
            <a:ext cx="12187898" cy="1284225"/>
          </a:xfrm>
          <a:prstGeom prst="rect">
            <a:avLst/>
          </a:prstGeom>
          <a:ln w="12700">
            <a:miter lim="400000"/>
          </a:ln>
        </p:spPr>
      </p:pic>
      <p:sp>
        <p:nvSpPr>
          <p:cNvPr id="3" name="Resolve Crises &amp; Avoid Conflicts"/>
          <p:cNvSpPr/>
          <p:nvPr/>
        </p:nvSpPr>
        <p:spPr>
          <a:xfrm>
            <a:off x="-50800" y="89407"/>
            <a:ext cx="1371600" cy="18415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lvl1pPr>
          </a:lstStyle>
          <a:p>
            <a:pPr/>
            <a:r>
              <a:t>Resolve Crises &amp; Avoid Conflicts</a:t>
            </a:r>
          </a:p>
        </p:txBody>
      </p:sp>
      <p:sp>
        <p:nvSpPr>
          <p:cNvPr id="4" name="Session 6"/>
          <p:cNvSpPr/>
          <p:nvPr/>
        </p:nvSpPr>
        <p:spPr>
          <a:xfrm>
            <a:off x="154432" y="8770111"/>
            <a:ext cx="914401" cy="8636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lvl1pPr>
          </a:lstStyle>
          <a:p>
            <a:pPr/>
            <a:r>
              <a:t>Session 6</a:t>
            </a:r>
          </a:p>
        </p:txBody>
      </p:sp>
      <p:sp>
        <p:nvSpPr>
          <p:cNvPr id="5" name="Building A Great  Marriage"/>
          <p:cNvSpPr/>
          <p:nvPr/>
        </p:nvSpPr>
        <p:spPr>
          <a:xfrm>
            <a:off x="40640" y="6461759"/>
            <a:ext cx="1168401" cy="15748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p>
            <a: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pPr>
            <a:r>
              <a:t>Building</a:t>
            </a:r>
            <a:br/>
            <a:r>
              <a:t>A</a:t>
            </a:r>
            <a:br/>
            <a:r>
              <a:t>Great </a:t>
            </a:r>
            <a:br/>
            <a:r>
              <a:t>Marriage</a:t>
            </a:r>
          </a:p>
        </p:txBody>
      </p:sp>
      <p:sp>
        <p:nvSpPr>
          <p:cNvPr id="6" name="Title Text"/>
          <p:cNvSpPr txBox="1"/>
          <p:nvPr>
            <p:ph type="title"/>
          </p:nvPr>
        </p:nvSpPr>
        <p:spPr>
          <a:xfrm>
            <a:off x="1409700" y="12700"/>
            <a:ext cx="11544300" cy="13335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a:r>
              <a:t>Title Text</a:t>
            </a:r>
          </a:p>
        </p:txBody>
      </p:sp>
      <p:sp>
        <p:nvSpPr>
          <p:cNvPr id="7" name="Body Level One…"/>
          <p:cNvSpPr txBox="1"/>
          <p:nvPr>
            <p:ph type="body" idx="1"/>
          </p:nvPr>
        </p:nvSpPr>
        <p:spPr>
          <a:xfrm>
            <a:off x="1612900" y="1854200"/>
            <a:ext cx="10160000" cy="6032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2pPr>
              <a:tabLst>
                <a:tab pos="1143000" algn="l"/>
              </a:tabLst>
            </a:lvl2pPr>
            <a:lvl3pPr>
              <a:tabLst>
                <a:tab pos="1536700" algn="l"/>
              </a:tabLst>
            </a:lvl3pPr>
            <a:lvl4pPr>
              <a:tabLst>
                <a:tab pos="1943100" algn="l"/>
              </a:tabLst>
            </a:lvl4pPr>
            <a:lvl5pPr>
              <a:tabLst>
                <a:tab pos="2349500" algn="l"/>
              </a:tabLst>
            </a:lvl5pPr>
          </a:lstStyle>
          <a:p>
            <a:pPr/>
            <a:r>
              <a:t>Body Level One</a:t>
            </a:r>
          </a:p>
          <a:p>
            <a:pPr lvl="1"/>
            <a:r>
              <a:t>Body Level Two</a:t>
            </a:r>
          </a:p>
          <a:p>
            <a:pPr lvl="2"/>
            <a:r>
              <a:t>Body Level Three</a:t>
            </a:r>
          </a:p>
          <a:p>
            <a:pPr lvl="3"/>
            <a:r>
              <a:t>Body Level Four</a:t>
            </a:r>
          </a:p>
          <a:p>
            <a:pPr lvl="4"/>
            <a:r>
              <a:t>Body Level Five</a:t>
            </a:r>
          </a:p>
        </p:txBody>
      </p:sp>
      <p:sp>
        <p:nvSpPr>
          <p:cNvPr id="8" name="Slide Number"/>
          <p:cNvSpPr txBox="1"/>
          <p:nvPr>
            <p:ph type="sldNum" sz="quarter" idx="2"/>
          </p:nvPr>
        </p:nvSpPr>
        <p:spPr>
          <a:xfrm>
            <a:off x="12275289" y="9205061"/>
            <a:ext cx="399594" cy="411278"/>
          </a:xfrm>
          <a:prstGeom prst="rect">
            <a:avLst/>
          </a:prstGeom>
          <a:ln w="12700">
            <a:miter lim="400000"/>
          </a:ln>
        </p:spPr>
        <p:txBody>
          <a:bodyPr wrap="none" lIns="38100" tIns="38100" rIns="38100" bIns="38100" anchor="ctr">
            <a:spAutoFit/>
          </a:bodyPr>
          <a:lstStyle>
            <a:lvl1pPr>
              <a:lnSpc>
                <a:spcPts val="2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2200">
                <a:solidFill>
                  <a:srgbClr val="444444"/>
                </a:solidFill>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Lst>
  <p:transition xmlns:p14="http://schemas.microsoft.com/office/powerpoint/2010/main" spd="med" advClick="1"/>
  <p:txStyles>
    <p:titleStyle>
      <a:lvl1pPr marL="0" marR="0" indent="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1pPr>
      <a:lvl2pPr marL="0" marR="0" indent="22860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2pPr>
      <a:lvl3pPr marL="0" marR="0" indent="45720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3pPr>
      <a:lvl4pPr marL="0" marR="0" indent="68580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4pPr>
      <a:lvl5pPr marL="0" marR="0" indent="91440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5pPr>
      <a:lvl6pPr marL="0" marR="0" indent="114300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6pPr>
      <a:lvl7pPr marL="0" marR="0" indent="137160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7pPr>
      <a:lvl8pPr marL="0" marR="0" indent="160020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8pPr>
      <a:lvl9pPr marL="0" marR="0" indent="182880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9pPr>
    </p:titleStyle>
    <p:bodyStyle>
      <a:lvl1pPr marL="3128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1pPr>
      <a:lvl2pPr marL="6176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2pPr>
      <a:lvl3pPr marL="9224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3pPr>
      <a:lvl4pPr marL="12399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4pPr>
      <a:lvl5pPr marL="15574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5pPr>
      <a:lvl6pPr marL="19130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6pPr>
      <a:lvl7pPr marL="22686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7pPr>
      <a:lvl8pPr marL="26242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8pPr>
      <a:lvl9pPr marL="29798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9pPr>
    </p:bodyStyle>
    <p:otherStyle>
      <a:lvl1pPr marL="0" marR="0" indent="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1pPr>
      <a:lvl2pPr marL="0" marR="0" indent="2286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2pPr>
      <a:lvl3pPr marL="0" marR="0" indent="4572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3pPr>
      <a:lvl4pPr marL="0" marR="0" indent="6858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4pPr>
      <a:lvl5pPr marL="0" marR="0" indent="9144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5pPr>
      <a:lvl6pPr marL="0" marR="0" indent="11430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6pPr>
      <a:lvl7pPr marL="0" marR="0" indent="13716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7pPr>
      <a:lvl8pPr marL="0" marR="0" indent="16002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8pPr>
      <a:lvl9pPr marL="0" marR="0" indent="18288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www.foundationsforfreedom.net" TargetMode="External"/><Relationship Id="rId5" Type="http://schemas.openxmlformats.org/officeDocument/2006/relationships/image" Target="../media/image1.gif"/></Relationships>

</file>

<file path=ppt/slides/_rels/slide1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6.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2.jpeg"/><Relationship Id="rId4" Type="http://schemas.openxmlformats.org/officeDocument/2006/relationships/image" Target="../media/image5.gif"/></Relationships>

</file>

<file path=ppt/slides/_rels/slide1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6.gif"/></Relationships>

</file>

<file path=ppt/slides/_rels/slide1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gif"/><Relationship Id="rId3" Type="http://schemas.openxmlformats.org/officeDocument/2006/relationships/image" Target="../media/image3.jpeg"/><Relationship Id="rId4" Type="http://schemas.openxmlformats.org/officeDocument/2006/relationships/image" Target="../media/image8.gif"/><Relationship Id="rId5" Type="http://schemas.openxmlformats.org/officeDocument/2006/relationships/image" Target="../media/image9.gif"/><Relationship Id="rId6" Type="http://schemas.openxmlformats.org/officeDocument/2006/relationships/image" Target="../media/image10.gif"/><Relationship Id="rId7" Type="http://schemas.openxmlformats.org/officeDocument/2006/relationships/image" Target="../media/image11.gif"/><Relationship Id="rId8" Type="http://schemas.openxmlformats.org/officeDocument/2006/relationships/image" Target="../media/image12.gif"/><Relationship Id="rId9" Type="http://schemas.openxmlformats.org/officeDocument/2006/relationships/image" Target="../media/image12.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gif"/><Relationship Id="rId3" Type="http://schemas.openxmlformats.org/officeDocument/2006/relationships/image" Target="../media/image3.jpeg"/><Relationship Id="rId4" Type="http://schemas.openxmlformats.org/officeDocument/2006/relationships/image" Target="../media/image14.gif"/><Relationship Id="rId5" Type="http://schemas.openxmlformats.org/officeDocument/2006/relationships/image" Target="../media/image15.gif"/><Relationship Id="rId6" Type="http://schemas.openxmlformats.org/officeDocument/2006/relationships/image" Target="../media/image16.gif"/><Relationship Id="rId7" Type="http://schemas.openxmlformats.org/officeDocument/2006/relationships/image" Target="../media/image17.gif"/><Relationship Id="rId8" Type="http://schemas.openxmlformats.org/officeDocument/2006/relationships/image" Target="../media/image18.gif"/><Relationship Id="rId9" Type="http://schemas.openxmlformats.org/officeDocument/2006/relationships/image" Target="../media/image13.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9.gif"/></Relationships>

</file>

<file path=ppt/slides/_rels/slide1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20.gif"/><Relationship Id="rId4" Type="http://schemas.openxmlformats.org/officeDocument/2006/relationships/image" Target="../media/image14.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20.gif"/></Relationships>

</file>

<file path=ppt/slides/_rels/slide2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20.gif"/></Relationships>

</file>

<file path=ppt/slides/_rels/slide2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0.gif"/><Relationship Id="rId3" Type="http://schemas.openxmlformats.org/officeDocument/2006/relationships/image" Target="../media/image2.png"/><Relationship Id="rId4" Type="http://schemas.openxmlformats.org/officeDocument/2006/relationships/image" Target="../media/image5.gif"/></Relationships>

</file>

<file path=ppt/slides/_rels/slide2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2.gif"/></Relationships>

</file>

<file path=ppt/slides/_rels/slide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3.gif"/><Relationship Id="rId4" Type="http://schemas.openxmlformats.org/officeDocument/2006/relationships/image" Target="../media/image3.png"/><Relationship Id="rId5" Type="http://schemas.openxmlformats.org/officeDocument/2006/relationships/image" Target="../media/image4.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4.gif"/></Relationships>

</file>

<file path=ppt/slides/_rels/slide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7" name="BGM_Leaf.png" descr="BGM_Leaf.png"/>
          <p:cNvPicPr>
            <a:picLocks noChangeAspect="1"/>
          </p:cNvPicPr>
          <p:nvPr/>
        </p:nvPicPr>
        <p:blipFill>
          <a:blip r:embed="rId3">
            <a:extLst/>
          </a:blip>
          <a:srcRect l="3791" t="0" r="7973" b="0"/>
          <a:stretch>
            <a:fillRect/>
          </a:stretch>
        </p:blipFill>
        <p:spPr>
          <a:xfrm>
            <a:off x="-32522" y="601293"/>
            <a:ext cx="13427075" cy="11413009"/>
          </a:xfrm>
          <a:prstGeom prst="rect">
            <a:avLst/>
          </a:prstGeom>
          <a:ln w="12700">
            <a:miter lim="400000"/>
          </a:ln>
        </p:spPr>
      </p:pic>
      <p:sp>
        <p:nvSpPr>
          <p:cNvPr id="58" name="聖經實用的真理"/>
          <p:cNvSpPr txBox="1"/>
          <p:nvPr/>
        </p:nvSpPr>
        <p:spPr>
          <a:xfrm>
            <a:off x="2527300" y="8267700"/>
            <a:ext cx="9690100" cy="88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5200"/>
              </a:lnSpc>
              <a:tabLst>
                <a:tab pos="1270000" algn="l"/>
                <a:tab pos="8953500" algn="l"/>
              </a:tabLst>
              <a:defRPr sz="4400">
                <a:solidFill>
                  <a:srgbClr val="000000"/>
                </a:solidFill>
                <a:latin typeface="Georgia"/>
                <a:ea typeface="Georgia"/>
                <a:cs typeface="Georgia"/>
                <a:sym typeface="Georgia"/>
              </a:defRPr>
            </a:lvl1pPr>
          </a:lstStyle>
          <a:p>
            <a:pPr/>
            <a:r>
              <a:t>聖經實用的真理</a:t>
            </a:r>
          </a:p>
        </p:txBody>
      </p:sp>
      <p:sp>
        <p:nvSpPr>
          <p:cNvPr id="59" name="www.foundationsforfreedom.net"/>
          <p:cNvSpPr txBox="1"/>
          <p:nvPr/>
        </p:nvSpPr>
        <p:spPr>
          <a:xfrm>
            <a:off x="2908300" y="9144000"/>
            <a:ext cx="8928100" cy="558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pc="449" sz="3000">
                <a:solidFill>
                  <a:srgbClr val="000000"/>
                </a:solidFill>
                <a:latin typeface="Georgia"/>
                <a:ea typeface="Georgia"/>
                <a:cs typeface="Georgia"/>
                <a:sym typeface="Georgia"/>
                <a:hlinkClick r:id="rId4" invalidUrl="" action="" tgtFrame="" tooltip="" history="1" highlightClick="0" endSnd="0"/>
              </a:defRPr>
            </a:lvl1pPr>
          </a:lstStyle>
          <a:p>
            <a:pPr/>
            <a:r>
              <a:rPr>
                <a:hlinkClick r:id="rId4" invalidUrl="" action="" tgtFrame="" tooltip="" history="1" highlightClick="0" endSnd="0"/>
              </a:rPr>
              <a:t>www.foundationsforfreedom.net</a:t>
            </a:r>
          </a:p>
        </p:txBody>
      </p:sp>
      <p:pic>
        <p:nvPicPr>
          <p:cNvPr id="60" name="logo.gif" descr="logo.gif"/>
          <p:cNvPicPr>
            <a:picLocks noChangeAspect="1"/>
          </p:cNvPicPr>
          <p:nvPr/>
        </p:nvPicPr>
        <p:blipFill>
          <a:blip r:embed="rId5">
            <a:extLst/>
          </a:blip>
          <a:srcRect l="3143" t="0" r="3374" b="5498"/>
          <a:stretch>
            <a:fillRect/>
          </a:stretch>
        </p:blipFill>
        <p:spPr>
          <a:xfrm>
            <a:off x="11429665" y="8226855"/>
            <a:ext cx="1410595" cy="1410745"/>
          </a:xfrm>
          <a:custGeom>
            <a:avLst/>
            <a:gdLst/>
            <a:ahLst/>
            <a:cxnLst>
              <a:cxn ang="0">
                <a:pos x="wd2" y="hd2"/>
              </a:cxn>
              <a:cxn ang="5400000">
                <a:pos x="wd2" y="hd2"/>
              </a:cxn>
              <a:cxn ang="10800000">
                <a:pos x="wd2" y="hd2"/>
              </a:cxn>
              <a:cxn ang="16200000">
                <a:pos x="wd2" y="hd2"/>
              </a:cxn>
            </a:cxnLst>
            <a:rect l="0" t="0" r="r" b="b"/>
            <a:pathLst>
              <a:path w="19678" h="20595" fill="norm" stroke="1" extrusionOk="0">
                <a:moveTo>
                  <a:pt x="9842" y="0"/>
                </a:moveTo>
                <a:cubicBezTo>
                  <a:pt x="7323" y="0"/>
                  <a:pt x="4804" y="1008"/>
                  <a:pt x="2882" y="3019"/>
                </a:cubicBezTo>
                <a:cubicBezTo>
                  <a:pt x="-961" y="7040"/>
                  <a:pt x="-961" y="13556"/>
                  <a:pt x="2882" y="17578"/>
                </a:cubicBezTo>
                <a:cubicBezTo>
                  <a:pt x="6726" y="21600"/>
                  <a:pt x="12952" y="21600"/>
                  <a:pt x="16796" y="17578"/>
                </a:cubicBezTo>
                <a:cubicBezTo>
                  <a:pt x="20639" y="13556"/>
                  <a:pt x="20639" y="7040"/>
                  <a:pt x="16796" y="3019"/>
                </a:cubicBezTo>
                <a:cubicBezTo>
                  <a:pt x="14874" y="1008"/>
                  <a:pt x="12360" y="0"/>
                  <a:pt x="9842" y="0"/>
                </a:cubicBezTo>
                <a:close/>
              </a:path>
            </a:pathLst>
          </a:custGeom>
          <a:ln w="12700">
            <a:miter lim="400000"/>
          </a:ln>
        </p:spPr>
      </p:pic>
      <p:sp>
        <p:nvSpPr>
          <p:cNvPr id="61" name="第六課"/>
          <p:cNvSpPr txBox="1"/>
          <p:nvPr/>
        </p:nvSpPr>
        <p:spPr>
          <a:xfrm>
            <a:off x="5999210" y="4239803"/>
            <a:ext cx="6858001" cy="116840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第六課</a:t>
            </a:r>
          </a:p>
        </p:txBody>
      </p:sp>
      <p:sp>
        <p:nvSpPr>
          <p:cNvPr id="62" name="解決危機與避免衝突"/>
          <p:cNvSpPr txBox="1"/>
          <p:nvPr/>
        </p:nvSpPr>
        <p:spPr>
          <a:xfrm>
            <a:off x="2694950" y="2781300"/>
            <a:ext cx="12420601" cy="1168400"/>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解決危機與避免衝突</a:t>
            </a:r>
          </a:p>
        </p:txBody>
      </p:sp>
      <p:sp>
        <p:nvSpPr>
          <p:cNvPr id="63" name="包恩富牧師 Paul J. Bucknell"/>
          <p:cNvSpPr txBox="1"/>
          <p:nvPr/>
        </p:nvSpPr>
        <p:spPr>
          <a:xfrm>
            <a:off x="7121265" y="6495051"/>
            <a:ext cx="5092701" cy="15367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ts val="5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Georgia"/>
                <a:ea typeface="Georgia"/>
                <a:cs typeface="Georgia"/>
                <a:sym typeface="Georgia"/>
              </a:defRPr>
            </a:pPr>
            <a:r>
              <a:rPr sz="4800"/>
              <a:t>包恩富牧師</a:t>
            </a:r>
            <a:br/>
            <a:r>
              <a:t>Paul J. Bucknell</a:t>
            </a:r>
          </a:p>
        </p:txBody>
      </p:sp>
      <p:sp>
        <p:nvSpPr>
          <p:cNvPr id="64" name="建立一個美滿婚姻"/>
          <p:cNvSpPr txBox="1"/>
          <p:nvPr/>
        </p:nvSpPr>
        <p:spPr>
          <a:xfrm>
            <a:off x="-103745" y="152928"/>
            <a:ext cx="13212290" cy="20574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30" sz="11000">
                <a:solidFill>
                  <a:srgbClr val="AC2E2F"/>
                </a:solidFill>
                <a:latin typeface="Brush Script MT"/>
                <a:ea typeface="Brush Script MT"/>
                <a:cs typeface="Brush Script MT"/>
                <a:sym typeface="Brush Script MT"/>
              </a:defRPr>
            </a:lvl1pPr>
          </a:lstStyle>
          <a:p>
            <a:pPr/>
            <a:r>
              <a:t>建立一個美滿婚姻</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6" name="Rectangle"/>
          <p:cNvSpPr/>
          <p:nvPr/>
        </p:nvSpPr>
        <p:spPr>
          <a:xfrm>
            <a:off x="1265690" y="8031557"/>
            <a:ext cx="11793909" cy="1716886"/>
          </a:xfrm>
          <a:prstGeom prst="rect">
            <a:avLst/>
          </a:prstGeom>
          <a:solidFill>
            <a:srgbClr val="C8FEFF"/>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nvGrpSpPr>
          <p:cNvPr id="142" name="Group"/>
          <p:cNvGrpSpPr/>
          <p:nvPr/>
        </p:nvGrpSpPr>
        <p:grpSpPr>
          <a:xfrm>
            <a:off x="1271523" y="2857500"/>
            <a:ext cx="11809701" cy="4229231"/>
            <a:chOff x="0" y="38100"/>
            <a:chExt cx="11809699" cy="4229230"/>
          </a:xfrm>
        </p:grpSpPr>
        <p:sp>
          <p:nvSpPr>
            <p:cNvPr id="137" name="Rectangle"/>
            <p:cNvSpPr/>
            <p:nvPr/>
          </p:nvSpPr>
          <p:spPr>
            <a:xfrm>
              <a:off x="0" y="38100"/>
              <a:ext cx="11569977" cy="4025900"/>
            </a:xfrm>
            <a:prstGeom prst="rect">
              <a:avLst/>
            </a:prstGeom>
            <a:solidFill>
              <a:srgbClr val="FFFEFC"/>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nvGrpSpPr>
            <p:cNvPr id="141" name="Group"/>
            <p:cNvGrpSpPr/>
            <p:nvPr/>
          </p:nvGrpSpPr>
          <p:grpSpPr>
            <a:xfrm>
              <a:off x="6742399" y="152530"/>
              <a:ext cx="5067301" cy="4114801"/>
              <a:chOff x="0" y="0"/>
              <a:chExt cx="5067300" cy="4114800"/>
            </a:xfrm>
          </p:grpSpPr>
          <p:sp>
            <p:nvSpPr>
              <p:cNvPr id="138" name="Oval"/>
              <p:cNvSpPr/>
              <p:nvPr/>
            </p:nvSpPr>
            <p:spPr>
              <a:xfrm>
                <a:off x="685800" y="0"/>
                <a:ext cx="3721100" cy="4114800"/>
              </a:xfrm>
              <a:prstGeom prst="ellipse">
                <a:avLst/>
              </a:prstGeom>
              <a:solidFill>
                <a:srgbClr val="F9FC62"/>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39" name="不要怕他們…"/>
              <p:cNvSpPr/>
              <p:nvPr/>
            </p:nvSpPr>
            <p:spPr>
              <a:xfrm>
                <a:off x="1094423" y="2362200"/>
                <a:ext cx="3340228" cy="10541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000">
                    <a:solidFill>
                      <a:srgbClr val="000000"/>
                    </a:solidFill>
                    <a:latin typeface="ヒラギノ明朝 Pro W6"/>
                    <a:ea typeface="ヒラギノ明朝 Pro W6"/>
                    <a:cs typeface="ヒラギノ明朝 Pro W6"/>
                    <a:sym typeface="ヒラギノ明朝 Pro W6"/>
                  </a:defRPr>
                </a:pPr>
                <a:r>
                  <a:t>不要怕他們</a:t>
                </a:r>
              </a:p>
              <a:p>
                <a:pPr>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000">
                    <a:solidFill>
                      <a:srgbClr val="000000"/>
                    </a:solidFill>
                    <a:latin typeface="ヒラギノ明朝 Pro W6"/>
                    <a:ea typeface="ヒラギノ明朝 Pro W6"/>
                    <a:cs typeface="ヒラギノ明朝 Pro W6"/>
                    <a:sym typeface="ヒラギノ明朝 Pro W6"/>
                  </a:defRPr>
                </a:pPr>
                <a:r>
                  <a:t> (約 書 亞 記10:8 )</a:t>
                </a:r>
              </a:p>
            </p:txBody>
          </p:sp>
          <p:sp>
            <p:nvSpPr>
              <p:cNvPr id="140" name="你不要因他們懼怕…"/>
              <p:cNvSpPr/>
              <p:nvPr/>
            </p:nvSpPr>
            <p:spPr>
              <a:xfrm>
                <a:off x="0" y="762000"/>
                <a:ext cx="5067300" cy="1625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000">
                    <a:solidFill>
                      <a:srgbClr val="000000"/>
                    </a:solidFill>
                    <a:latin typeface="ヒラギノ明朝 Pro W6"/>
                    <a:ea typeface="ヒラギノ明朝 Pro W6"/>
                    <a:cs typeface="ヒラギノ明朝 Pro W6"/>
                    <a:sym typeface="ヒラギノ明朝 Pro W6"/>
                  </a:defRPr>
                </a:pPr>
                <a:r>
                  <a:t>你不要因他們懼怕</a:t>
                </a:r>
              </a:p>
              <a:p>
                <a:pPr>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000">
                    <a:solidFill>
                      <a:srgbClr val="000000"/>
                    </a:solidFill>
                    <a:latin typeface="ヒラギノ明朝 Pro W6"/>
                    <a:ea typeface="ヒラギノ明朝 Pro W6"/>
                    <a:cs typeface="ヒラギノ明朝 Pro W6"/>
                    <a:sym typeface="ヒラギノ明朝 Pro W6"/>
                  </a:defRPr>
                </a:pPr>
                <a:r>
                  <a:t> (約 書 亞 記10:6 )</a:t>
                </a:r>
              </a:p>
            </p:txBody>
          </p:sp>
        </p:grpSp>
      </p:grpSp>
      <p:sp>
        <p:nvSpPr>
          <p:cNvPr id="143" name="Rectangle"/>
          <p:cNvSpPr/>
          <p:nvPr/>
        </p:nvSpPr>
        <p:spPr>
          <a:xfrm>
            <a:off x="1265690" y="-38100"/>
            <a:ext cx="11793909" cy="1231900"/>
          </a:xfrm>
          <a:prstGeom prst="rect">
            <a:avLst/>
          </a:prstGeom>
          <a:solidFill>
            <a:srgbClr val="C8FEFF"/>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44" name="• 婚姻是神的聖工區…"/>
          <p:cNvSpPr/>
          <p:nvPr/>
        </p:nvSpPr>
        <p:spPr>
          <a:xfrm>
            <a:off x="1519690" y="3581400"/>
            <a:ext cx="8407401" cy="359125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5600"/>
              </a:lnSpc>
              <a:tabLst>
                <a:tab pos="8432800" algn="l"/>
              </a:tabLst>
              <a:defRPr sz="3800">
                <a:solidFill>
                  <a:srgbClr val="000000"/>
                </a:solidFill>
                <a:latin typeface="华文楷体"/>
                <a:ea typeface="华文楷体"/>
                <a:cs typeface="华文楷体"/>
                <a:sym typeface="华文楷体"/>
              </a:defRPr>
            </a:pPr>
            <a:r>
              <a:t>• 婚姻是神的聖工區</a:t>
            </a:r>
          </a:p>
          <a:p>
            <a:pPr algn="l">
              <a:lnSpc>
                <a:spcPts val="5600"/>
              </a:lnSpc>
              <a:tabLst>
                <a:tab pos="8432800" algn="l"/>
              </a:tabLst>
              <a:defRPr sz="3800">
                <a:solidFill>
                  <a:srgbClr val="000000"/>
                </a:solidFill>
                <a:latin typeface="华文楷体"/>
                <a:ea typeface="华文楷体"/>
                <a:cs typeface="华文楷体"/>
                <a:sym typeface="华文楷体"/>
              </a:defRPr>
            </a:pPr>
            <a:r>
              <a:t>• 神的目標是使我們更聖潔</a:t>
            </a:r>
          </a:p>
          <a:p>
            <a:pPr algn="l">
              <a:lnSpc>
                <a:spcPts val="5600"/>
              </a:lnSpc>
              <a:tabLst>
                <a:tab pos="8432800" algn="l"/>
              </a:tabLst>
              <a:defRPr sz="3800">
                <a:solidFill>
                  <a:srgbClr val="000000"/>
                </a:solidFill>
                <a:latin typeface="华文楷体"/>
                <a:ea typeface="华文楷体"/>
                <a:cs typeface="华文楷体"/>
                <a:sym typeface="华文楷体"/>
              </a:defRPr>
            </a:pPr>
            <a:r>
              <a:t>• 神要在我們的生命中做工</a:t>
            </a:r>
          </a:p>
          <a:p>
            <a:pPr algn="l">
              <a:lnSpc>
                <a:spcPts val="5600"/>
              </a:lnSpc>
              <a:tabLst>
                <a:tab pos="8432800" algn="l"/>
              </a:tabLst>
              <a:defRPr sz="3800">
                <a:solidFill>
                  <a:srgbClr val="000000"/>
                </a:solidFill>
                <a:latin typeface="华文楷体"/>
                <a:ea typeface="华文楷体"/>
                <a:cs typeface="华文楷体"/>
                <a:sym typeface="华文楷体"/>
              </a:defRPr>
            </a:pPr>
            <a:r>
              <a:t>• 大小危機都是相同的問題</a:t>
            </a:r>
          </a:p>
          <a:p>
            <a:pPr algn="l">
              <a:lnSpc>
                <a:spcPts val="5600"/>
              </a:lnSpc>
              <a:tabLst>
                <a:tab pos="8432800" algn="l"/>
              </a:tabLst>
              <a:defRPr sz="3800">
                <a:solidFill>
                  <a:srgbClr val="000000"/>
                </a:solidFill>
                <a:latin typeface="华文楷体"/>
                <a:ea typeface="华文楷体"/>
                <a:cs typeface="华文楷体"/>
                <a:sym typeface="华文楷体"/>
              </a:defRPr>
            </a:pPr>
            <a:r>
              <a:t>• 神最終目標是平安與安息</a:t>
            </a:r>
          </a:p>
        </p:txBody>
      </p:sp>
      <p:sp>
        <p:nvSpPr>
          <p:cNvPr id="145" name="What was your last crisis?…"/>
          <p:cNvSpPr/>
          <p:nvPr/>
        </p:nvSpPr>
        <p:spPr>
          <a:xfrm>
            <a:off x="1323580" y="8155399"/>
            <a:ext cx="11795076" cy="199245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3900"/>
              </a:lnSpc>
              <a:tabLst/>
              <a:defRPr b="1" sz="2400">
                <a:solidFill>
                  <a:srgbClr val="000000"/>
                </a:solidFill>
              </a:defRPr>
            </a:pPr>
            <a:r>
              <a:t>What was your last crisis?</a:t>
            </a:r>
          </a:p>
          <a:p>
            <a:pPr algn="l">
              <a:lnSpc>
                <a:spcPts val="3900"/>
              </a:lnSpc>
              <a:tabLst/>
              <a:defRPr b="1" sz="2400">
                <a:solidFill>
                  <a:srgbClr val="000000"/>
                </a:solidFill>
              </a:defRPr>
            </a:pPr>
            <a:r>
              <a:t>Do you find that differences of opinion always leads to arguments?</a:t>
            </a:r>
          </a:p>
          <a:p>
            <a:pPr algn="l">
              <a:lnSpc>
                <a:spcPts val="3900"/>
              </a:lnSpc>
              <a:tabLst/>
              <a:defRPr b="1" sz="2400">
                <a:solidFill>
                  <a:srgbClr val="000000"/>
                </a:solidFill>
              </a:defRPr>
            </a:pPr>
            <a:r>
              <a:t>Do you have times when differing ideas does not lead to conflict? Why so?</a:t>
            </a:r>
          </a:p>
        </p:txBody>
      </p:sp>
      <p:sp>
        <p:nvSpPr>
          <p:cNvPr id="146" name="夏瑣王耶賓聽見這事、就打發人去見瑪頓王約巴、伸崙王、押煞王、…"/>
          <p:cNvSpPr/>
          <p:nvPr/>
        </p:nvSpPr>
        <p:spPr>
          <a:xfrm>
            <a:off x="1684790" y="1384300"/>
            <a:ext cx="12179301" cy="187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204700" algn="l"/>
              </a:tabLst>
              <a:defRPr sz="3000">
                <a:solidFill>
                  <a:srgbClr val="000000"/>
                </a:solidFill>
                <a:latin typeface="ヒラギノ角ゴ Pro W3"/>
                <a:ea typeface="ヒラギノ角ゴ Pro W3"/>
                <a:cs typeface="ヒラギノ角ゴ Pro W3"/>
                <a:sym typeface="ヒラギノ角ゴ Pro W3"/>
              </a:defRPr>
            </a:pPr>
            <a:r>
              <a:t>夏瑣王耶賓聽見這事、就打發人去見瑪頓王約巴、伸崙王、押煞王、 </a:t>
            </a:r>
          </a:p>
          <a:p>
            <a:pPr algn="l">
              <a:lnSpc>
                <a:spcPts val="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204700" algn="l"/>
              </a:tabLst>
              <a:defRPr sz="3000">
                <a:solidFill>
                  <a:srgbClr val="000000"/>
                </a:solidFill>
                <a:latin typeface="ヒラギノ角ゴ Pro W3"/>
                <a:ea typeface="ヒラギノ角ゴ Pro W3"/>
                <a:cs typeface="ヒラギノ角ゴ Pro W3"/>
                <a:sym typeface="ヒラギノ角ゴ Pro W3"/>
              </a:defRPr>
            </a:pPr>
            <a:r>
              <a:t>．．．這諸王會合、來到米倫水邊、一同安營、要與以色列人爭戰。  (約 書 亞 記 11:1-5)</a:t>
            </a:r>
          </a:p>
        </p:txBody>
      </p:sp>
      <p:sp>
        <p:nvSpPr>
          <p:cNvPr id="147" name="(2) 危機突顯出潛在的問題"/>
          <p:cNvSpPr/>
          <p:nvPr/>
        </p:nvSpPr>
        <p:spPr>
          <a:xfrm>
            <a:off x="1265690" y="145180"/>
            <a:ext cx="10244427" cy="1016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AppleGothic"/>
                <a:ea typeface="AppleGothic"/>
                <a:cs typeface="AppleGothic"/>
                <a:sym typeface="AppleGothic"/>
              </a:defRPr>
            </a:lvl1pPr>
          </a:lstStyle>
          <a:p>
            <a:pPr/>
            <a:r>
              <a:t>(2) 危機突顯出潛在的問題</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142"/>
                                        </p:tgtEl>
                                        <p:attrNameLst>
                                          <p:attrName>style.visibility</p:attrName>
                                        </p:attrNameLst>
                                      </p:cBhvr>
                                      <p:to>
                                        <p:strVal val="visible"/>
                                      </p:to>
                                    </p:set>
                                    <p:animEffect filter="dissolve" transition="in">
                                      <p:cBhvr>
                                        <p:cTn id="7" dur="1000"/>
                                        <p:tgtEl>
                                          <p:spTgt spid="142"/>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8" presetID="22" grpId="2" fill="hold">
                                  <p:stCondLst>
                                    <p:cond delay="0"/>
                                  </p:stCondLst>
                                  <p:iterate type="el" backwards="0">
                                    <p:tmAbs val="0"/>
                                  </p:iterate>
                                  <p:childTnLst>
                                    <p:set>
                                      <p:cBhvr>
                                        <p:cTn id="11" fill="hold"/>
                                        <p:tgtEl>
                                          <p:spTgt spid="144">
                                            <p:bg/>
                                          </p:spTgt>
                                        </p:tgtEl>
                                        <p:attrNameLst>
                                          <p:attrName>style.visibility</p:attrName>
                                        </p:attrNameLst>
                                      </p:cBhvr>
                                      <p:to>
                                        <p:strVal val="visible"/>
                                      </p:to>
                                    </p:set>
                                    <p:animEffect filter="wipe(left)" transition="in">
                                      <p:cBhvr>
                                        <p:cTn id="12" dur="1000"/>
                                        <p:tgtEl>
                                          <p:spTgt spid="144">
                                            <p:bg/>
                                          </p:spTgt>
                                        </p:tgtEl>
                                      </p:cBhvr>
                                    </p:animEffect>
                                  </p:childTnLst>
                                </p:cTn>
                              </p:par>
                              <p:par>
                                <p:cTn id="13" presetClass="entr" nodeType="withEffect" presetSubtype="8" presetID="22" grpId="2" fill="hold">
                                  <p:stCondLst>
                                    <p:cond delay="0"/>
                                  </p:stCondLst>
                                  <p:iterate type="el" backwards="0">
                                    <p:tmAbs val="0"/>
                                  </p:iterate>
                                  <p:childTnLst>
                                    <p:set>
                                      <p:cBhvr>
                                        <p:cTn id="14" fill="hold"/>
                                        <p:tgtEl>
                                          <p:spTgt spid="144">
                                            <p:txEl>
                                              <p:pRg st="0" end="0"/>
                                            </p:txEl>
                                          </p:spTgt>
                                        </p:tgtEl>
                                        <p:attrNameLst>
                                          <p:attrName>style.visibility</p:attrName>
                                        </p:attrNameLst>
                                      </p:cBhvr>
                                      <p:to>
                                        <p:strVal val="visible"/>
                                      </p:to>
                                    </p:set>
                                    <p:animEffect filter="wipe(left)" transition="in">
                                      <p:cBhvr>
                                        <p:cTn id="15" dur="1000"/>
                                        <p:tgtEl>
                                          <p:spTgt spid="14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8" presetID="22" grpId="2" fill="hold">
                                  <p:stCondLst>
                                    <p:cond delay="0"/>
                                  </p:stCondLst>
                                  <p:iterate type="el" backwards="0">
                                    <p:tmAbs val="0"/>
                                  </p:iterate>
                                  <p:childTnLst>
                                    <p:set>
                                      <p:cBhvr>
                                        <p:cTn id="19" fill="hold"/>
                                        <p:tgtEl>
                                          <p:spTgt spid="144">
                                            <p:txEl>
                                              <p:pRg st="1" end="1"/>
                                            </p:txEl>
                                          </p:spTgt>
                                        </p:tgtEl>
                                        <p:attrNameLst>
                                          <p:attrName>style.visibility</p:attrName>
                                        </p:attrNameLst>
                                      </p:cBhvr>
                                      <p:to>
                                        <p:strVal val="visible"/>
                                      </p:to>
                                    </p:set>
                                    <p:animEffect filter="wipe(left)" transition="in">
                                      <p:cBhvr>
                                        <p:cTn id="20" dur="1000"/>
                                        <p:tgtEl>
                                          <p:spTgt spid="144">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2" grpId="2" fill="hold">
                                  <p:stCondLst>
                                    <p:cond delay="0"/>
                                  </p:stCondLst>
                                  <p:iterate type="el" backwards="0">
                                    <p:tmAbs val="0"/>
                                  </p:iterate>
                                  <p:childTnLst>
                                    <p:set>
                                      <p:cBhvr>
                                        <p:cTn id="24" fill="hold"/>
                                        <p:tgtEl>
                                          <p:spTgt spid="144">
                                            <p:txEl>
                                              <p:pRg st="2" end="2"/>
                                            </p:txEl>
                                          </p:spTgt>
                                        </p:tgtEl>
                                        <p:attrNameLst>
                                          <p:attrName>style.visibility</p:attrName>
                                        </p:attrNameLst>
                                      </p:cBhvr>
                                      <p:to>
                                        <p:strVal val="visible"/>
                                      </p:to>
                                    </p:set>
                                    <p:animEffect filter="wipe(left)" transition="in">
                                      <p:cBhvr>
                                        <p:cTn id="25" dur="1000"/>
                                        <p:tgtEl>
                                          <p:spTgt spid="144">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8" presetID="22" grpId="2" fill="hold">
                                  <p:stCondLst>
                                    <p:cond delay="0"/>
                                  </p:stCondLst>
                                  <p:iterate type="el" backwards="0">
                                    <p:tmAbs val="0"/>
                                  </p:iterate>
                                  <p:childTnLst>
                                    <p:set>
                                      <p:cBhvr>
                                        <p:cTn id="29" fill="hold"/>
                                        <p:tgtEl>
                                          <p:spTgt spid="144">
                                            <p:txEl>
                                              <p:pRg st="3" end="3"/>
                                            </p:txEl>
                                          </p:spTgt>
                                        </p:tgtEl>
                                        <p:attrNameLst>
                                          <p:attrName>style.visibility</p:attrName>
                                        </p:attrNameLst>
                                      </p:cBhvr>
                                      <p:to>
                                        <p:strVal val="visible"/>
                                      </p:to>
                                    </p:set>
                                    <p:animEffect filter="wipe(left)" transition="in">
                                      <p:cBhvr>
                                        <p:cTn id="30" dur="1000"/>
                                        <p:tgtEl>
                                          <p:spTgt spid="144">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8" presetID="22" grpId="2" fill="hold">
                                  <p:stCondLst>
                                    <p:cond delay="0"/>
                                  </p:stCondLst>
                                  <p:iterate type="el" backwards="0">
                                    <p:tmAbs val="0"/>
                                  </p:iterate>
                                  <p:childTnLst>
                                    <p:set>
                                      <p:cBhvr>
                                        <p:cTn id="34" fill="hold"/>
                                        <p:tgtEl>
                                          <p:spTgt spid="144">
                                            <p:txEl>
                                              <p:pRg st="4" end="4"/>
                                            </p:txEl>
                                          </p:spTgt>
                                        </p:tgtEl>
                                        <p:attrNameLst>
                                          <p:attrName>style.visibility</p:attrName>
                                        </p:attrNameLst>
                                      </p:cBhvr>
                                      <p:to>
                                        <p:strVal val="visible"/>
                                      </p:to>
                                    </p:set>
                                    <p:animEffect filter="wipe(left)" transition="in">
                                      <p:cBhvr>
                                        <p:cTn id="35" dur="1000"/>
                                        <p:tgtEl>
                                          <p:spTgt spid="144">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Class="entr" nodeType="clickEffect" presetSubtype="8" presetID="2" grpId="3" fill="hold">
                                  <p:stCondLst>
                                    <p:cond delay="0"/>
                                  </p:stCondLst>
                                  <p:iterate type="el" backwards="0">
                                    <p:tmAbs val="0"/>
                                  </p:iterate>
                                  <p:childTnLst>
                                    <p:set>
                                      <p:cBhvr>
                                        <p:cTn id="39" fill="hold"/>
                                        <p:tgtEl>
                                          <p:spTgt spid="145">
                                            <p:bg/>
                                          </p:spTgt>
                                        </p:tgtEl>
                                        <p:attrNameLst>
                                          <p:attrName>style.visibility</p:attrName>
                                        </p:attrNameLst>
                                      </p:cBhvr>
                                      <p:to>
                                        <p:strVal val="visible"/>
                                      </p:to>
                                    </p:set>
                                    <p:anim calcmode="lin" valueType="num">
                                      <p:cBhvr>
                                        <p:cTn id="40" dur="1000" fill="hold"/>
                                        <p:tgtEl>
                                          <p:spTgt spid="145">
                                            <p:bg/>
                                          </p:spTgt>
                                        </p:tgtEl>
                                        <p:attrNameLst>
                                          <p:attrName>ppt_x</p:attrName>
                                        </p:attrNameLst>
                                      </p:cBhvr>
                                      <p:tavLst>
                                        <p:tav tm="0">
                                          <p:val>
                                            <p:strVal val="0-#ppt_w/2"/>
                                          </p:val>
                                        </p:tav>
                                        <p:tav tm="100000">
                                          <p:val>
                                            <p:strVal val="#ppt_x"/>
                                          </p:val>
                                        </p:tav>
                                      </p:tavLst>
                                    </p:anim>
                                    <p:anim calcmode="lin" valueType="num">
                                      <p:cBhvr>
                                        <p:cTn id="41" dur="1000" fill="hold"/>
                                        <p:tgtEl>
                                          <p:spTgt spid="145">
                                            <p:bg/>
                                          </p:spTgt>
                                        </p:tgtEl>
                                        <p:attrNameLst>
                                          <p:attrName>ppt_y</p:attrName>
                                        </p:attrNameLst>
                                      </p:cBhvr>
                                      <p:tavLst>
                                        <p:tav tm="0">
                                          <p:val>
                                            <p:strVal val="#ppt_y"/>
                                          </p:val>
                                        </p:tav>
                                        <p:tav tm="100000">
                                          <p:val>
                                            <p:strVal val="#ppt_y"/>
                                          </p:val>
                                        </p:tav>
                                      </p:tavLst>
                                    </p:anim>
                                  </p:childTnLst>
                                </p:cTn>
                              </p:par>
                              <p:par>
                                <p:cTn id="42" presetClass="entr" nodeType="withEffect" presetSubtype="8" presetID="2" grpId="3" fill="hold">
                                  <p:stCondLst>
                                    <p:cond delay="0"/>
                                  </p:stCondLst>
                                  <p:iterate type="el" backwards="0">
                                    <p:tmAbs val="0"/>
                                  </p:iterate>
                                  <p:childTnLst>
                                    <p:set>
                                      <p:cBhvr>
                                        <p:cTn id="43" fill="hold"/>
                                        <p:tgtEl>
                                          <p:spTgt spid="145">
                                            <p:txEl>
                                              <p:pRg st="0" end="0"/>
                                            </p:txEl>
                                          </p:spTgt>
                                        </p:tgtEl>
                                        <p:attrNameLst>
                                          <p:attrName>style.visibility</p:attrName>
                                        </p:attrNameLst>
                                      </p:cBhvr>
                                      <p:to>
                                        <p:strVal val="visible"/>
                                      </p:to>
                                    </p:set>
                                    <p:anim calcmode="lin" valueType="num">
                                      <p:cBhvr>
                                        <p:cTn id="44" dur="1000" fill="hold"/>
                                        <p:tgtEl>
                                          <p:spTgt spid="145">
                                            <p:txEl>
                                              <p:pRg st="0" end="0"/>
                                            </p:txEl>
                                          </p:spTgt>
                                        </p:tgtEl>
                                        <p:attrNameLst>
                                          <p:attrName>ppt_x</p:attrName>
                                        </p:attrNameLst>
                                      </p:cBhvr>
                                      <p:tavLst>
                                        <p:tav tm="0">
                                          <p:val>
                                            <p:strVal val="0-#ppt_w/2"/>
                                          </p:val>
                                        </p:tav>
                                        <p:tav tm="100000">
                                          <p:val>
                                            <p:strVal val="#ppt_x"/>
                                          </p:val>
                                        </p:tav>
                                      </p:tavLst>
                                    </p:anim>
                                    <p:anim calcmode="lin" valueType="num">
                                      <p:cBhvr>
                                        <p:cTn id="45" dur="1000" fill="hold"/>
                                        <p:tgtEl>
                                          <p:spTgt spid="14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Class="entr" nodeType="clickEffect" presetSubtype="8" presetID="2" grpId="3" fill="hold">
                                  <p:stCondLst>
                                    <p:cond delay="0"/>
                                  </p:stCondLst>
                                  <p:iterate type="el" backwards="0">
                                    <p:tmAbs val="0"/>
                                  </p:iterate>
                                  <p:childTnLst>
                                    <p:set>
                                      <p:cBhvr>
                                        <p:cTn id="49" fill="hold"/>
                                        <p:tgtEl>
                                          <p:spTgt spid="145">
                                            <p:txEl>
                                              <p:pRg st="1" end="1"/>
                                            </p:txEl>
                                          </p:spTgt>
                                        </p:tgtEl>
                                        <p:attrNameLst>
                                          <p:attrName>style.visibility</p:attrName>
                                        </p:attrNameLst>
                                      </p:cBhvr>
                                      <p:to>
                                        <p:strVal val="visible"/>
                                      </p:to>
                                    </p:set>
                                    <p:anim calcmode="lin" valueType="num">
                                      <p:cBhvr>
                                        <p:cTn id="50" dur="1000" fill="hold"/>
                                        <p:tgtEl>
                                          <p:spTgt spid="145">
                                            <p:txEl>
                                              <p:pRg st="1" end="1"/>
                                            </p:txEl>
                                          </p:spTgt>
                                        </p:tgtEl>
                                        <p:attrNameLst>
                                          <p:attrName>ppt_x</p:attrName>
                                        </p:attrNameLst>
                                      </p:cBhvr>
                                      <p:tavLst>
                                        <p:tav tm="0">
                                          <p:val>
                                            <p:strVal val="0-#ppt_w/2"/>
                                          </p:val>
                                        </p:tav>
                                        <p:tav tm="100000">
                                          <p:val>
                                            <p:strVal val="#ppt_x"/>
                                          </p:val>
                                        </p:tav>
                                      </p:tavLst>
                                    </p:anim>
                                    <p:anim calcmode="lin" valueType="num">
                                      <p:cBhvr>
                                        <p:cTn id="51" dur="1000" fill="hold"/>
                                        <p:tgtEl>
                                          <p:spTgt spid="14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Class="entr" nodeType="clickEffect" presetSubtype="8" presetID="2" grpId="3" fill="hold">
                                  <p:stCondLst>
                                    <p:cond delay="0"/>
                                  </p:stCondLst>
                                  <p:iterate type="el" backwards="0">
                                    <p:tmAbs val="0"/>
                                  </p:iterate>
                                  <p:childTnLst>
                                    <p:set>
                                      <p:cBhvr>
                                        <p:cTn id="55" fill="hold"/>
                                        <p:tgtEl>
                                          <p:spTgt spid="145">
                                            <p:txEl>
                                              <p:pRg st="2" end="2"/>
                                            </p:txEl>
                                          </p:spTgt>
                                        </p:tgtEl>
                                        <p:attrNameLst>
                                          <p:attrName>style.visibility</p:attrName>
                                        </p:attrNameLst>
                                      </p:cBhvr>
                                      <p:to>
                                        <p:strVal val="visible"/>
                                      </p:to>
                                    </p:set>
                                    <p:anim calcmode="lin" valueType="num">
                                      <p:cBhvr>
                                        <p:cTn id="56" dur="1000" fill="hold"/>
                                        <p:tgtEl>
                                          <p:spTgt spid="145">
                                            <p:txEl>
                                              <p:pRg st="2" end="2"/>
                                            </p:txEl>
                                          </p:spTgt>
                                        </p:tgtEl>
                                        <p:attrNameLst>
                                          <p:attrName>ppt_x</p:attrName>
                                        </p:attrNameLst>
                                      </p:cBhvr>
                                      <p:tavLst>
                                        <p:tav tm="0">
                                          <p:val>
                                            <p:strVal val="0-#ppt_w/2"/>
                                          </p:val>
                                        </p:tav>
                                        <p:tav tm="100000">
                                          <p:val>
                                            <p:strVal val="#ppt_x"/>
                                          </p:val>
                                        </p:tav>
                                      </p:tavLst>
                                    </p:anim>
                                    <p:anim calcmode="lin" valueType="num">
                                      <p:cBhvr>
                                        <p:cTn id="57" dur="1000" fill="hold"/>
                                        <p:tgtEl>
                                          <p:spTgt spid="14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Class="entr" nodeType="clickEffect" presetSubtype="8" presetID="2" grpId="3" fill="hold">
                                  <p:stCondLst>
                                    <p:cond delay="0"/>
                                  </p:stCondLst>
                                  <p:iterate type="el" backwards="0">
                                    <p:tmAbs val="0"/>
                                  </p:iterate>
                                  <p:childTnLst>
                                    <p:set>
                                      <p:cBhvr>
                                        <p:cTn id="61" fill="hold"/>
                                        <p:tgtEl>
                                          <p:spTgt spid="145">
                                            <p:txEl>
                                              <p:pRg st="3" end="3"/>
                                            </p:txEl>
                                          </p:spTgt>
                                        </p:tgtEl>
                                        <p:attrNameLst>
                                          <p:attrName>style.visibility</p:attrName>
                                        </p:attrNameLst>
                                      </p:cBhvr>
                                      <p:to>
                                        <p:strVal val="visible"/>
                                      </p:to>
                                    </p:set>
                                    <p:anim calcmode="lin" valueType="num">
                                      <p:cBhvr>
                                        <p:cTn id="62" dur="1000" fill="hold"/>
                                        <p:tgtEl>
                                          <p:spTgt spid="145">
                                            <p:txEl>
                                              <p:pRg st="3" end="3"/>
                                            </p:txEl>
                                          </p:spTgt>
                                        </p:tgtEl>
                                        <p:attrNameLst>
                                          <p:attrName>ppt_x</p:attrName>
                                        </p:attrNameLst>
                                      </p:cBhvr>
                                      <p:tavLst>
                                        <p:tav tm="0">
                                          <p:val>
                                            <p:strVal val="0-#ppt_w/2"/>
                                          </p:val>
                                        </p:tav>
                                        <p:tav tm="100000">
                                          <p:val>
                                            <p:strVal val="#ppt_x"/>
                                          </p:val>
                                        </p:tav>
                                      </p:tavLst>
                                    </p:anim>
                                    <p:anim calcmode="lin" valueType="num">
                                      <p:cBhvr>
                                        <p:cTn id="63" dur="1000" fill="hold"/>
                                        <p:tgtEl>
                                          <p:spTgt spid="14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45" grpId="3"/>
      <p:bldP build="whole" bldLvl="1" animBg="1" rev="0" advAuto="0" spid="142" grpId="1"/>
      <p:bldP build="p" bldLvl="5" animBg="1" rev="0" advAuto="0" spid="144" grpId="2"/>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1" name="Rectangle"/>
          <p:cNvSpPr/>
          <p:nvPr/>
        </p:nvSpPr>
        <p:spPr>
          <a:xfrm>
            <a:off x="1287480" y="-5673"/>
            <a:ext cx="11824210" cy="1039365"/>
          </a:xfrm>
          <a:prstGeom prst="rect">
            <a:avLst/>
          </a:prstGeom>
          <a:solidFill>
            <a:srgbClr val="C8FEFF"/>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pic>
        <p:nvPicPr>
          <p:cNvPr id="152" name="pasted11.pdf" descr="pasted11.pdf"/>
          <p:cNvPicPr>
            <a:picLocks noChangeAspect="1"/>
          </p:cNvPicPr>
          <p:nvPr/>
        </p:nvPicPr>
        <p:blipFill>
          <a:blip r:embed="rId3">
            <a:extLst/>
          </a:blip>
          <a:stretch>
            <a:fillRect/>
          </a:stretch>
        </p:blipFill>
        <p:spPr>
          <a:xfrm>
            <a:off x="8158180" y="1708827"/>
            <a:ext cx="4849514" cy="4611013"/>
          </a:xfrm>
          <a:prstGeom prst="rect">
            <a:avLst/>
          </a:prstGeom>
          <a:ln w="12700">
            <a:miter lim="400000"/>
          </a:ln>
        </p:spPr>
      </p:pic>
      <p:sp>
        <p:nvSpPr>
          <p:cNvPr id="153" name="• God wants a holy people…"/>
          <p:cNvSpPr/>
          <p:nvPr/>
        </p:nvSpPr>
        <p:spPr>
          <a:xfrm>
            <a:off x="1655780" y="3950377"/>
            <a:ext cx="6565901" cy="337984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604000" algn="l"/>
              </a:tabLst>
              <a:defRPr b="1" sz="3000">
                <a:solidFill>
                  <a:srgbClr val="000000"/>
                </a:solidFill>
              </a:defRPr>
            </a:pPr>
            <a:r>
              <a:t>• God wants a holy people</a:t>
            </a: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604000" algn="l"/>
              </a:tabLst>
              <a:defRPr b="1" sz="3000">
                <a:solidFill>
                  <a:srgbClr val="000000"/>
                </a:solidFill>
              </a:defRPr>
            </a:pP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604000" algn="l"/>
              </a:tabLst>
              <a:defRPr b="1" sz="3000">
                <a:solidFill>
                  <a:srgbClr val="000000"/>
                </a:solidFill>
              </a:defRPr>
            </a:pPr>
            <a:r>
              <a:t>• Common arguments reveal long standing problems.</a:t>
            </a: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604000" algn="l"/>
              </a:tabLst>
              <a:defRPr b="1" sz="3000">
                <a:solidFill>
                  <a:srgbClr val="000000"/>
                </a:solidFill>
              </a:defRPr>
            </a:pP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604000" algn="l"/>
              </a:tabLst>
              <a:defRPr b="1" sz="3000">
                <a:solidFill>
                  <a:srgbClr val="000000"/>
                </a:solidFill>
              </a:defRPr>
            </a:pPr>
            <a:r>
              <a:t>• These patterns often can be traced to forefathers</a:t>
            </a:r>
          </a:p>
        </p:txBody>
      </p:sp>
      <p:sp>
        <p:nvSpPr>
          <p:cNvPr id="154" name="• We are blind to such problems…"/>
          <p:cNvSpPr/>
          <p:nvPr/>
        </p:nvSpPr>
        <p:spPr>
          <a:xfrm>
            <a:off x="1401780" y="7715927"/>
            <a:ext cx="11315701" cy="150024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341100" algn="l"/>
              </a:tabLst>
              <a:defRPr b="1" sz="3000">
                <a:solidFill>
                  <a:srgbClr val="000000"/>
                </a:solidFill>
              </a:defRPr>
            </a:pPr>
            <a:r>
              <a:t>• We are blind to such problems</a:t>
            </a: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341100" algn="l"/>
              </a:tabLst>
              <a:defRPr b="1" sz="3000">
                <a:solidFill>
                  <a:srgbClr val="000000"/>
                </a:solidFill>
              </a:defRPr>
            </a:pP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341100" algn="l"/>
              </a:tabLst>
              <a:defRPr b="1" sz="3000">
                <a:solidFill>
                  <a:srgbClr val="000000"/>
                </a:solidFill>
              </a:defRPr>
            </a:pPr>
            <a:r>
              <a:t>• God tenderly exposes them one by one (eg. Jericho)</a:t>
            </a:r>
          </a:p>
        </p:txBody>
      </p:sp>
      <p:sp>
        <p:nvSpPr>
          <p:cNvPr id="155" name="(3) 危機經常源自以前未解決的衝突"/>
          <p:cNvSpPr/>
          <p:nvPr/>
        </p:nvSpPr>
        <p:spPr>
          <a:xfrm>
            <a:off x="1279502" y="102277"/>
            <a:ext cx="11315701" cy="914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6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5300">
                <a:solidFill>
                  <a:srgbClr val="000000"/>
                </a:solidFill>
                <a:latin typeface="AppleGothic"/>
                <a:ea typeface="AppleGothic"/>
                <a:cs typeface="AppleGothic"/>
                <a:sym typeface="AppleGothic"/>
              </a:defRPr>
            </a:lvl1pPr>
          </a:lstStyle>
          <a:p>
            <a:pPr/>
            <a:r>
              <a:t>(3) 危機經常源自以前未解決的衝突</a:t>
            </a:r>
          </a:p>
        </p:txBody>
      </p:sp>
      <p:sp>
        <p:nvSpPr>
          <p:cNvPr id="156" name="到了第四代、他們必回到此地、因為亞摩利人的罪孽、還沒有滿盈。 (創 世 紀 15:16)"/>
          <p:cNvSpPr/>
          <p:nvPr/>
        </p:nvSpPr>
        <p:spPr>
          <a:xfrm>
            <a:off x="1655780" y="1518327"/>
            <a:ext cx="6291838" cy="187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108700" algn="l"/>
              </a:tabLst>
              <a:defRPr sz="3000">
                <a:solidFill>
                  <a:srgbClr val="000000"/>
                </a:solidFill>
                <a:latin typeface="ヒラギノ角ゴ Pro W3"/>
                <a:ea typeface="ヒラギノ角ゴ Pro W3"/>
                <a:cs typeface="ヒラギノ角ゴ Pro W3"/>
                <a:sym typeface="ヒラギノ角ゴ Pro W3"/>
              </a:defRPr>
            </a:lvl1pPr>
          </a:lstStyle>
          <a:p>
            <a:pPr/>
            <a:r>
              <a:t>到了第四代、他們必回到此地、因為亞摩利人的罪孽、還沒有滿盈。 (創 世 紀 15:16)</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153">
                                            <p:bg/>
                                          </p:spTgt>
                                        </p:tgtEl>
                                        <p:attrNameLst>
                                          <p:attrName>style.visibility</p:attrName>
                                        </p:attrNameLst>
                                      </p:cBhvr>
                                      <p:to>
                                        <p:strVal val="visible"/>
                                      </p:to>
                                    </p:set>
                                    <p:animEffect filter="wipe(left)" transition="in">
                                      <p:cBhvr>
                                        <p:cTn id="7" dur="1000"/>
                                        <p:tgtEl>
                                          <p:spTgt spid="153">
                                            <p:bg/>
                                          </p:spTgt>
                                        </p:tgtEl>
                                      </p:cBhvr>
                                    </p:animEffect>
                                  </p:childTnLst>
                                </p:cTn>
                              </p:par>
                              <p:par>
                                <p:cTn id="8" presetClass="entr" nodeType="withEffect" presetSubtype="8" presetID="22" grpId="1" fill="hold">
                                  <p:stCondLst>
                                    <p:cond delay="0"/>
                                  </p:stCondLst>
                                  <p:iterate type="el" backwards="0">
                                    <p:tmAbs val="0"/>
                                  </p:iterate>
                                  <p:childTnLst>
                                    <p:set>
                                      <p:cBhvr>
                                        <p:cTn id="9" fill="hold"/>
                                        <p:tgtEl>
                                          <p:spTgt spid="153">
                                            <p:txEl>
                                              <p:pRg st="0" end="0"/>
                                            </p:txEl>
                                          </p:spTgt>
                                        </p:tgtEl>
                                        <p:attrNameLst>
                                          <p:attrName>style.visibility</p:attrName>
                                        </p:attrNameLst>
                                      </p:cBhvr>
                                      <p:to>
                                        <p:strVal val="visible"/>
                                      </p:to>
                                    </p:set>
                                    <p:animEffect filter="wipe(left)" transition="in">
                                      <p:cBhvr>
                                        <p:cTn id="10" dur="1000"/>
                                        <p:tgtEl>
                                          <p:spTgt spid="15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8" presetID="22" grpId="1" fill="hold">
                                  <p:stCondLst>
                                    <p:cond delay="0"/>
                                  </p:stCondLst>
                                  <p:iterate type="el" backwards="0">
                                    <p:tmAbs val="0"/>
                                  </p:iterate>
                                  <p:childTnLst>
                                    <p:set>
                                      <p:cBhvr>
                                        <p:cTn id="14" fill="hold"/>
                                        <p:tgtEl>
                                          <p:spTgt spid="153">
                                            <p:txEl>
                                              <p:pRg st="1" end="1"/>
                                            </p:txEl>
                                          </p:spTgt>
                                        </p:tgtEl>
                                        <p:attrNameLst>
                                          <p:attrName>style.visibility</p:attrName>
                                        </p:attrNameLst>
                                      </p:cBhvr>
                                      <p:to>
                                        <p:strVal val="visible"/>
                                      </p:to>
                                    </p:set>
                                    <p:animEffect filter="wipe(left)" transition="in">
                                      <p:cBhvr>
                                        <p:cTn id="15" dur="1000"/>
                                        <p:tgtEl>
                                          <p:spTgt spid="15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8" presetID="22" grpId="1" fill="hold">
                                  <p:stCondLst>
                                    <p:cond delay="0"/>
                                  </p:stCondLst>
                                  <p:iterate type="el" backwards="0">
                                    <p:tmAbs val="0"/>
                                  </p:iterate>
                                  <p:childTnLst>
                                    <p:set>
                                      <p:cBhvr>
                                        <p:cTn id="19" fill="hold"/>
                                        <p:tgtEl>
                                          <p:spTgt spid="153">
                                            <p:txEl>
                                              <p:pRg st="2" end="2"/>
                                            </p:txEl>
                                          </p:spTgt>
                                        </p:tgtEl>
                                        <p:attrNameLst>
                                          <p:attrName>style.visibility</p:attrName>
                                        </p:attrNameLst>
                                      </p:cBhvr>
                                      <p:to>
                                        <p:strVal val="visible"/>
                                      </p:to>
                                    </p:set>
                                    <p:animEffect filter="wipe(left)" transition="in">
                                      <p:cBhvr>
                                        <p:cTn id="20" dur="1000"/>
                                        <p:tgtEl>
                                          <p:spTgt spid="15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2" grpId="1" fill="hold">
                                  <p:stCondLst>
                                    <p:cond delay="0"/>
                                  </p:stCondLst>
                                  <p:iterate type="el" backwards="0">
                                    <p:tmAbs val="0"/>
                                  </p:iterate>
                                  <p:childTnLst>
                                    <p:set>
                                      <p:cBhvr>
                                        <p:cTn id="24" fill="hold"/>
                                        <p:tgtEl>
                                          <p:spTgt spid="153">
                                            <p:txEl>
                                              <p:pRg st="3" end="3"/>
                                            </p:txEl>
                                          </p:spTgt>
                                        </p:tgtEl>
                                        <p:attrNameLst>
                                          <p:attrName>style.visibility</p:attrName>
                                        </p:attrNameLst>
                                      </p:cBhvr>
                                      <p:to>
                                        <p:strVal val="visible"/>
                                      </p:to>
                                    </p:set>
                                    <p:animEffect filter="wipe(left)" transition="in">
                                      <p:cBhvr>
                                        <p:cTn id="25" dur="1000"/>
                                        <p:tgtEl>
                                          <p:spTgt spid="15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8" presetID="22" grpId="1" fill="hold">
                                  <p:stCondLst>
                                    <p:cond delay="0"/>
                                  </p:stCondLst>
                                  <p:iterate type="el" backwards="0">
                                    <p:tmAbs val="0"/>
                                  </p:iterate>
                                  <p:childTnLst>
                                    <p:set>
                                      <p:cBhvr>
                                        <p:cTn id="29" fill="hold"/>
                                        <p:tgtEl>
                                          <p:spTgt spid="153">
                                            <p:txEl>
                                              <p:pRg st="4" end="4"/>
                                            </p:txEl>
                                          </p:spTgt>
                                        </p:tgtEl>
                                        <p:attrNameLst>
                                          <p:attrName>style.visibility</p:attrName>
                                        </p:attrNameLst>
                                      </p:cBhvr>
                                      <p:to>
                                        <p:strVal val="visible"/>
                                      </p:to>
                                    </p:set>
                                    <p:animEffect filter="wipe(left)" transition="in">
                                      <p:cBhvr>
                                        <p:cTn id="30" dur="1000"/>
                                        <p:tgtEl>
                                          <p:spTgt spid="15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Class="entr" nodeType="clickEffect" presetID="9" grpId="2" fill="hold">
                                  <p:stCondLst>
                                    <p:cond delay="0"/>
                                  </p:stCondLst>
                                  <p:iterate type="el" backwards="0">
                                    <p:tmAbs val="0"/>
                                  </p:iterate>
                                  <p:childTnLst>
                                    <p:set>
                                      <p:cBhvr>
                                        <p:cTn id="34" fill="hold"/>
                                        <p:tgtEl>
                                          <p:spTgt spid="152"/>
                                        </p:tgtEl>
                                        <p:attrNameLst>
                                          <p:attrName>style.visibility</p:attrName>
                                        </p:attrNameLst>
                                      </p:cBhvr>
                                      <p:to>
                                        <p:strVal val="visible"/>
                                      </p:to>
                                    </p:set>
                                    <p:animEffect filter="dissolve" transition="in">
                                      <p:cBhvr>
                                        <p:cTn id="35" dur="1500"/>
                                        <p:tgtEl>
                                          <p:spTgt spid="152"/>
                                        </p:tgtEl>
                                      </p:cBhvr>
                                    </p:animEffect>
                                  </p:childTnLst>
                                </p:cTn>
                              </p:par>
                            </p:childTnLst>
                          </p:cTn>
                        </p:par>
                      </p:childTnLst>
                    </p:cTn>
                  </p:par>
                  <p:par>
                    <p:cTn id="36" fill="hold">
                      <p:stCondLst>
                        <p:cond delay="indefinite"/>
                      </p:stCondLst>
                      <p:childTnLst>
                        <p:par>
                          <p:cTn id="37" fill="hold">
                            <p:stCondLst>
                              <p:cond delay="0"/>
                            </p:stCondLst>
                            <p:childTnLst>
                              <p:par>
                                <p:cTn id="38" presetClass="entr" nodeType="clickEffect" presetSubtype="8" presetID="22" grpId="3" fill="hold">
                                  <p:stCondLst>
                                    <p:cond delay="0"/>
                                  </p:stCondLst>
                                  <p:iterate type="el" backwards="0">
                                    <p:tmAbs val="0"/>
                                  </p:iterate>
                                  <p:childTnLst>
                                    <p:set>
                                      <p:cBhvr>
                                        <p:cTn id="39" fill="hold"/>
                                        <p:tgtEl>
                                          <p:spTgt spid="154">
                                            <p:bg/>
                                          </p:spTgt>
                                        </p:tgtEl>
                                        <p:attrNameLst>
                                          <p:attrName>style.visibility</p:attrName>
                                        </p:attrNameLst>
                                      </p:cBhvr>
                                      <p:to>
                                        <p:strVal val="visible"/>
                                      </p:to>
                                    </p:set>
                                    <p:animEffect filter="wipe(left)" transition="in">
                                      <p:cBhvr>
                                        <p:cTn id="40" dur="1000"/>
                                        <p:tgtEl>
                                          <p:spTgt spid="154">
                                            <p:bg/>
                                          </p:spTgt>
                                        </p:tgtEl>
                                      </p:cBhvr>
                                    </p:animEffect>
                                  </p:childTnLst>
                                </p:cTn>
                              </p:par>
                              <p:par>
                                <p:cTn id="41" presetClass="entr" nodeType="withEffect" presetSubtype="8" presetID="22" grpId="3" fill="hold">
                                  <p:stCondLst>
                                    <p:cond delay="0"/>
                                  </p:stCondLst>
                                  <p:iterate type="el" backwards="0">
                                    <p:tmAbs val="0"/>
                                  </p:iterate>
                                  <p:childTnLst>
                                    <p:set>
                                      <p:cBhvr>
                                        <p:cTn id="42" fill="hold"/>
                                        <p:tgtEl>
                                          <p:spTgt spid="154">
                                            <p:txEl>
                                              <p:pRg st="0" end="0"/>
                                            </p:txEl>
                                          </p:spTgt>
                                        </p:tgtEl>
                                        <p:attrNameLst>
                                          <p:attrName>style.visibility</p:attrName>
                                        </p:attrNameLst>
                                      </p:cBhvr>
                                      <p:to>
                                        <p:strVal val="visible"/>
                                      </p:to>
                                    </p:set>
                                    <p:animEffect filter="wipe(left)" transition="in">
                                      <p:cBhvr>
                                        <p:cTn id="43" dur="1000"/>
                                        <p:tgtEl>
                                          <p:spTgt spid="154">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Class="entr" nodeType="clickEffect" presetSubtype="8" presetID="22" grpId="3" fill="hold">
                                  <p:stCondLst>
                                    <p:cond delay="0"/>
                                  </p:stCondLst>
                                  <p:iterate type="el" backwards="0">
                                    <p:tmAbs val="0"/>
                                  </p:iterate>
                                  <p:childTnLst>
                                    <p:set>
                                      <p:cBhvr>
                                        <p:cTn id="47" fill="hold"/>
                                        <p:tgtEl>
                                          <p:spTgt spid="154">
                                            <p:txEl>
                                              <p:pRg st="1" end="1"/>
                                            </p:txEl>
                                          </p:spTgt>
                                        </p:tgtEl>
                                        <p:attrNameLst>
                                          <p:attrName>style.visibility</p:attrName>
                                        </p:attrNameLst>
                                      </p:cBhvr>
                                      <p:to>
                                        <p:strVal val="visible"/>
                                      </p:to>
                                    </p:set>
                                    <p:animEffect filter="wipe(left)" transition="in">
                                      <p:cBhvr>
                                        <p:cTn id="48" dur="1000"/>
                                        <p:tgtEl>
                                          <p:spTgt spid="154">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Class="entr" nodeType="clickEffect" presetSubtype="8" presetID="22" grpId="3" fill="hold">
                                  <p:stCondLst>
                                    <p:cond delay="0"/>
                                  </p:stCondLst>
                                  <p:iterate type="el" backwards="0">
                                    <p:tmAbs val="0"/>
                                  </p:iterate>
                                  <p:childTnLst>
                                    <p:set>
                                      <p:cBhvr>
                                        <p:cTn id="52" fill="hold"/>
                                        <p:tgtEl>
                                          <p:spTgt spid="154">
                                            <p:txEl>
                                              <p:pRg st="2" end="2"/>
                                            </p:txEl>
                                          </p:spTgt>
                                        </p:tgtEl>
                                        <p:attrNameLst>
                                          <p:attrName>style.visibility</p:attrName>
                                        </p:attrNameLst>
                                      </p:cBhvr>
                                      <p:to>
                                        <p:strVal val="visible"/>
                                      </p:to>
                                    </p:set>
                                    <p:animEffect filter="wipe(left)" transition="in">
                                      <p:cBhvr>
                                        <p:cTn id="53" dur="1000"/>
                                        <p:tgtEl>
                                          <p:spTgt spid="154">
                                            <p:txEl>
                                              <p:pRg st="2" end="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53" grpId="1"/>
      <p:bldP build="whole" bldLvl="1" animBg="1" rev="0" advAuto="0" spid="152" grpId="2"/>
      <p:bldP build="p" bldLvl="5" animBg="1" rev="0" advAuto="0" spid="154" grpId="3"/>
    </p:bld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162" name="Group"/>
          <p:cNvGrpSpPr/>
          <p:nvPr/>
        </p:nvGrpSpPr>
        <p:grpSpPr>
          <a:xfrm>
            <a:off x="1270000" y="7594600"/>
            <a:ext cx="11722101" cy="2209800"/>
            <a:chOff x="0" y="0"/>
            <a:chExt cx="11722100" cy="2209800"/>
          </a:xfrm>
        </p:grpSpPr>
        <p:sp>
          <p:nvSpPr>
            <p:cNvPr id="160" name="Rectangle"/>
            <p:cNvSpPr/>
            <p:nvPr/>
          </p:nvSpPr>
          <p:spPr>
            <a:xfrm>
              <a:off x="0" y="0"/>
              <a:ext cx="11722101" cy="2209800"/>
            </a:xfrm>
            <a:prstGeom prst="rect">
              <a:avLst/>
            </a:prstGeom>
            <a:blipFill rotWithShape="1">
              <a:blip r:embed="rId3"/>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61" name="Our marriage will only be strong when we work with our spouse in each of these areas. Marriages will grow as the spouses grow spiritually. Marriage is the place where God gets us where He wants us to be."/>
            <p:cNvSpPr txBox="1"/>
            <p:nvPr/>
          </p:nvSpPr>
          <p:spPr>
            <a:xfrm>
              <a:off x="698835" y="164110"/>
              <a:ext cx="10272421" cy="19947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p>
              <a:pPr algn="just">
                <a:lnSpc>
                  <a:spcPts val="3300"/>
                </a:lnSpc>
                <a:tabLst>
                  <a:tab pos="11455400" algn="l"/>
                </a:tabLst>
                <a:defRPr b="1" sz="2800">
                  <a:solidFill>
                    <a:srgbClr val="FFFEFC"/>
                  </a:solidFill>
                </a:defRPr>
              </a:pPr>
              <a:r>
                <a:t>Our marriage will only be strong when we work with our spouse in each of these areas. Marriages will grow as the spouses </a:t>
              </a:r>
              <a:r>
                <a:t>grow</a:t>
              </a:r>
              <a:r>
                <a:t> spiritually. Marriage is the place where God gets us where He wants us to be.</a:t>
              </a:r>
            </a:p>
          </p:txBody>
        </p:sp>
      </p:grpSp>
      <p:sp>
        <p:nvSpPr>
          <p:cNvPr id="163" name="*Ask spouse to list your 3 biggest weaknesses.…"/>
          <p:cNvSpPr txBox="1"/>
          <p:nvPr/>
        </p:nvSpPr>
        <p:spPr>
          <a:xfrm>
            <a:off x="8627086" y="1358899"/>
            <a:ext cx="4390649" cy="537448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3300"/>
              </a:lnSpc>
              <a:spcBef>
                <a:spcPts val="1900"/>
              </a:spcBef>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791200" algn="l"/>
              </a:tabLst>
              <a:defRPr b="1" sz="2800">
                <a:solidFill>
                  <a:srgbClr val="000000"/>
                </a:solidFill>
              </a:defRPr>
            </a:pPr>
            <a:r>
              <a:t>*Ask spouse to list your 3 biggest weaknesses.</a:t>
            </a:r>
          </a:p>
          <a:p>
            <a:pPr algn="l">
              <a:lnSpc>
                <a:spcPts val="3300"/>
              </a:lnSpc>
              <a:spcBef>
                <a:spcPts val="1900"/>
              </a:spcBef>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791200" algn="l"/>
              </a:tabLst>
              <a:defRPr b="1" sz="2800">
                <a:solidFill>
                  <a:srgbClr val="000000"/>
                </a:solidFill>
              </a:defRPr>
            </a:pPr>
            <a:r>
              <a:t>*Ask God to reveal your weaknesses to you.</a:t>
            </a:r>
          </a:p>
          <a:p>
            <a:pPr algn="l">
              <a:lnSpc>
                <a:spcPts val="3300"/>
              </a:lnSpc>
              <a:spcBef>
                <a:spcPts val="1900"/>
              </a:spcBef>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791200" algn="l"/>
              </a:tabLst>
              <a:defRPr b="1" sz="2800">
                <a:solidFill>
                  <a:srgbClr val="000000"/>
                </a:solidFill>
              </a:defRPr>
            </a:pPr>
            <a:r>
              <a:t>*Examine your forefather’s behavior.</a:t>
            </a:r>
          </a:p>
          <a:p>
            <a:pPr algn="l">
              <a:lnSpc>
                <a:spcPts val="3300"/>
              </a:lnSpc>
              <a:spcBef>
                <a:spcPts val="1900"/>
              </a:spcBef>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791200" algn="l"/>
              </a:tabLst>
              <a:defRPr b="1" sz="2800">
                <a:solidFill>
                  <a:srgbClr val="000000"/>
                </a:solidFill>
              </a:defRPr>
            </a:pPr>
            <a:r>
              <a:t>* Ask spouse to help (if not too sensitive).</a:t>
            </a:r>
          </a:p>
          <a:p>
            <a:pPr algn="l">
              <a:lnSpc>
                <a:spcPts val="3300"/>
              </a:lnSpc>
              <a:spcBef>
                <a:spcPts val="1900"/>
              </a:spcBef>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791200" algn="l"/>
              </a:tabLst>
              <a:defRPr b="1" sz="2800">
                <a:solidFill>
                  <a:srgbClr val="000000"/>
                </a:solidFill>
              </a:defRPr>
            </a:pPr>
            <a:r>
              <a:t>* Confess any sin revealed. </a:t>
            </a:r>
          </a:p>
        </p:txBody>
      </p:sp>
      <p:pic>
        <p:nvPicPr>
          <p:cNvPr id="164" name="DisagreeChart.gif" descr="DisagreeChart.gif"/>
          <p:cNvPicPr>
            <a:picLocks noChangeAspect="1"/>
          </p:cNvPicPr>
          <p:nvPr/>
        </p:nvPicPr>
        <p:blipFill>
          <a:blip r:embed="rId4">
            <a:extLst/>
          </a:blip>
          <a:stretch>
            <a:fillRect/>
          </a:stretch>
        </p:blipFill>
        <p:spPr>
          <a:xfrm>
            <a:off x="1392497" y="1724747"/>
            <a:ext cx="7113617" cy="4800601"/>
          </a:xfrm>
          <a:prstGeom prst="rect">
            <a:avLst/>
          </a:prstGeom>
          <a:ln w="12700">
            <a:miter lim="400000"/>
          </a:ln>
        </p:spPr>
      </p:pic>
      <p:sp>
        <p:nvSpPr>
          <p:cNvPr id="165" name="Rectangle"/>
          <p:cNvSpPr/>
          <p:nvPr/>
        </p:nvSpPr>
        <p:spPr>
          <a:xfrm>
            <a:off x="1298440" y="-12700"/>
            <a:ext cx="13055601" cy="1231900"/>
          </a:xfrm>
          <a:prstGeom prst="rect">
            <a:avLst/>
          </a:prstGeom>
          <a:solidFill>
            <a:srgbClr val="C8FEFF"/>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66" name="(3) 危機經常源自以前未解決的衝突"/>
          <p:cNvSpPr/>
          <p:nvPr/>
        </p:nvSpPr>
        <p:spPr>
          <a:xfrm>
            <a:off x="1218177" y="95249"/>
            <a:ext cx="12367320" cy="1003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6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5500">
                <a:solidFill>
                  <a:srgbClr val="000000"/>
                </a:solidFill>
                <a:latin typeface="AppleGothic"/>
                <a:ea typeface="AppleGothic"/>
                <a:cs typeface="AppleGothic"/>
                <a:sym typeface="AppleGothic"/>
              </a:defRPr>
            </a:lvl1pPr>
          </a:lstStyle>
          <a:p>
            <a:pPr/>
            <a:r>
              <a:t>(3) 危機經常源自以前未解決的衝突</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4" presetID="2" grpId="1" fill="hold">
                                  <p:stCondLst>
                                    <p:cond delay="0"/>
                                  </p:stCondLst>
                                  <p:iterate type="el" backwards="0">
                                    <p:tmAbs val="0"/>
                                  </p:iterate>
                                  <p:childTnLst>
                                    <p:set>
                                      <p:cBhvr>
                                        <p:cTn id="6" fill="hold"/>
                                        <p:tgtEl>
                                          <p:spTgt spid="163">
                                            <p:bg/>
                                          </p:spTgt>
                                        </p:tgtEl>
                                        <p:attrNameLst>
                                          <p:attrName>style.visibility</p:attrName>
                                        </p:attrNameLst>
                                      </p:cBhvr>
                                      <p:to>
                                        <p:strVal val="visible"/>
                                      </p:to>
                                    </p:set>
                                    <p:anim calcmode="lin" valueType="num">
                                      <p:cBhvr>
                                        <p:cTn id="7" dur="1000" fill="hold"/>
                                        <p:tgtEl>
                                          <p:spTgt spid="163">
                                            <p:bg/>
                                          </p:spTgt>
                                        </p:tgtEl>
                                        <p:attrNameLst>
                                          <p:attrName>ppt_x</p:attrName>
                                        </p:attrNameLst>
                                      </p:cBhvr>
                                      <p:tavLst>
                                        <p:tav tm="0">
                                          <p:val>
                                            <p:strVal val="#ppt_x"/>
                                          </p:val>
                                        </p:tav>
                                        <p:tav tm="100000">
                                          <p:val>
                                            <p:strVal val="#ppt_x"/>
                                          </p:val>
                                        </p:tav>
                                      </p:tavLst>
                                    </p:anim>
                                    <p:anim calcmode="lin" valueType="num">
                                      <p:cBhvr>
                                        <p:cTn id="8" dur="1000" fill="hold"/>
                                        <p:tgtEl>
                                          <p:spTgt spid="163">
                                            <p:bg/>
                                          </p:spTgt>
                                        </p:tgtEl>
                                        <p:attrNameLst>
                                          <p:attrName>ppt_y</p:attrName>
                                        </p:attrNameLst>
                                      </p:cBhvr>
                                      <p:tavLst>
                                        <p:tav tm="0">
                                          <p:val>
                                            <p:strVal val="1+#ppt_h/2"/>
                                          </p:val>
                                        </p:tav>
                                        <p:tav tm="100000">
                                          <p:val>
                                            <p:strVal val="#ppt_y"/>
                                          </p:val>
                                        </p:tav>
                                      </p:tavLst>
                                    </p:anim>
                                  </p:childTnLst>
                                </p:cTn>
                              </p:par>
                              <p:par>
                                <p:cTn id="9" presetClass="entr" nodeType="withEffect" presetSubtype="4" presetID="2" grpId="1" fill="hold">
                                  <p:stCondLst>
                                    <p:cond delay="0"/>
                                  </p:stCondLst>
                                  <p:iterate type="el" backwards="0">
                                    <p:tmAbs val="0"/>
                                  </p:iterate>
                                  <p:childTnLst>
                                    <p:set>
                                      <p:cBhvr>
                                        <p:cTn id="10" fill="hold"/>
                                        <p:tgtEl>
                                          <p:spTgt spid="163">
                                            <p:txEl>
                                              <p:pRg st="0" end="0"/>
                                            </p:txEl>
                                          </p:spTgt>
                                        </p:tgtEl>
                                        <p:attrNameLst>
                                          <p:attrName>style.visibility</p:attrName>
                                        </p:attrNameLst>
                                      </p:cBhvr>
                                      <p:to>
                                        <p:strVal val="visible"/>
                                      </p:to>
                                    </p:set>
                                    <p:anim calcmode="lin" valueType="num">
                                      <p:cBhvr>
                                        <p:cTn id="11" dur="1000" fill="hold"/>
                                        <p:tgtEl>
                                          <p:spTgt spid="163">
                                            <p:txEl>
                                              <p:pRg st="0" end="0"/>
                                            </p:txEl>
                                          </p:spTgt>
                                        </p:tgtEl>
                                        <p:attrNameLst>
                                          <p:attrName>ppt_x</p:attrName>
                                        </p:attrNameLst>
                                      </p:cBhvr>
                                      <p:tavLst>
                                        <p:tav tm="0">
                                          <p:val>
                                            <p:strVal val="#ppt_x"/>
                                          </p:val>
                                        </p:tav>
                                        <p:tav tm="100000">
                                          <p:val>
                                            <p:strVal val="#ppt_x"/>
                                          </p:val>
                                        </p:tav>
                                      </p:tavLst>
                                    </p:anim>
                                    <p:anim calcmode="lin" valueType="num">
                                      <p:cBhvr>
                                        <p:cTn id="12" dur="1000" fill="hold"/>
                                        <p:tgtEl>
                                          <p:spTgt spid="1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4" presetID="2" grpId="1" fill="hold">
                                  <p:stCondLst>
                                    <p:cond delay="0"/>
                                  </p:stCondLst>
                                  <p:iterate type="el" backwards="0">
                                    <p:tmAbs val="0"/>
                                  </p:iterate>
                                  <p:childTnLst>
                                    <p:set>
                                      <p:cBhvr>
                                        <p:cTn id="16" fill="hold"/>
                                        <p:tgtEl>
                                          <p:spTgt spid="163">
                                            <p:txEl>
                                              <p:pRg st="1" end="1"/>
                                            </p:txEl>
                                          </p:spTgt>
                                        </p:tgtEl>
                                        <p:attrNameLst>
                                          <p:attrName>style.visibility</p:attrName>
                                        </p:attrNameLst>
                                      </p:cBhvr>
                                      <p:to>
                                        <p:strVal val="visible"/>
                                      </p:to>
                                    </p:set>
                                    <p:anim calcmode="lin" valueType="num">
                                      <p:cBhvr>
                                        <p:cTn id="17" dur="1000" fill="hold"/>
                                        <p:tgtEl>
                                          <p:spTgt spid="163">
                                            <p:txEl>
                                              <p:pRg st="1" end="1"/>
                                            </p:txEl>
                                          </p:spTgt>
                                        </p:tgtEl>
                                        <p:attrNameLst>
                                          <p:attrName>ppt_x</p:attrName>
                                        </p:attrNameLst>
                                      </p:cBhvr>
                                      <p:tavLst>
                                        <p:tav tm="0">
                                          <p:val>
                                            <p:strVal val="#ppt_x"/>
                                          </p:val>
                                        </p:tav>
                                        <p:tav tm="100000">
                                          <p:val>
                                            <p:strVal val="#ppt_x"/>
                                          </p:val>
                                        </p:tav>
                                      </p:tavLst>
                                    </p:anim>
                                    <p:anim calcmode="lin" valueType="num">
                                      <p:cBhvr>
                                        <p:cTn id="18" dur="1000" fill="hold"/>
                                        <p:tgtEl>
                                          <p:spTgt spid="1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4" presetID="2" grpId="1" fill="hold">
                                  <p:stCondLst>
                                    <p:cond delay="0"/>
                                  </p:stCondLst>
                                  <p:iterate type="el" backwards="0">
                                    <p:tmAbs val="0"/>
                                  </p:iterate>
                                  <p:childTnLst>
                                    <p:set>
                                      <p:cBhvr>
                                        <p:cTn id="22" fill="hold"/>
                                        <p:tgtEl>
                                          <p:spTgt spid="163">
                                            <p:txEl>
                                              <p:pRg st="2" end="2"/>
                                            </p:txEl>
                                          </p:spTgt>
                                        </p:tgtEl>
                                        <p:attrNameLst>
                                          <p:attrName>style.visibility</p:attrName>
                                        </p:attrNameLst>
                                      </p:cBhvr>
                                      <p:to>
                                        <p:strVal val="visible"/>
                                      </p:to>
                                    </p:set>
                                    <p:anim calcmode="lin" valueType="num">
                                      <p:cBhvr>
                                        <p:cTn id="23" dur="1000" fill="hold"/>
                                        <p:tgtEl>
                                          <p:spTgt spid="16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1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4" presetID="2" grpId="1" fill="hold">
                                  <p:stCondLst>
                                    <p:cond delay="0"/>
                                  </p:stCondLst>
                                  <p:iterate type="el" backwards="0">
                                    <p:tmAbs val="0"/>
                                  </p:iterate>
                                  <p:childTnLst>
                                    <p:set>
                                      <p:cBhvr>
                                        <p:cTn id="28" fill="hold"/>
                                        <p:tgtEl>
                                          <p:spTgt spid="163">
                                            <p:txEl>
                                              <p:pRg st="3" end="3"/>
                                            </p:txEl>
                                          </p:spTgt>
                                        </p:tgtEl>
                                        <p:attrNameLst>
                                          <p:attrName>style.visibility</p:attrName>
                                        </p:attrNameLst>
                                      </p:cBhvr>
                                      <p:to>
                                        <p:strVal val="visible"/>
                                      </p:to>
                                    </p:set>
                                    <p:anim calcmode="lin" valueType="num">
                                      <p:cBhvr>
                                        <p:cTn id="29" dur="1000" fill="hold"/>
                                        <p:tgtEl>
                                          <p:spTgt spid="16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6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4" presetID="2" grpId="1" fill="hold">
                                  <p:stCondLst>
                                    <p:cond delay="0"/>
                                  </p:stCondLst>
                                  <p:iterate type="el" backwards="0">
                                    <p:tmAbs val="0"/>
                                  </p:iterate>
                                  <p:childTnLst>
                                    <p:set>
                                      <p:cBhvr>
                                        <p:cTn id="34" fill="hold"/>
                                        <p:tgtEl>
                                          <p:spTgt spid="163">
                                            <p:txEl>
                                              <p:pRg st="4" end="4"/>
                                            </p:txEl>
                                          </p:spTgt>
                                        </p:tgtEl>
                                        <p:attrNameLst>
                                          <p:attrName>style.visibility</p:attrName>
                                        </p:attrNameLst>
                                      </p:cBhvr>
                                      <p:to>
                                        <p:strVal val="visible"/>
                                      </p:to>
                                    </p:set>
                                    <p:anim calcmode="lin" valueType="num">
                                      <p:cBhvr>
                                        <p:cTn id="35" dur="1000" fill="hold"/>
                                        <p:tgtEl>
                                          <p:spTgt spid="163">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16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Class="entr" nodeType="clickEffect" presetSubtype="4" presetID="2" grpId="2" fill="hold">
                                  <p:stCondLst>
                                    <p:cond delay="0"/>
                                  </p:stCondLst>
                                  <p:iterate type="el" backwards="0">
                                    <p:tmAbs val="0"/>
                                  </p:iterate>
                                  <p:childTnLst>
                                    <p:set>
                                      <p:cBhvr>
                                        <p:cTn id="40" fill="hold"/>
                                        <p:tgtEl>
                                          <p:spTgt spid="162"/>
                                        </p:tgtEl>
                                        <p:attrNameLst>
                                          <p:attrName>style.visibility</p:attrName>
                                        </p:attrNameLst>
                                      </p:cBhvr>
                                      <p:to>
                                        <p:strVal val="visible"/>
                                      </p:to>
                                    </p:set>
                                    <p:anim calcmode="lin" valueType="num">
                                      <p:cBhvr>
                                        <p:cTn id="41" dur="1000" fill="hold"/>
                                        <p:tgtEl>
                                          <p:spTgt spid="162"/>
                                        </p:tgtEl>
                                        <p:attrNameLst>
                                          <p:attrName>ppt_x</p:attrName>
                                        </p:attrNameLst>
                                      </p:cBhvr>
                                      <p:tavLst>
                                        <p:tav tm="0">
                                          <p:val>
                                            <p:strVal val="#ppt_x"/>
                                          </p:val>
                                        </p:tav>
                                        <p:tav tm="100000">
                                          <p:val>
                                            <p:strVal val="#ppt_x"/>
                                          </p:val>
                                        </p:tav>
                                      </p:tavLst>
                                    </p:anim>
                                    <p:anim calcmode="lin" valueType="num">
                                      <p:cBhvr>
                                        <p:cTn id="42" dur="1000" fill="hold"/>
                                        <p:tgtEl>
                                          <p:spTgt spid="1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2" grpId="2"/>
      <p:bldP build="p" bldLvl="5" animBg="1" rev="0" advAuto="0" spid="163" grpId="1"/>
    </p:bld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0" name="Rectangle"/>
          <p:cNvSpPr/>
          <p:nvPr/>
        </p:nvSpPr>
        <p:spPr>
          <a:xfrm>
            <a:off x="1316490" y="2670610"/>
            <a:ext cx="7340691" cy="2844801"/>
          </a:xfrm>
          <a:prstGeom prst="rect">
            <a:avLst/>
          </a:prstGeom>
          <a:solidFill>
            <a:srgbClr val="FFFEFC"/>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71" name="Rectangle"/>
          <p:cNvSpPr/>
          <p:nvPr/>
        </p:nvSpPr>
        <p:spPr>
          <a:xfrm>
            <a:off x="1265690" y="-34491"/>
            <a:ext cx="13055601" cy="1231901"/>
          </a:xfrm>
          <a:prstGeom prst="rect">
            <a:avLst/>
          </a:prstGeom>
          <a:solidFill>
            <a:srgbClr val="C8FEFF"/>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pic>
        <p:nvPicPr>
          <p:cNvPr id="172" name="pasted13.pdf" descr="pasted13.pdf"/>
          <p:cNvPicPr>
            <a:picLocks noChangeAspect="1"/>
          </p:cNvPicPr>
          <p:nvPr/>
        </p:nvPicPr>
        <p:blipFill>
          <a:blip r:embed="rId3">
            <a:extLst/>
          </a:blip>
          <a:stretch>
            <a:fillRect/>
          </a:stretch>
        </p:blipFill>
        <p:spPr>
          <a:xfrm>
            <a:off x="1365030" y="6029150"/>
            <a:ext cx="1793810" cy="877823"/>
          </a:xfrm>
          <a:prstGeom prst="rect">
            <a:avLst/>
          </a:prstGeom>
          <a:ln w="12700">
            <a:miter lim="400000"/>
          </a:ln>
        </p:spPr>
      </p:pic>
      <p:pic>
        <p:nvPicPr>
          <p:cNvPr id="173" name="pasted14.pdf" descr="pasted14.pdf"/>
          <p:cNvPicPr>
            <a:picLocks noChangeAspect="1"/>
          </p:cNvPicPr>
          <p:nvPr/>
        </p:nvPicPr>
        <p:blipFill>
          <a:blip r:embed="rId4">
            <a:extLst/>
          </a:blip>
          <a:stretch>
            <a:fillRect/>
          </a:stretch>
        </p:blipFill>
        <p:spPr>
          <a:xfrm>
            <a:off x="3308130" y="6029150"/>
            <a:ext cx="2381251" cy="800101"/>
          </a:xfrm>
          <a:prstGeom prst="rect">
            <a:avLst/>
          </a:prstGeom>
          <a:ln w="12700">
            <a:miter lim="400000"/>
          </a:ln>
        </p:spPr>
      </p:pic>
      <p:pic>
        <p:nvPicPr>
          <p:cNvPr id="174" name="pasted15.pdf" descr="pasted15.pdf"/>
          <p:cNvPicPr>
            <a:picLocks noChangeAspect="1"/>
          </p:cNvPicPr>
          <p:nvPr/>
        </p:nvPicPr>
        <p:blipFill>
          <a:blip r:embed="rId5">
            <a:extLst/>
          </a:blip>
          <a:stretch>
            <a:fillRect/>
          </a:stretch>
        </p:blipFill>
        <p:spPr>
          <a:xfrm>
            <a:off x="5886230" y="6054550"/>
            <a:ext cx="1780425" cy="812804"/>
          </a:xfrm>
          <a:prstGeom prst="rect">
            <a:avLst/>
          </a:prstGeom>
          <a:ln w="12700">
            <a:miter lim="400000"/>
          </a:ln>
        </p:spPr>
      </p:pic>
      <p:pic>
        <p:nvPicPr>
          <p:cNvPr id="175" name="pasted16.pdf" descr="pasted16.pdf"/>
          <p:cNvPicPr>
            <a:picLocks noChangeAspect="1"/>
          </p:cNvPicPr>
          <p:nvPr/>
        </p:nvPicPr>
        <p:blipFill>
          <a:blip r:embed="rId6">
            <a:extLst/>
          </a:blip>
          <a:stretch>
            <a:fillRect/>
          </a:stretch>
        </p:blipFill>
        <p:spPr>
          <a:xfrm>
            <a:off x="7854729" y="6029150"/>
            <a:ext cx="2378736" cy="853440"/>
          </a:xfrm>
          <a:prstGeom prst="rect">
            <a:avLst/>
          </a:prstGeom>
          <a:ln w="12700">
            <a:miter lim="400000"/>
          </a:ln>
        </p:spPr>
      </p:pic>
      <p:pic>
        <p:nvPicPr>
          <p:cNvPr id="176" name="pasted17.pdf" descr="pasted17.pdf"/>
          <p:cNvPicPr>
            <a:picLocks noChangeAspect="1"/>
          </p:cNvPicPr>
          <p:nvPr/>
        </p:nvPicPr>
        <p:blipFill>
          <a:blip r:embed="rId7">
            <a:extLst/>
          </a:blip>
          <a:stretch>
            <a:fillRect/>
          </a:stretch>
        </p:blipFill>
        <p:spPr>
          <a:xfrm>
            <a:off x="10382029" y="6029150"/>
            <a:ext cx="2505844" cy="853440"/>
          </a:xfrm>
          <a:prstGeom prst="rect">
            <a:avLst/>
          </a:prstGeom>
          <a:ln w="12700">
            <a:miter lim="400000"/>
          </a:ln>
        </p:spPr>
      </p:pic>
      <p:sp>
        <p:nvSpPr>
          <p:cNvPr id="177" name="“Speak the truth in love.”"/>
          <p:cNvSpPr/>
          <p:nvPr/>
        </p:nvSpPr>
        <p:spPr>
          <a:xfrm>
            <a:off x="3354029" y="8520090"/>
            <a:ext cx="7103765" cy="74988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5500"/>
              </a:lnSpc>
              <a:tabLst/>
              <a:defRPr sz="4600">
                <a:solidFill>
                  <a:srgbClr val="000000"/>
                </a:solidFill>
                <a:latin typeface="Times New Roman"/>
                <a:ea typeface="Times New Roman"/>
                <a:cs typeface="Times New Roman"/>
                <a:sym typeface="Times New Roman"/>
              </a:defRPr>
            </a:lvl1pPr>
          </a:lstStyle>
          <a:p>
            <a:pPr/>
            <a:r>
              <a:t>“Speak the truth in love.”</a:t>
            </a:r>
          </a:p>
        </p:txBody>
      </p:sp>
      <p:sp>
        <p:nvSpPr>
          <p:cNvPr id="178" name="• Conflicts need to cease…"/>
          <p:cNvSpPr/>
          <p:nvPr/>
        </p:nvSpPr>
        <p:spPr>
          <a:xfrm>
            <a:off x="1944270" y="3117980"/>
            <a:ext cx="6314815" cy="231408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6400"/>
              </a:lnSpc>
              <a:tabLst/>
              <a:defRPr b="1" sz="3800">
                <a:solidFill>
                  <a:srgbClr val="000000"/>
                </a:solidFill>
              </a:defRPr>
            </a:pPr>
            <a:r>
              <a:t>• Conflicts need to cease</a:t>
            </a:r>
          </a:p>
          <a:p>
            <a:pPr algn="l">
              <a:lnSpc>
                <a:spcPts val="6400"/>
              </a:lnSpc>
              <a:tabLst/>
              <a:defRPr b="1" sz="3800">
                <a:solidFill>
                  <a:srgbClr val="000000"/>
                </a:solidFill>
              </a:defRPr>
            </a:pPr>
            <a:r>
              <a:t>• God’s sufficient grace</a:t>
            </a:r>
          </a:p>
          <a:p>
            <a:pPr algn="l">
              <a:lnSpc>
                <a:spcPts val="6400"/>
              </a:lnSpc>
              <a:tabLst/>
              <a:defRPr b="1" sz="3800">
                <a:solidFill>
                  <a:srgbClr val="000000"/>
                </a:solidFill>
              </a:defRPr>
            </a:pPr>
            <a:r>
              <a:t>• Steps to success</a:t>
            </a:r>
          </a:p>
        </p:txBody>
      </p:sp>
      <p:sp>
        <p:nvSpPr>
          <p:cNvPr id="179" name="(4) 必須以神的方式去解決危機"/>
          <p:cNvSpPr/>
          <p:nvPr/>
        </p:nvSpPr>
        <p:spPr>
          <a:xfrm>
            <a:off x="1312585" y="73459"/>
            <a:ext cx="10843320" cy="1016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AppleGothic"/>
                <a:ea typeface="AppleGothic"/>
                <a:cs typeface="AppleGothic"/>
                <a:sym typeface="AppleGothic"/>
              </a:defRPr>
            </a:lvl1pPr>
          </a:lstStyle>
          <a:p>
            <a:pPr/>
            <a:r>
              <a:t>(4) 必須以神的方式去解決危機</a:t>
            </a:r>
          </a:p>
        </p:txBody>
      </p:sp>
      <p:sp>
        <p:nvSpPr>
          <p:cNvPr id="180" name="耶和華曉諭約書亞說、看哪、我已經把耶利哥、和耶利哥的王、並大能的勇士、都交在你手中。 (約 書 亞 記6:2 )"/>
          <p:cNvSpPr/>
          <p:nvPr/>
        </p:nvSpPr>
        <p:spPr>
          <a:xfrm>
            <a:off x="1644040" y="1324409"/>
            <a:ext cx="11185003" cy="1181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137900" algn="l"/>
              </a:tabLst>
              <a:defRPr sz="3000">
                <a:solidFill>
                  <a:srgbClr val="000000"/>
                </a:solidFill>
                <a:latin typeface="ヒラギノ角ゴ Pro W3"/>
                <a:ea typeface="ヒラギノ角ゴ Pro W3"/>
                <a:cs typeface="ヒラギノ角ゴ Pro W3"/>
                <a:sym typeface="ヒラギノ角ゴ Pro W3"/>
              </a:defRPr>
            </a:lvl1pPr>
          </a:lstStyle>
          <a:p>
            <a:pPr/>
            <a:r>
              <a:t>耶和華曉諭約書亞說、看哪、我已經把耶利哥、和耶利哥的王、並大能的勇士、都交在你手中。 (約 書 亞 記6:2 )</a:t>
            </a:r>
          </a:p>
        </p:txBody>
      </p:sp>
      <p:sp>
        <p:nvSpPr>
          <p:cNvPr id="181" name="危機＞求神＞冷靜＞小心計劃＞完全得勝"/>
          <p:cNvSpPr/>
          <p:nvPr/>
        </p:nvSpPr>
        <p:spPr>
          <a:xfrm>
            <a:off x="1607289" y="6765750"/>
            <a:ext cx="12020834" cy="1308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34" sz="3800">
                <a:solidFill>
                  <a:srgbClr val="000000"/>
                </a:solidFill>
                <a:latin typeface="ヒラギノ角ゴ Std"/>
                <a:ea typeface="ヒラギノ角ゴ Std"/>
                <a:cs typeface="ヒラギノ角ゴ Std"/>
                <a:sym typeface="ヒラギノ角ゴ Std"/>
              </a:defRPr>
            </a:pPr>
          </a:p>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34" sz="3800">
                <a:solidFill>
                  <a:srgbClr val="000000"/>
                </a:solidFill>
                <a:latin typeface="ヒラギノ角ゴ Std"/>
                <a:ea typeface="ヒラギノ角ゴ Std"/>
                <a:cs typeface="ヒラギノ角ゴ Std"/>
                <a:sym typeface="ヒラギノ角ゴ Std"/>
              </a:defRPr>
            </a:pPr>
            <a:r>
              <a:t>危機＞求神＞冷靜＞小心計劃＞完全得勝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8" presetID="22" grpId="2" fill="hold">
                                  <p:stCondLst>
                                    <p:cond delay="0"/>
                                  </p:stCondLst>
                                  <p:iterate type="el" backwards="0">
                                    <p:tmAbs val="0"/>
                                  </p:iterate>
                                  <p:childTnLst>
                                    <p:set>
                                      <p:cBhvr>
                                        <p:cTn id="10" fill="hold"/>
                                        <p:tgtEl>
                                          <p:spTgt spid="178">
                                            <p:bg/>
                                          </p:spTgt>
                                        </p:tgtEl>
                                        <p:attrNameLst>
                                          <p:attrName>style.visibility</p:attrName>
                                        </p:attrNameLst>
                                      </p:cBhvr>
                                      <p:to>
                                        <p:strVal val="visible"/>
                                      </p:to>
                                    </p:set>
                                    <p:animEffect filter="wipe(left)" transition="in">
                                      <p:cBhvr>
                                        <p:cTn id="11" dur="1000"/>
                                        <p:tgtEl>
                                          <p:spTgt spid="178">
                                            <p:bg/>
                                          </p:spTgt>
                                        </p:tgtEl>
                                      </p:cBhvr>
                                    </p:animEffect>
                                  </p:childTnLst>
                                </p:cTn>
                              </p:par>
                              <p:par>
                                <p:cTn id="12" presetClass="entr" nodeType="withEffect" presetSubtype="8" presetID="22" grpId="2" fill="hold">
                                  <p:stCondLst>
                                    <p:cond delay="0"/>
                                  </p:stCondLst>
                                  <p:iterate type="el" backwards="0">
                                    <p:tmAbs val="0"/>
                                  </p:iterate>
                                  <p:childTnLst>
                                    <p:set>
                                      <p:cBhvr>
                                        <p:cTn id="13" fill="hold"/>
                                        <p:tgtEl>
                                          <p:spTgt spid="178">
                                            <p:txEl>
                                              <p:pRg st="0" end="0"/>
                                            </p:txEl>
                                          </p:spTgt>
                                        </p:tgtEl>
                                        <p:attrNameLst>
                                          <p:attrName>style.visibility</p:attrName>
                                        </p:attrNameLst>
                                      </p:cBhvr>
                                      <p:to>
                                        <p:strVal val="visible"/>
                                      </p:to>
                                    </p:set>
                                    <p:animEffect filter="wipe(left)" transition="in">
                                      <p:cBhvr>
                                        <p:cTn id="14" dur="1000"/>
                                        <p:tgtEl>
                                          <p:spTgt spid="178">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2" grpId="2" fill="hold">
                                  <p:stCondLst>
                                    <p:cond delay="0"/>
                                  </p:stCondLst>
                                  <p:iterate type="el" backwards="0">
                                    <p:tmAbs val="0"/>
                                  </p:iterate>
                                  <p:childTnLst>
                                    <p:set>
                                      <p:cBhvr>
                                        <p:cTn id="18" fill="hold"/>
                                        <p:tgtEl>
                                          <p:spTgt spid="178">
                                            <p:txEl>
                                              <p:pRg st="1" end="1"/>
                                            </p:txEl>
                                          </p:spTgt>
                                        </p:tgtEl>
                                        <p:attrNameLst>
                                          <p:attrName>style.visibility</p:attrName>
                                        </p:attrNameLst>
                                      </p:cBhvr>
                                      <p:to>
                                        <p:strVal val="visible"/>
                                      </p:to>
                                    </p:set>
                                    <p:animEffect filter="wipe(left)" transition="in">
                                      <p:cBhvr>
                                        <p:cTn id="19" dur="1000"/>
                                        <p:tgtEl>
                                          <p:spTgt spid="178">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Class="entr" nodeType="clickEffect" presetSubtype="8" presetID="22" grpId="2" fill="hold">
                                  <p:stCondLst>
                                    <p:cond delay="0"/>
                                  </p:stCondLst>
                                  <p:iterate type="el" backwards="0">
                                    <p:tmAbs val="0"/>
                                  </p:iterate>
                                  <p:childTnLst>
                                    <p:set>
                                      <p:cBhvr>
                                        <p:cTn id="23" fill="hold"/>
                                        <p:tgtEl>
                                          <p:spTgt spid="178">
                                            <p:txEl>
                                              <p:pRg st="2" end="2"/>
                                            </p:txEl>
                                          </p:spTgt>
                                        </p:tgtEl>
                                        <p:attrNameLst>
                                          <p:attrName>style.visibility</p:attrName>
                                        </p:attrNameLst>
                                      </p:cBhvr>
                                      <p:to>
                                        <p:strVal val="visible"/>
                                      </p:to>
                                    </p:set>
                                    <p:animEffect filter="wipe(left)" transition="in">
                                      <p:cBhvr>
                                        <p:cTn id="24" dur="1000"/>
                                        <p:tgtEl>
                                          <p:spTgt spid="178">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Class="entr" nodeType="clickEffect" presetID="9" grpId="3" fill="hold">
                                  <p:stCondLst>
                                    <p:cond delay="0"/>
                                  </p:stCondLst>
                                  <p:iterate type="el" backwards="0">
                                    <p:tmAbs val="0"/>
                                  </p:iterate>
                                  <p:childTnLst>
                                    <p:set>
                                      <p:cBhvr>
                                        <p:cTn id="28" fill="hold"/>
                                        <p:tgtEl>
                                          <p:spTgt spid="181"/>
                                        </p:tgtEl>
                                        <p:attrNameLst>
                                          <p:attrName>style.visibility</p:attrName>
                                        </p:attrNameLst>
                                      </p:cBhvr>
                                      <p:to>
                                        <p:strVal val="visible"/>
                                      </p:to>
                                    </p:set>
                                    <p:animEffect filter="dissolve" transition="in">
                                      <p:cBhvr>
                                        <p:cTn id="29" dur="2500"/>
                                        <p:tgtEl>
                                          <p:spTgt spid="181"/>
                                        </p:tgtEl>
                                      </p:cBhvr>
                                    </p:animEffect>
                                  </p:childTnLst>
                                </p:cTn>
                              </p:par>
                            </p:childTnLst>
                          </p:cTn>
                        </p:par>
                      </p:childTnLst>
                    </p:cTn>
                  </p:par>
                  <p:par>
                    <p:cTn id="30" fill="hold">
                      <p:stCondLst>
                        <p:cond delay="indefinite"/>
                      </p:stCondLst>
                      <p:childTnLst>
                        <p:par>
                          <p:cTn id="31" fill="hold">
                            <p:stCondLst>
                              <p:cond delay="0"/>
                            </p:stCondLst>
                            <p:childTnLst>
                              <p:par>
                                <p:cTn id="32" presetClass="entr" nodeType="clickEffect" presetSubtype="8" presetID="2" grpId="4" fill="hold">
                                  <p:stCondLst>
                                    <p:cond delay="0"/>
                                  </p:stCondLst>
                                  <p:iterate type="el" backwards="0">
                                    <p:tmAbs val="0"/>
                                  </p:iterate>
                                  <p:childTnLst>
                                    <p:set>
                                      <p:cBhvr>
                                        <p:cTn id="33" fill="hold"/>
                                        <p:tgtEl>
                                          <p:spTgt spid="172"/>
                                        </p:tgtEl>
                                        <p:attrNameLst>
                                          <p:attrName>style.visibility</p:attrName>
                                        </p:attrNameLst>
                                      </p:cBhvr>
                                      <p:to>
                                        <p:strVal val="visible"/>
                                      </p:to>
                                    </p:set>
                                    <p:anim calcmode="lin" valueType="num">
                                      <p:cBhvr>
                                        <p:cTn id="34" dur="1000" fill="hold"/>
                                        <p:tgtEl>
                                          <p:spTgt spid="172"/>
                                        </p:tgtEl>
                                        <p:attrNameLst>
                                          <p:attrName>ppt_x</p:attrName>
                                        </p:attrNameLst>
                                      </p:cBhvr>
                                      <p:tavLst>
                                        <p:tav tm="0">
                                          <p:val>
                                            <p:strVal val="0-#ppt_w/2"/>
                                          </p:val>
                                        </p:tav>
                                        <p:tav tm="100000">
                                          <p:val>
                                            <p:strVal val="#ppt_x"/>
                                          </p:val>
                                        </p:tav>
                                      </p:tavLst>
                                    </p:anim>
                                    <p:anim calcmode="lin" valueType="num">
                                      <p:cBhvr>
                                        <p:cTn id="35" dur="1000" fill="hold"/>
                                        <p:tgtEl>
                                          <p:spTgt spid="172"/>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Class="entr" nodeType="clickEffect" presetSubtype="8" presetID="2" grpId="5" fill="hold">
                                  <p:stCondLst>
                                    <p:cond delay="0"/>
                                  </p:stCondLst>
                                  <p:iterate type="el" backwards="0">
                                    <p:tmAbs val="0"/>
                                  </p:iterate>
                                  <p:childTnLst>
                                    <p:set>
                                      <p:cBhvr>
                                        <p:cTn id="39" fill="hold"/>
                                        <p:tgtEl>
                                          <p:spTgt spid="173"/>
                                        </p:tgtEl>
                                        <p:attrNameLst>
                                          <p:attrName>style.visibility</p:attrName>
                                        </p:attrNameLst>
                                      </p:cBhvr>
                                      <p:to>
                                        <p:strVal val="visible"/>
                                      </p:to>
                                    </p:set>
                                    <p:anim calcmode="lin" valueType="num">
                                      <p:cBhvr>
                                        <p:cTn id="40" dur="1000" fill="hold"/>
                                        <p:tgtEl>
                                          <p:spTgt spid="173"/>
                                        </p:tgtEl>
                                        <p:attrNameLst>
                                          <p:attrName>ppt_x</p:attrName>
                                        </p:attrNameLst>
                                      </p:cBhvr>
                                      <p:tavLst>
                                        <p:tav tm="0">
                                          <p:val>
                                            <p:strVal val="0-#ppt_w/2"/>
                                          </p:val>
                                        </p:tav>
                                        <p:tav tm="100000">
                                          <p:val>
                                            <p:strVal val="#ppt_x"/>
                                          </p:val>
                                        </p:tav>
                                      </p:tavLst>
                                    </p:anim>
                                    <p:anim calcmode="lin" valueType="num">
                                      <p:cBhvr>
                                        <p:cTn id="41" dur="1000" fill="hold"/>
                                        <p:tgtEl>
                                          <p:spTgt spid="173"/>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Class="entr" nodeType="clickEffect" presetSubtype="8" presetID="2" grpId="6" fill="hold">
                                  <p:stCondLst>
                                    <p:cond delay="0"/>
                                  </p:stCondLst>
                                  <p:iterate type="el" backwards="0">
                                    <p:tmAbs val="0"/>
                                  </p:iterate>
                                  <p:childTnLst>
                                    <p:set>
                                      <p:cBhvr>
                                        <p:cTn id="45" fill="hold"/>
                                        <p:tgtEl>
                                          <p:spTgt spid="174"/>
                                        </p:tgtEl>
                                        <p:attrNameLst>
                                          <p:attrName>style.visibility</p:attrName>
                                        </p:attrNameLst>
                                      </p:cBhvr>
                                      <p:to>
                                        <p:strVal val="visible"/>
                                      </p:to>
                                    </p:set>
                                    <p:anim calcmode="lin" valueType="num">
                                      <p:cBhvr>
                                        <p:cTn id="46" dur="1000" fill="hold"/>
                                        <p:tgtEl>
                                          <p:spTgt spid="174"/>
                                        </p:tgtEl>
                                        <p:attrNameLst>
                                          <p:attrName>ppt_x</p:attrName>
                                        </p:attrNameLst>
                                      </p:cBhvr>
                                      <p:tavLst>
                                        <p:tav tm="0">
                                          <p:val>
                                            <p:strVal val="0-#ppt_w/2"/>
                                          </p:val>
                                        </p:tav>
                                        <p:tav tm="100000">
                                          <p:val>
                                            <p:strVal val="#ppt_x"/>
                                          </p:val>
                                        </p:tav>
                                      </p:tavLst>
                                    </p:anim>
                                    <p:anim calcmode="lin" valueType="num">
                                      <p:cBhvr>
                                        <p:cTn id="47" dur="1000" fill="hold"/>
                                        <p:tgtEl>
                                          <p:spTgt spid="174"/>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Class="entr" nodeType="clickEffect" presetSubtype="8" presetID="2" grpId="7" fill="hold">
                                  <p:stCondLst>
                                    <p:cond delay="0"/>
                                  </p:stCondLst>
                                  <p:iterate type="el" backwards="0">
                                    <p:tmAbs val="0"/>
                                  </p:iterate>
                                  <p:childTnLst>
                                    <p:set>
                                      <p:cBhvr>
                                        <p:cTn id="51" fill="hold"/>
                                        <p:tgtEl>
                                          <p:spTgt spid="175"/>
                                        </p:tgtEl>
                                        <p:attrNameLst>
                                          <p:attrName>style.visibility</p:attrName>
                                        </p:attrNameLst>
                                      </p:cBhvr>
                                      <p:to>
                                        <p:strVal val="visible"/>
                                      </p:to>
                                    </p:set>
                                    <p:anim calcmode="lin" valueType="num">
                                      <p:cBhvr>
                                        <p:cTn id="52" dur="1000" fill="hold"/>
                                        <p:tgtEl>
                                          <p:spTgt spid="175"/>
                                        </p:tgtEl>
                                        <p:attrNameLst>
                                          <p:attrName>ppt_x</p:attrName>
                                        </p:attrNameLst>
                                      </p:cBhvr>
                                      <p:tavLst>
                                        <p:tav tm="0">
                                          <p:val>
                                            <p:strVal val="0-#ppt_w/2"/>
                                          </p:val>
                                        </p:tav>
                                        <p:tav tm="100000">
                                          <p:val>
                                            <p:strVal val="#ppt_x"/>
                                          </p:val>
                                        </p:tav>
                                      </p:tavLst>
                                    </p:anim>
                                    <p:anim calcmode="lin" valueType="num">
                                      <p:cBhvr>
                                        <p:cTn id="53" dur="1000" fill="hold"/>
                                        <p:tgtEl>
                                          <p:spTgt spid="175"/>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Class="entr" nodeType="clickEffect" presetSubtype="8" presetID="2" grpId="8" fill="hold">
                                  <p:stCondLst>
                                    <p:cond delay="0"/>
                                  </p:stCondLst>
                                  <p:iterate type="el" backwards="0">
                                    <p:tmAbs val="0"/>
                                  </p:iterate>
                                  <p:childTnLst>
                                    <p:set>
                                      <p:cBhvr>
                                        <p:cTn id="57" fill="hold"/>
                                        <p:tgtEl>
                                          <p:spTgt spid="176"/>
                                        </p:tgtEl>
                                        <p:attrNameLst>
                                          <p:attrName>style.visibility</p:attrName>
                                        </p:attrNameLst>
                                      </p:cBhvr>
                                      <p:to>
                                        <p:strVal val="visible"/>
                                      </p:to>
                                    </p:set>
                                    <p:anim calcmode="lin" valueType="num">
                                      <p:cBhvr>
                                        <p:cTn id="58" dur="1000" fill="hold"/>
                                        <p:tgtEl>
                                          <p:spTgt spid="176"/>
                                        </p:tgtEl>
                                        <p:attrNameLst>
                                          <p:attrName>ppt_x</p:attrName>
                                        </p:attrNameLst>
                                      </p:cBhvr>
                                      <p:tavLst>
                                        <p:tav tm="0">
                                          <p:val>
                                            <p:strVal val="0-#ppt_w/2"/>
                                          </p:val>
                                        </p:tav>
                                        <p:tav tm="100000">
                                          <p:val>
                                            <p:strVal val="#ppt_x"/>
                                          </p:val>
                                        </p:tav>
                                      </p:tavLst>
                                    </p:anim>
                                    <p:anim calcmode="lin" valueType="num">
                                      <p:cBhvr>
                                        <p:cTn id="59" dur="1000" fill="hold"/>
                                        <p:tgtEl>
                                          <p:spTgt spid="176"/>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Class="entr" nodeType="clickEffect" presetID="9" grpId="9" fill="hold">
                                  <p:stCondLst>
                                    <p:cond delay="0"/>
                                  </p:stCondLst>
                                  <p:iterate type="el" backwards="0">
                                    <p:tmAbs val="0"/>
                                  </p:iterate>
                                  <p:childTnLst>
                                    <p:set>
                                      <p:cBhvr>
                                        <p:cTn id="63" fill="hold"/>
                                        <p:tgtEl>
                                          <p:spTgt spid="177"/>
                                        </p:tgtEl>
                                        <p:attrNameLst>
                                          <p:attrName>style.visibility</p:attrName>
                                        </p:attrNameLst>
                                      </p:cBhvr>
                                      <p:to>
                                        <p:strVal val="visible"/>
                                      </p:to>
                                    </p:set>
                                    <p:animEffect filter="dissolve" transition="in">
                                      <p:cBhvr>
                                        <p:cTn id="64" dur="1500"/>
                                        <p:tgtEl>
                                          <p:spTgt spid="17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72" grpId="4"/>
      <p:bldP build="whole" bldLvl="1" animBg="1" rev="0" advAuto="0" spid="175" grpId="7"/>
      <p:bldP build="whole" bldLvl="1" animBg="1" rev="0" advAuto="0" spid="174" grpId="6"/>
      <p:bldP build="whole" bldLvl="1" animBg="1" rev="0" advAuto="0" spid="181" grpId="3"/>
      <p:bldP build="whole" bldLvl="1" animBg="1" rev="0" advAuto="0" spid="176" grpId="8"/>
      <p:bldP build="whole" bldLvl="1" animBg="1" rev="0" advAuto="0" spid="177" grpId="9"/>
      <p:bldP build="whole" bldLvl="1" animBg="1" rev="0" advAuto="0" spid="170" grpId="1"/>
      <p:bldP build="whole" bldLvl="1" animBg="1" rev="0" advAuto="0" spid="173" grpId="5"/>
      <p:bldP build="p" bldLvl="5" animBg="1" rev="0" advAuto="0" spid="178" grpId="2"/>
    </p:bld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5" name="Rectangle"/>
          <p:cNvSpPr/>
          <p:nvPr/>
        </p:nvSpPr>
        <p:spPr>
          <a:xfrm>
            <a:off x="1280260" y="-44970"/>
            <a:ext cx="11760287" cy="1106098"/>
          </a:xfrm>
          <a:prstGeom prst="rect">
            <a:avLst/>
          </a:prstGeom>
          <a:solidFill>
            <a:srgbClr val="C8FEFF"/>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86" name="–continued"/>
          <p:cNvSpPr/>
          <p:nvPr/>
        </p:nvSpPr>
        <p:spPr>
          <a:xfrm>
            <a:off x="12033160" y="572177"/>
            <a:ext cx="970806"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1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1200">
                <a:solidFill>
                  <a:srgbClr val="000000"/>
                </a:solidFill>
              </a:defRPr>
            </a:pPr>
          </a:p>
          <a:p>
            <a:pPr algn="l">
              <a:lnSpc>
                <a:spcPts val="1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1200">
                <a:solidFill>
                  <a:srgbClr val="000000"/>
                </a:solidFill>
              </a:defRPr>
            </a:pPr>
            <a:r>
              <a:t>–continued</a:t>
            </a:r>
          </a:p>
        </p:txBody>
      </p:sp>
      <p:sp>
        <p:nvSpPr>
          <p:cNvPr id="187" name="God‘s directions always lead to victory."/>
          <p:cNvSpPr/>
          <p:nvPr/>
        </p:nvSpPr>
        <p:spPr>
          <a:xfrm>
            <a:off x="2670393" y="8324787"/>
            <a:ext cx="8434325" cy="1219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latin typeface="Marker Felt"/>
                <a:ea typeface="Marker Felt"/>
                <a:cs typeface="Marker Felt"/>
                <a:sym typeface="Marker Felt"/>
              </a:defRPr>
            </a:pPr>
          </a:p>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latin typeface="Marker Felt"/>
                <a:ea typeface="Marker Felt"/>
                <a:cs typeface="Marker Felt"/>
                <a:sym typeface="Marker Felt"/>
              </a:defRPr>
            </a:pPr>
            <a:r>
              <a:t>God‘s directions always lead to victory. </a:t>
            </a:r>
          </a:p>
        </p:txBody>
      </p:sp>
      <p:pic>
        <p:nvPicPr>
          <p:cNvPr id="188" name="Doubt_Faith_cht.gif" descr="Doubt_Faith_cht.gif"/>
          <p:cNvPicPr>
            <a:picLocks noChangeAspect="1"/>
          </p:cNvPicPr>
          <p:nvPr/>
        </p:nvPicPr>
        <p:blipFill>
          <a:blip r:embed="rId3">
            <a:extLst/>
          </a:blip>
          <a:stretch>
            <a:fillRect/>
          </a:stretch>
        </p:blipFill>
        <p:spPr>
          <a:xfrm>
            <a:off x="1755993" y="4298887"/>
            <a:ext cx="11178184" cy="4521201"/>
          </a:xfrm>
          <a:prstGeom prst="rect">
            <a:avLst/>
          </a:prstGeom>
          <a:ln w="12700">
            <a:miter lim="400000"/>
          </a:ln>
        </p:spPr>
      </p:pic>
      <p:sp>
        <p:nvSpPr>
          <p:cNvPr id="189" name="(4) 必須以神的方式去解決危機"/>
          <p:cNvSpPr/>
          <p:nvPr/>
        </p:nvSpPr>
        <p:spPr>
          <a:xfrm>
            <a:off x="1308775" y="89707"/>
            <a:ext cx="10843321" cy="1016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AppleGothic"/>
                <a:ea typeface="AppleGothic"/>
                <a:cs typeface="AppleGothic"/>
                <a:sym typeface="AppleGothic"/>
              </a:defRPr>
            </a:lvl1pPr>
          </a:lstStyle>
          <a:p>
            <a:pPr/>
            <a:r>
              <a:t>(4) 必須以神的方式去解決危機</a:t>
            </a:r>
          </a:p>
        </p:txBody>
      </p:sp>
      <p:grpSp>
        <p:nvGrpSpPr>
          <p:cNvPr id="194" name="Group"/>
          <p:cNvGrpSpPr/>
          <p:nvPr/>
        </p:nvGrpSpPr>
        <p:grpSpPr>
          <a:xfrm>
            <a:off x="7266152" y="991434"/>
            <a:ext cx="6146801" cy="8018648"/>
            <a:chOff x="-353631" y="12597"/>
            <a:chExt cx="6146800" cy="8018646"/>
          </a:xfrm>
        </p:grpSpPr>
        <p:grpSp>
          <p:nvGrpSpPr>
            <p:cNvPr id="192" name="Group"/>
            <p:cNvGrpSpPr/>
            <p:nvPr/>
          </p:nvGrpSpPr>
          <p:grpSpPr>
            <a:xfrm>
              <a:off x="-353632" y="12597"/>
              <a:ext cx="6146801" cy="3133393"/>
              <a:chOff x="0" y="0"/>
              <a:chExt cx="6146800" cy="3133392"/>
            </a:xfrm>
          </p:grpSpPr>
          <p:sp>
            <p:nvSpPr>
              <p:cNvPr id="190" name="Testing"/>
              <p:cNvSpPr/>
              <p:nvPr/>
            </p:nvSpPr>
            <p:spPr>
              <a:xfrm>
                <a:off x="0" y="0"/>
                <a:ext cx="6146800" cy="117183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p>
                <a:pPr algn="just">
                  <a:lnSpc>
                    <a:spcPts val="2800"/>
                  </a:lnSpc>
                  <a:tabLst>
                    <a:tab pos="6159500" algn="l"/>
                  </a:tabLst>
                  <a:defRPr b="1" sz="2400">
                    <a:solidFill>
                      <a:srgbClr val="951100"/>
                    </a:solidFill>
                  </a:defRPr>
                </a:pPr>
              </a:p>
              <a:p>
                <a:pPr>
                  <a:lnSpc>
                    <a:spcPts val="2800"/>
                  </a:lnSpc>
                  <a:tabLst>
                    <a:tab pos="6159500" algn="l"/>
                  </a:tabLst>
                  <a:defRPr b="1" sz="2400">
                    <a:solidFill>
                      <a:srgbClr val="000000"/>
                    </a:solidFill>
                  </a:defRPr>
                </a:pPr>
                <a:r>
                  <a:t>Testing</a:t>
                </a:r>
              </a:p>
            </p:txBody>
          </p:sp>
          <p:sp>
            <p:nvSpPr>
              <p:cNvPr id="191" name="你們落在百般試煉中、都要以為大喜樂． 因為知道你們的信心經過試驗、就生忍耐。  (雅 各 書 1:2-3,12)"/>
              <p:cNvSpPr/>
              <p:nvPr/>
            </p:nvSpPr>
            <p:spPr>
              <a:xfrm>
                <a:off x="431800" y="929827"/>
                <a:ext cx="5283200" cy="220356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000">
                    <a:solidFill>
                      <a:srgbClr val="000000"/>
                    </a:solidFill>
                    <a:latin typeface="ヒラギノ角ゴ Pro W3"/>
                    <a:ea typeface="ヒラギノ角ゴ Pro W3"/>
                    <a:cs typeface="ヒラギノ角ゴ Pro W3"/>
                    <a:sym typeface="ヒラギノ角ゴ Pro W3"/>
                  </a:defRPr>
                </a:lvl1pPr>
              </a:lstStyle>
              <a:p>
                <a:pPr/>
                <a:r>
                  <a:t>你們落在百般試煉中、都要以為大喜樂． 因為知道你們的信心經過試驗、就生忍耐。  (雅 各 書 1:2-3,12)</a:t>
                </a:r>
              </a:p>
            </p:txBody>
          </p:sp>
        </p:grpSp>
        <p:sp>
          <p:nvSpPr>
            <p:cNvPr id="193" name="FAITH"/>
            <p:cNvSpPr/>
            <p:nvPr/>
          </p:nvSpPr>
          <p:spPr>
            <a:xfrm>
              <a:off x="1823999" y="7235390"/>
              <a:ext cx="1791539" cy="7958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5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i="1" sz="4600">
                  <a:solidFill>
                    <a:srgbClr val="FF4331"/>
                  </a:solidFill>
                </a:defRPr>
              </a:lvl1pPr>
            </a:lstStyle>
            <a:p>
              <a:pPr/>
              <a:r>
                <a:t>FAITH</a:t>
              </a:r>
            </a:p>
          </p:txBody>
        </p:sp>
      </p:grpSp>
      <p:grpSp>
        <p:nvGrpSpPr>
          <p:cNvPr id="199" name="Group"/>
          <p:cNvGrpSpPr/>
          <p:nvPr/>
        </p:nvGrpSpPr>
        <p:grpSpPr>
          <a:xfrm>
            <a:off x="1135726" y="1352487"/>
            <a:ext cx="9991262" cy="3579025"/>
            <a:chOff x="0" y="0"/>
            <a:chExt cx="9991261" cy="3579024"/>
          </a:xfrm>
        </p:grpSpPr>
        <p:grpSp>
          <p:nvGrpSpPr>
            <p:cNvPr id="197" name="Group"/>
            <p:cNvGrpSpPr/>
            <p:nvPr/>
          </p:nvGrpSpPr>
          <p:grpSpPr>
            <a:xfrm>
              <a:off x="0" y="0"/>
              <a:ext cx="6001912" cy="3276600"/>
              <a:chOff x="0" y="0"/>
              <a:chExt cx="6001911" cy="3276599"/>
            </a:xfrm>
          </p:grpSpPr>
          <p:sp>
            <p:nvSpPr>
              <p:cNvPr id="195" name="Temptation"/>
              <p:cNvSpPr/>
              <p:nvPr/>
            </p:nvSpPr>
            <p:spPr>
              <a:xfrm>
                <a:off x="0" y="0"/>
                <a:ext cx="5930647" cy="1168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p>
                <a:pPr>
                  <a:lnSpc>
                    <a:spcPts val="2800"/>
                  </a:lnSpc>
                  <a:tabLst>
                    <a:tab pos="6210300" algn="l"/>
                  </a:tabLst>
                  <a:defRPr b="1" sz="2400">
                    <a:solidFill>
                      <a:srgbClr val="000000"/>
                    </a:solidFill>
                  </a:defRPr>
                </a:pPr>
                <a:r>
                  <a:t>Temptation</a:t>
                </a:r>
              </a:p>
              <a:p>
                <a:pPr algn="just">
                  <a:lnSpc>
                    <a:spcPts val="2800"/>
                  </a:lnSpc>
                  <a:tabLst>
                    <a:tab pos="6210300" algn="l"/>
                  </a:tabLst>
                  <a:defRPr b="1" sz="2400">
                    <a:solidFill>
                      <a:srgbClr val="000000"/>
                    </a:solidFill>
                  </a:defRPr>
                </a:pPr>
              </a:p>
            </p:txBody>
          </p:sp>
          <p:sp>
            <p:nvSpPr>
              <p:cNvPr id="196" name="人被試探、不可說、我是被 神試探．因為 神不能被惡試探、他也不試探人． 但各人被試探、乃是被自己的私慾牽引誘惑的。  (雅 各 書 1:13-14)"/>
              <p:cNvSpPr/>
              <p:nvPr/>
            </p:nvSpPr>
            <p:spPr>
              <a:xfrm>
                <a:off x="376339" y="508000"/>
                <a:ext cx="5625573" cy="2768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892800" algn="l"/>
                  </a:tabLst>
                  <a:defRPr sz="3000">
                    <a:solidFill>
                      <a:srgbClr val="000000"/>
                    </a:solidFill>
                    <a:latin typeface="ヒラギノ角ゴ Pro W3"/>
                    <a:ea typeface="ヒラギノ角ゴ Pro W3"/>
                    <a:cs typeface="ヒラギノ角ゴ Pro W3"/>
                    <a:sym typeface="ヒラギノ角ゴ Pro W3"/>
                  </a:defRPr>
                </a:lvl1pPr>
              </a:lstStyle>
              <a:p>
                <a:pPr/>
                <a:r>
                  <a:t>人被試探、不可說、我是被　神試探．因為　神不能被惡試探、他也不試探人． 但各人被試探、乃是被自己的私慾牽引誘惑的。  (雅 各 書 1:13-14)</a:t>
                </a:r>
              </a:p>
            </p:txBody>
          </p:sp>
        </p:grpSp>
        <p:sp>
          <p:nvSpPr>
            <p:cNvPr id="198" name="DOUBTS"/>
            <p:cNvSpPr/>
            <p:nvPr/>
          </p:nvSpPr>
          <p:spPr>
            <a:xfrm>
              <a:off x="7399369" y="2783170"/>
              <a:ext cx="2591893" cy="7958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5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i="1" sz="4600">
                  <a:solidFill>
                    <a:srgbClr val="FF4331"/>
                  </a:solidFill>
                </a:defRPr>
              </a:lvl1pPr>
            </a:lstStyle>
            <a:p>
              <a:pPr/>
              <a:r>
                <a:t>DOUBTS</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188"/>
                                        </p:tgtEl>
                                        <p:attrNameLst>
                                          <p:attrName>style.visibility</p:attrName>
                                        </p:attrNameLst>
                                      </p:cBhvr>
                                      <p:to>
                                        <p:strVal val="visible"/>
                                      </p:to>
                                    </p:set>
                                    <p:animEffect filter="dissolve" transition="in">
                                      <p:cBhvr>
                                        <p:cTn id="7" dur="2500"/>
                                        <p:tgtEl>
                                          <p:spTgt spid="188"/>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8" presetID="2" grpId="2" fill="hold">
                                  <p:stCondLst>
                                    <p:cond delay="0"/>
                                  </p:stCondLst>
                                  <p:iterate type="el" backwards="0">
                                    <p:tmAbs val="0"/>
                                  </p:iterate>
                                  <p:childTnLst>
                                    <p:set>
                                      <p:cBhvr>
                                        <p:cTn id="11" fill="hold"/>
                                        <p:tgtEl>
                                          <p:spTgt spid="199"/>
                                        </p:tgtEl>
                                        <p:attrNameLst>
                                          <p:attrName>style.visibility</p:attrName>
                                        </p:attrNameLst>
                                      </p:cBhvr>
                                      <p:to>
                                        <p:strVal val="visible"/>
                                      </p:to>
                                    </p:set>
                                    <p:anim calcmode="lin" valueType="num">
                                      <p:cBhvr>
                                        <p:cTn id="12" dur="1000" fill="hold"/>
                                        <p:tgtEl>
                                          <p:spTgt spid="199"/>
                                        </p:tgtEl>
                                        <p:attrNameLst>
                                          <p:attrName>ppt_x</p:attrName>
                                        </p:attrNameLst>
                                      </p:cBhvr>
                                      <p:tavLst>
                                        <p:tav tm="0">
                                          <p:val>
                                            <p:strVal val="0-#ppt_w/2"/>
                                          </p:val>
                                        </p:tav>
                                        <p:tav tm="100000">
                                          <p:val>
                                            <p:strVal val="#ppt_x"/>
                                          </p:val>
                                        </p:tav>
                                      </p:tavLst>
                                    </p:anim>
                                    <p:anim calcmode="lin" valueType="num">
                                      <p:cBhvr>
                                        <p:cTn id="13" dur="1000" fill="hold"/>
                                        <p:tgtEl>
                                          <p:spTgt spid="19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Class="entr" nodeType="clickEffect" presetSubtype="8" presetID="2" grpId="3" fill="hold">
                                  <p:stCondLst>
                                    <p:cond delay="0"/>
                                  </p:stCondLst>
                                  <p:iterate type="el" backwards="0">
                                    <p:tmAbs val="0"/>
                                  </p:iterate>
                                  <p:childTnLst>
                                    <p:set>
                                      <p:cBhvr>
                                        <p:cTn id="17" fill="hold"/>
                                        <p:tgtEl>
                                          <p:spTgt spid="194"/>
                                        </p:tgtEl>
                                        <p:attrNameLst>
                                          <p:attrName>style.visibility</p:attrName>
                                        </p:attrNameLst>
                                      </p:cBhvr>
                                      <p:to>
                                        <p:strVal val="visible"/>
                                      </p:to>
                                    </p:set>
                                    <p:anim calcmode="lin" valueType="num">
                                      <p:cBhvr>
                                        <p:cTn id="18" dur="1000" fill="hold"/>
                                        <p:tgtEl>
                                          <p:spTgt spid="194"/>
                                        </p:tgtEl>
                                        <p:attrNameLst>
                                          <p:attrName>ppt_x</p:attrName>
                                        </p:attrNameLst>
                                      </p:cBhvr>
                                      <p:tavLst>
                                        <p:tav tm="0">
                                          <p:val>
                                            <p:strVal val="0-#ppt_w/2"/>
                                          </p:val>
                                        </p:tav>
                                        <p:tav tm="100000">
                                          <p:val>
                                            <p:strVal val="#ppt_x"/>
                                          </p:val>
                                        </p:tav>
                                      </p:tavLst>
                                    </p:anim>
                                    <p:anim calcmode="lin" valueType="num">
                                      <p:cBhvr>
                                        <p:cTn id="19" dur="1000" fill="hold"/>
                                        <p:tgtEl>
                                          <p:spTgt spid="194"/>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Class="entr" nodeType="clickEffect" presetSubtype="32" presetID="23" grpId="4" fill="hold">
                                  <p:stCondLst>
                                    <p:cond delay="0"/>
                                  </p:stCondLst>
                                  <p:iterate type="el" backwards="0">
                                    <p:tmAbs val="0"/>
                                  </p:iterate>
                                  <p:childTnLst>
                                    <p:set>
                                      <p:cBhvr>
                                        <p:cTn id="23" fill="hold"/>
                                        <p:tgtEl>
                                          <p:spTgt spid="187"/>
                                        </p:tgtEl>
                                        <p:attrNameLst>
                                          <p:attrName>style.visibility</p:attrName>
                                        </p:attrNameLst>
                                      </p:cBhvr>
                                      <p:to>
                                        <p:strVal val="visible"/>
                                      </p:to>
                                    </p:set>
                                    <p:anim calcmode="lin" valueType="num">
                                      <p:cBhvr>
                                        <p:cTn id="24" dur="1000" fill="hold"/>
                                        <p:tgtEl>
                                          <p:spTgt spid="187"/>
                                        </p:tgtEl>
                                        <p:attrNameLst>
                                          <p:attrName>ppt_w</p:attrName>
                                        </p:attrNameLst>
                                      </p:cBhvr>
                                      <p:tavLst>
                                        <p:tav tm="0">
                                          <p:val>
                                            <p:strVal val="4*#ppt_w"/>
                                          </p:val>
                                        </p:tav>
                                        <p:tav tm="100000">
                                          <p:val>
                                            <p:strVal val="#ppt_w"/>
                                          </p:val>
                                        </p:tav>
                                      </p:tavLst>
                                    </p:anim>
                                    <p:anim calcmode="lin" valueType="num">
                                      <p:cBhvr>
                                        <p:cTn id="25" dur="1000" fill="hold"/>
                                        <p:tgtEl>
                                          <p:spTgt spid="187"/>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4" grpId="3"/>
      <p:bldP build="whole" bldLvl="1" animBg="1" rev="0" advAuto="0" spid="188" grpId="1"/>
      <p:bldP build="whole" bldLvl="1" animBg="1" rev="0" advAuto="0" spid="187" grpId="4"/>
      <p:bldP build="whole" bldLvl="1" animBg="1" rev="0" advAuto="0" spid="199" grpId="2"/>
    </p:bld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03" name="Degen.gif" descr="Degen.gif"/>
          <p:cNvPicPr>
            <a:picLocks noChangeAspect="1"/>
          </p:cNvPicPr>
          <p:nvPr/>
        </p:nvPicPr>
        <p:blipFill>
          <a:blip r:embed="rId2">
            <a:extLst/>
          </a:blip>
          <a:stretch>
            <a:fillRect/>
          </a:stretch>
        </p:blipFill>
        <p:spPr>
          <a:xfrm>
            <a:off x="4706870" y="5124387"/>
            <a:ext cx="6146801" cy="2066597"/>
          </a:xfrm>
          <a:prstGeom prst="rect">
            <a:avLst/>
          </a:prstGeom>
          <a:ln w="12700">
            <a:miter lim="400000"/>
          </a:ln>
        </p:spPr>
      </p:pic>
      <p:grpSp>
        <p:nvGrpSpPr>
          <p:cNvPr id="206" name="Group"/>
          <p:cNvGrpSpPr/>
          <p:nvPr/>
        </p:nvGrpSpPr>
        <p:grpSpPr>
          <a:xfrm>
            <a:off x="1531870" y="2978087"/>
            <a:ext cx="11353801" cy="6350001"/>
            <a:chOff x="0" y="0"/>
            <a:chExt cx="11353800" cy="6350000"/>
          </a:xfrm>
        </p:grpSpPr>
        <p:sp>
          <p:nvSpPr>
            <p:cNvPr id="204" name="Oval"/>
            <p:cNvSpPr/>
            <p:nvPr/>
          </p:nvSpPr>
          <p:spPr>
            <a:xfrm>
              <a:off x="12700" y="152400"/>
              <a:ext cx="11341100" cy="6197600"/>
            </a:xfrm>
            <a:prstGeom prst="ellipse">
              <a:avLst/>
            </a:prstGeom>
            <a:blipFill rotWithShape="1">
              <a:blip r:embed="rId3"/>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05" name="Oval"/>
            <p:cNvSpPr/>
            <p:nvPr/>
          </p:nvSpPr>
          <p:spPr>
            <a:xfrm>
              <a:off x="0" y="0"/>
              <a:ext cx="11341100" cy="6197600"/>
            </a:xfrm>
            <a:prstGeom prst="ellipse">
              <a:avLst/>
            </a:prstGeom>
            <a:solidFill>
              <a:srgbClr val="FFFFFF"/>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sp>
        <p:nvSpPr>
          <p:cNvPr id="207" name="Rectangle"/>
          <p:cNvSpPr/>
          <p:nvPr/>
        </p:nvSpPr>
        <p:spPr>
          <a:xfrm>
            <a:off x="1265690" y="677"/>
            <a:ext cx="13055601" cy="1231901"/>
          </a:xfrm>
          <a:prstGeom prst="rect">
            <a:avLst/>
          </a:prstGeom>
          <a:solidFill>
            <a:srgbClr val="C8FEFF"/>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08" name="–continued"/>
          <p:cNvSpPr/>
          <p:nvPr/>
        </p:nvSpPr>
        <p:spPr>
          <a:xfrm>
            <a:off x="11989580" y="667427"/>
            <a:ext cx="970807"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1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1200">
                <a:solidFill>
                  <a:srgbClr val="000000"/>
                </a:solidFill>
              </a:defRPr>
            </a:pPr>
          </a:p>
          <a:p>
            <a:pPr algn="l">
              <a:lnSpc>
                <a:spcPts val="1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1200">
                <a:solidFill>
                  <a:srgbClr val="000000"/>
                </a:solidFill>
              </a:defRPr>
            </a:pPr>
            <a:r>
              <a:t>–continued</a:t>
            </a:r>
          </a:p>
        </p:txBody>
      </p:sp>
      <p:pic>
        <p:nvPicPr>
          <p:cNvPr id="209" name="Degeneration.gif" descr="Degeneration.gif"/>
          <p:cNvPicPr>
            <a:picLocks noChangeAspect="1"/>
          </p:cNvPicPr>
          <p:nvPr/>
        </p:nvPicPr>
        <p:blipFill>
          <a:blip r:embed="rId4">
            <a:extLst/>
          </a:blip>
          <a:stretch>
            <a:fillRect/>
          </a:stretch>
        </p:blipFill>
        <p:spPr>
          <a:xfrm>
            <a:off x="4363970" y="1504887"/>
            <a:ext cx="4813301" cy="1626116"/>
          </a:xfrm>
          <a:prstGeom prst="rect">
            <a:avLst/>
          </a:prstGeom>
          <a:ln w="12700">
            <a:miter lim="400000"/>
          </a:ln>
        </p:spPr>
      </p:pic>
      <p:pic>
        <p:nvPicPr>
          <p:cNvPr id="210" name="Degen2_cht.gif" descr="Degen2_cht.gif"/>
          <p:cNvPicPr>
            <a:picLocks noChangeAspect="1"/>
          </p:cNvPicPr>
          <p:nvPr/>
        </p:nvPicPr>
        <p:blipFill>
          <a:blip r:embed="rId5">
            <a:extLst/>
          </a:blip>
          <a:stretch>
            <a:fillRect/>
          </a:stretch>
        </p:blipFill>
        <p:spPr>
          <a:xfrm>
            <a:off x="5138670" y="5949887"/>
            <a:ext cx="4148782" cy="3009901"/>
          </a:xfrm>
          <a:prstGeom prst="rect">
            <a:avLst/>
          </a:prstGeom>
          <a:ln w="12700">
            <a:miter lim="400000"/>
          </a:ln>
        </p:spPr>
      </p:pic>
      <p:pic>
        <p:nvPicPr>
          <p:cNvPr id="211" name="Degen1_cht.gif" descr="Degen1_cht.gif"/>
          <p:cNvPicPr>
            <a:picLocks noChangeAspect="1"/>
          </p:cNvPicPr>
          <p:nvPr/>
        </p:nvPicPr>
        <p:blipFill>
          <a:blip r:embed="rId6">
            <a:extLst/>
          </a:blip>
          <a:stretch>
            <a:fillRect/>
          </a:stretch>
        </p:blipFill>
        <p:spPr>
          <a:xfrm>
            <a:off x="9202670" y="3473387"/>
            <a:ext cx="2667084" cy="4927601"/>
          </a:xfrm>
          <a:prstGeom prst="rect">
            <a:avLst/>
          </a:prstGeom>
          <a:ln w="12700">
            <a:miter lim="400000"/>
          </a:ln>
        </p:spPr>
      </p:pic>
      <p:pic>
        <p:nvPicPr>
          <p:cNvPr id="212" name="Degen3_cht.gif" descr="Degen3_cht.gif"/>
          <p:cNvPicPr>
            <a:picLocks noChangeAspect="1"/>
          </p:cNvPicPr>
          <p:nvPr/>
        </p:nvPicPr>
        <p:blipFill>
          <a:blip r:embed="rId7">
            <a:extLst/>
          </a:blip>
          <a:stretch>
            <a:fillRect/>
          </a:stretch>
        </p:blipFill>
        <p:spPr>
          <a:xfrm>
            <a:off x="2700270" y="4336987"/>
            <a:ext cx="2977462" cy="4051301"/>
          </a:xfrm>
          <a:prstGeom prst="rect">
            <a:avLst/>
          </a:prstGeom>
          <a:ln w="12700">
            <a:miter lim="400000"/>
          </a:ln>
        </p:spPr>
      </p:pic>
      <p:pic>
        <p:nvPicPr>
          <p:cNvPr id="213" name="Degen4_cht.gif" descr="Degen4_cht.gif"/>
          <p:cNvPicPr>
            <a:picLocks noChangeAspect="1"/>
          </p:cNvPicPr>
          <p:nvPr/>
        </p:nvPicPr>
        <p:blipFill>
          <a:blip r:embed="rId8">
            <a:extLst/>
          </a:blip>
          <a:stretch>
            <a:fillRect/>
          </a:stretch>
        </p:blipFill>
        <p:spPr>
          <a:xfrm>
            <a:off x="5265670" y="3232087"/>
            <a:ext cx="3437409" cy="2362201"/>
          </a:xfrm>
          <a:prstGeom prst="rect">
            <a:avLst/>
          </a:prstGeom>
          <a:ln w="12700">
            <a:miter lim="400000"/>
          </a:ln>
        </p:spPr>
      </p:pic>
      <p:sp>
        <p:nvSpPr>
          <p:cNvPr id="214" name="(4) 必須以神的方式去解決危機"/>
          <p:cNvSpPr/>
          <p:nvPr/>
        </p:nvSpPr>
        <p:spPr>
          <a:xfrm>
            <a:off x="1415897" y="108627"/>
            <a:ext cx="10843320" cy="1016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AppleGothic"/>
                <a:ea typeface="AppleGothic"/>
                <a:cs typeface="AppleGothic"/>
                <a:sym typeface="AppleGothic"/>
              </a:defRPr>
            </a:lvl1pPr>
          </a:lstStyle>
          <a:p>
            <a:pPr/>
            <a:r>
              <a:t>(4) 必須以神的方式去解決危機</a:t>
            </a:r>
          </a:p>
        </p:txBody>
      </p:sp>
      <p:pic>
        <p:nvPicPr>
          <p:cNvPr id="215" name="pasted3.pdf" descr="pasted3.pdf"/>
          <p:cNvPicPr>
            <a:picLocks noChangeAspect="1"/>
          </p:cNvPicPr>
          <p:nvPr/>
        </p:nvPicPr>
        <p:blipFill>
          <a:blip r:embed="rId9">
            <a:extLst/>
          </a:blip>
          <a:stretch>
            <a:fillRect/>
          </a:stretch>
        </p:blipFill>
        <p:spPr>
          <a:xfrm rot="1500000">
            <a:off x="8806438" y="1875727"/>
            <a:ext cx="1942600" cy="1240455"/>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9" presetID="2" grpId="1" fill="hold">
                                  <p:stCondLst>
                                    <p:cond delay="0"/>
                                  </p:stCondLst>
                                  <p:iterate type="el" backwards="0">
                                    <p:tmAbs val="0"/>
                                  </p:iterate>
                                  <p:childTnLst>
                                    <p:set>
                                      <p:cBhvr>
                                        <p:cTn id="6" fill="hold"/>
                                        <p:tgtEl>
                                          <p:spTgt spid="215"/>
                                        </p:tgtEl>
                                        <p:attrNameLst>
                                          <p:attrName>style.visibility</p:attrName>
                                        </p:attrNameLst>
                                      </p:cBhvr>
                                      <p:to>
                                        <p:strVal val="visible"/>
                                      </p:to>
                                    </p:set>
                                    <p:anim calcmode="lin" valueType="num">
                                      <p:cBhvr>
                                        <p:cTn id="7" dur="1000" fill="hold"/>
                                        <p:tgtEl>
                                          <p:spTgt spid="215"/>
                                        </p:tgtEl>
                                        <p:attrNameLst>
                                          <p:attrName>ppt_x</p:attrName>
                                        </p:attrNameLst>
                                      </p:cBhvr>
                                      <p:tavLst>
                                        <p:tav tm="0">
                                          <p:val>
                                            <p:strVal val="0-#ppt_w/2"/>
                                          </p:val>
                                        </p:tav>
                                        <p:tav tm="100000">
                                          <p:val>
                                            <p:strVal val="#ppt_x"/>
                                          </p:val>
                                        </p:tav>
                                      </p:tavLst>
                                    </p:anim>
                                    <p:anim calcmode="lin" valueType="num">
                                      <p:cBhvr>
                                        <p:cTn id="8" dur="1000" fill="hold"/>
                                        <p:tgtEl>
                                          <p:spTgt spid="21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 presetID="22" grpId="2" fill="hold">
                                  <p:stCondLst>
                                    <p:cond delay="0"/>
                                  </p:stCondLst>
                                  <p:iterate type="el" backwards="0">
                                    <p:tmAbs val="0"/>
                                  </p:iterate>
                                  <p:childTnLst>
                                    <p:set>
                                      <p:cBhvr>
                                        <p:cTn id="12" fill="hold"/>
                                        <p:tgtEl>
                                          <p:spTgt spid="211"/>
                                        </p:tgtEl>
                                        <p:attrNameLst>
                                          <p:attrName>style.visibility</p:attrName>
                                        </p:attrNameLst>
                                      </p:cBhvr>
                                      <p:to>
                                        <p:strVal val="visible"/>
                                      </p:to>
                                    </p:set>
                                    <p:animEffect filter="wipe(up)" transition="in">
                                      <p:cBhvr>
                                        <p:cTn id="13" dur="1000"/>
                                        <p:tgtEl>
                                          <p:spTgt spid="211"/>
                                        </p:tgtEl>
                                      </p:cBhvr>
                                    </p:animEffect>
                                  </p:childTnLst>
                                </p:cTn>
                              </p:par>
                            </p:childTnLst>
                          </p:cTn>
                        </p:par>
                      </p:childTnLst>
                    </p:cTn>
                  </p:par>
                  <p:par>
                    <p:cTn id="14" fill="hold">
                      <p:stCondLst>
                        <p:cond delay="indefinite"/>
                      </p:stCondLst>
                      <p:childTnLst>
                        <p:par>
                          <p:cTn id="15" fill="hold">
                            <p:stCondLst>
                              <p:cond delay="0"/>
                            </p:stCondLst>
                            <p:childTnLst>
                              <p:par>
                                <p:cTn id="16" presetClass="entr" nodeType="clickEffect" presetSubtype="1" presetID="22" grpId="3" fill="hold">
                                  <p:stCondLst>
                                    <p:cond delay="0"/>
                                  </p:stCondLst>
                                  <p:iterate type="el" backwards="0">
                                    <p:tmAbs val="0"/>
                                  </p:iterate>
                                  <p:childTnLst>
                                    <p:set>
                                      <p:cBhvr>
                                        <p:cTn id="17" fill="hold"/>
                                        <p:tgtEl>
                                          <p:spTgt spid="210"/>
                                        </p:tgtEl>
                                        <p:attrNameLst>
                                          <p:attrName>style.visibility</p:attrName>
                                        </p:attrNameLst>
                                      </p:cBhvr>
                                      <p:to>
                                        <p:strVal val="visible"/>
                                      </p:to>
                                    </p:set>
                                    <p:animEffect filter="wipe(up)" transition="in">
                                      <p:cBhvr>
                                        <p:cTn id="18" dur="1000"/>
                                        <p:tgtEl>
                                          <p:spTgt spid="210"/>
                                        </p:tgtEl>
                                      </p:cBhvr>
                                    </p:animEffec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1" presetID="22" grpId="4" fill="hold">
                                  <p:stCondLst>
                                    <p:cond delay="0"/>
                                  </p:stCondLst>
                                  <p:iterate type="el" backwards="0">
                                    <p:tmAbs val="0"/>
                                  </p:iterate>
                                  <p:childTnLst>
                                    <p:set>
                                      <p:cBhvr>
                                        <p:cTn id="22" fill="hold"/>
                                        <p:tgtEl>
                                          <p:spTgt spid="212"/>
                                        </p:tgtEl>
                                        <p:attrNameLst>
                                          <p:attrName>style.visibility</p:attrName>
                                        </p:attrNameLst>
                                      </p:cBhvr>
                                      <p:to>
                                        <p:strVal val="visible"/>
                                      </p:to>
                                    </p:set>
                                    <p:animEffect filter="wipe(up)" transition="in">
                                      <p:cBhvr>
                                        <p:cTn id="23" dur="1000"/>
                                        <p:tgtEl>
                                          <p:spTgt spid="212"/>
                                        </p:tgtEl>
                                      </p:cBhvr>
                                    </p:animEffect>
                                  </p:childTnLst>
                                </p:cTn>
                              </p:par>
                            </p:childTnLst>
                          </p:cTn>
                        </p:par>
                      </p:childTnLst>
                    </p:cTn>
                  </p:par>
                  <p:par>
                    <p:cTn id="24" fill="hold">
                      <p:stCondLst>
                        <p:cond delay="indefinite"/>
                      </p:stCondLst>
                      <p:childTnLst>
                        <p:par>
                          <p:cTn id="25" fill="hold">
                            <p:stCondLst>
                              <p:cond delay="0"/>
                            </p:stCondLst>
                            <p:childTnLst>
                              <p:par>
                                <p:cTn id="26" presetClass="entr" nodeType="clickEffect" presetSubtype="1" presetID="22" grpId="5" fill="hold">
                                  <p:stCondLst>
                                    <p:cond delay="0"/>
                                  </p:stCondLst>
                                  <p:iterate type="el" backwards="0">
                                    <p:tmAbs val="0"/>
                                  </p:iterate>
                                  <p:childTnLst>
                                    <p:set>
                                      <p:cBhvr>
                                        <p:cTn id="27" fill="hold"/>
                                        <p:tgtEl>
                                          <p:spTgt spid="213"/>
                                        </p:tgtEl>
                                        <p:attrNameLst>
                                          <p:attrName>style.visibility</p:attrName>
                                        </p:attrNameLst>
                                      </p:cBhvr>
                                      <p:to>
                                        <p:strVal val="visible"/>
                                      </p:to>
                                    </p:set>
                                    <p:animEffect filter="wipe(up)" transition="in">
                                      <p:cBhvr>
                                        <p:cTn id="28" dur="1000"/>
                                        <p:tgtEl>
                                          <p:spTgt spid="2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15" grpId="1"/>
      <p:bldP build="whole" bldLvl="1" animBg="1" rev="0" advAuto="0" spid="211" grpId="2"/>
      <p:bldP build="whole" bldLvl="1" animBg="1" rev="0" advAuto="0" spid="212" grpId="4"/>
      <p:bldP build="whole" bldLvl="1" animBg="1" rev="0" advAuto="0" spid="213" grpId="5"/>
      <p:bldP build="whole" bldLvl="1" animBg="1" rev="0" advAuto="0" spid="210" grpId="3"/>
    </p:bldLst>
  </p:timing>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17" name="Regen.gif" descr="Regen.gif"/>
          <p:cNvPicPr>
            <a:picLocks noChangeAspect="1"/>
          </p:cNvPicPr>
          <p:nvPr/>
        </p:nvPicPr>
        <p:blipFill>
          <a:blip r:embed="rId2">
            <a:extLst/>
          </a:blip>
          <a:stretch>
            <a:fillRect/>
          </a:stretch>
        </p:blipFill>
        <p:spPr>
          <a:xfrm>
            <a:off x="3364280" y="5003800"/>
            <a:ext cx="8542638" cy="2590800"/>
          </a:xfrm>
          <a:prstGeom prst="rect">
            <a:avLst/>
          </a:prstGeom>
          <a:ln w="12700">
            <a:miter lim="400000"/>
          </a:ln>
        </p:spPr>
      </p:pic>
      <p:grpSp>
        <p:nvGrpSpPr>
          <p:cNvPr id="220" name="Group"/>
          <p:cNvGrpSpPr/>
          <p:nvPr/>
        </p:nvGrpSpPr>
        <p:grpSpPr>
          <a:xfrm>
            <a:off x="1510080" y="3124200"/>
            <a:ext cx="11353801" cy="6362700"/>
            <a:chOff x="0" y="0"/>
            <a:chExt cx="11353800" cy="6362700"/>
          </a:xfrm>
        </p:grpSpPr>
        <p:sp>
          <p:nvSpPr>
            <p:cNvPr id="218" name="Oval"/>
            <p:cNvSpPr/>
            <p:nvPr/>
          </p:nvSpPr>
          <p:spPr>
            <a:xfrm>
              <a:off x="12700" y="165100"/>
              <a:ext cx="11341100" cy="6197600"/>
            </a:xfrm>
            <a:prstGeom prst="ellipse">
              <a:avLst/>
            </a:prstGeom>
            <a:blipFill rotWithShape="1">
              <a:blip r:embed="rId3"/>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19" name="Oval"/>
            <p:cNvSpPr/>
            <p:nvPr/>
          </p:nvSpPr>
          <p:spPr>
            <a:xfrm>
              <a:off x="0" y="0"/>
              <a:ext cx="11341100" cy="6197600"/>
            </a:xfrm>
            <a:prstGeom prst="ellipse">
              <a:avLst/>
            </a:prstGeom>
            <a:solidFill>
              <a:srgbClr val="FFFFFF"/>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sp>
        <p:nvSpPr>
          <p:cNvPr id="221" name="Rectangle"/>
          <p:cNvSpPr/>
          <p:nvPr/>
        </p:nvSpPr>
        <p:spPr>
          <a:xfrm>
            <a:off x="1287480" y="-62823"/>
            <a:ext cx="13055601" cy="1231901"/>
          </a:xfrm>
          <a:prstGeom prst="rect">
            <a:avLst/>
          </a:prstGeom>
          <a:solidFill>
            <a:srgbClr val="C8FEFF"/>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22" name="–continued"/>
          <p:cNvSpPr/>
          <p:nvPr/>
        </p:nvSpPr>
        <p:spPr>
          <a:xfrm>
            <a:off x="12425380" y="648377"/>
            <a:ext cx="970807"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1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1200">
                <a:solidFill>
                  <a:srgbClr val="000000"/>
                </a:solidFill>
              </a:defRPr>
            </a:pPr>
          </a:p>
          <a:p>
            <a:pPr algn="l">
              <a:lnSpc>
                <a:spcPts val="1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1200">
                <a:solidFill>
                  <a:srgbClr val="000000"/>
                </a:solidFill>
              </a:defRPr>
            </a:pPr>
            <a:r>
              <a:t>–continued</a:t>
            </a:r>
          </a:p>
        </p:txBody>
      </p:sp>
      <p:pic>
        <p:nvPicPr>
          <p:cNvPr id="223" name="Regen1_cht.gif" descr="Regen1_cht.gif"/>
          <p:cNvPicPr>
            <a:picLocks noChangeAspect="1"/>
          </p:cNvPicPr>
          <p:nvPr/>
        </p:nvPicPr>
        <p:blipFill>
          <a:blip r:embed="rId4">
            <a:extLst/>
          </a:blip>
          <a:stretch>
            <a:fillRect/>
          </a:stretch>
        </p:blipFill>
        <p:spPr>
          <a:xfrm>
            <a:off x="5040680" y="3200400"/>
            <a:ext cx="4305301" cy="2225759"/>
          </a:xfrm>
          <a:prstGeom prst="rect">
            <a:avLst/>
          </a:prstGeom>
          <a:ln w="12700">
            <a:miter lim="400000"/>
          </a:ln>
        </p:spPr>
      </p:pic>
      <p:pic>
        <p:nvPicPr>
          <p:cNvPr id="224" name="Regen2_cht.gif" descr="Regen2_cht.gif"/>
          <p:cNvPicPr>
            <a:picLocks noChangeAspect="1"/>
          </p:cNvPicPr>
          <p:nvPr/>
        </p:nvPicPr>
        <p:blipFill>
          <a:blip r:embed="rId5">
            <a:extLst/>
          </a:blip>
          <a:stretch>
            <a:fillRect/>
          </a:stretch>
        </p:blipFill>
        <p:spPr>
          <a:xfrm>
            <a:off x="9180879" y="4305300"/>
            <a:ext cx="2895602" cy="3969250"/>
          </a:xfrm>
          <a:prstGeom prst="rect">
            <a:avLst/>
          </a:prstGeom>
          <a:ln w="12700">
            <a:miter lim="400000"/>
          </a:ln>
        </p:spPr>
      </p:pic>
      <p:pic>
        <p:nvPicPr>
          <p:cNvPr id="225" name="Regen3.gif" descr="Regen3.gif"/>
          <p:cNvPicPr>
            <a:picLocks noChangeAspect="1"/>
          </p:cNvPicPr>
          <p:nvPr/>
        </p:nvPicPr>
        <p:blipFill>
          <a:blip r:embed="rId6">
            <a:extLst/>
          </a:blip>
          <a:stretch>
            <a:fillRect/>
          </a:stretch>
        </p:blipFill>
        <p:spPr>
          <a:xfrm>
            <a:off x="4177080" y="5791200"/>
            <a:ext cx="5064688" cy="3403600"/>
          </a:xfrm>
          <a:prstGeom prst="rect">
            <a:avLst/>
          </a:prstGeom>
          <a:ln w="12700">
            <a:miter lim="400000"/>
          </a:ln>
        </p:spPr>
      </p:pic>
      <p:pic>
        <p:nvPicPr>
          <p:cNvPr id="226" name="Regen4.gif" descr="Regen4.gif"/>
          <p:cNvPicPr>
            <a:picLocks noChangeAspect="1"/>
          </p:cNvPicPr>
          <p:nvPr/>
        </p:nvPicPr>
        <p:blipFill>
          <a:blip r:embed="rId7">
            <a:extLst/>
          </a:blip>
          <a:stretch>
            <a:fillRect/>
          </a:stretch>
        </p:blipFill>
        <p:spPr>
          <a:xfrm>
            <a:off x="2170480" y="4013200"/>
            <a:ext cx="3949701" cy="3104497"/>
          </a:xfrm>
          <a:prstGeom prst="rect">
            <a:avLst/>
          </a:prstGeom>
          <a:ln w="12700">
            <a:miter lim="400000"/>
          </a:ln>
        </p:spPr>
      </p:pic>
      <p:pic>
        <p:nvPicPr>
          <p:cNvPr id="227" name="Regenerating_cht.gif" descr="Regenerating_cht.gif"/>
          <p:cNvPicPr>
            <a:picLocks noChangeAspect="1"/>
          </p:cNvPicPr>
          <p:nvPr/>
        </p:nvPicPr>
        <p:blipFill>
          <a:blip r:embed="rId8">
            <a:extLst/>
          </a:blip>
          <a:srcRect l="19923" t="0" r="19923" b="32656"/>
          <a:stretch>
            <a:fillRect/>
          </a:stretch>
        </p:blipFill>
        <p:spPr>
          <a:xfrm>
            <a:off x="5684534" y="1485752"/>
            <a:ext cx="4075358" cy="873666"/>
          </a:xfrm>
          <a:prstGeom prst="rect">
            <a:avLst/>
          </a:prstGeom>
          <a:ln w="12700">
            <a:miter lim="400000"/>
          </a:ln>
        </p:spPr>
      </p:pic>
      <p:sp>
        <p:nvSpPr>
          <p:cNvPr id="228" name="(4) 必須以神的方式去解決危機"/>
          <p:cNvSpPr/>
          <p:nvPr/>
        </p:nvSpPr>
        <p:spPr>
          <a:xfrm>
            <a:off x="2062180" y="13377"/>
            <a:ext cx="10843320" cy="1016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AppleGothic"/>
                <a:ea typeface="AppleGothic"/>
                <a:cs typeface="AppleGothic"/>
                <a:sym typeface="AppleGothic"/>
              </a:defRPr>
            </a:lvl1pPr>
          </a:lstStyle>
          <a:p>
            <a:pPr/>
            <a:r>
              <a:t>(4) 必須以神的方式去解決危機</a:t>
            </a:r>
          </a:p>
        </p:txBody>
      </p:sp>
      <p:pic>
        <p:nvPicPr>
          <p:cNvPr id="229" name="pasted4.pdf" descr="pasted4.pdf"/>
          <p:cNvPicPr>
            <a:picLocks noChangeAspect="1"/>
          </p:cNvPicPr>
          <p:nvPr/>
        </p:nvPicPr>
        <p:blipFill>
          <a:blip r:embed="rId9">
            <a:extLst/>
          </a:blip>
          <a:stretch>
            <a:fillRect/>
          </a:stretch>
        </p:blipFill>
        <p:spPr>
          <a:xfrm>
            <a:off x="2970580" y="2019300"/>
            <a:ext cx="2348993" cy="1437031"/>
          </a:xfrm>
          <a:prstGeom prst="rect">
            <a:avLst/>
          </a:prstGeom>
          <a:ln w="12700">
            <a:miter lim="400000"/>
          </a:ln>
        </p:spPr>
      </p:pic>
      <p:grpSp>
        <p:nvGrpSpPr>
          <p:cNvPr id="232" name="Group"/>
          <p:cNvGrpSpPr/>
          <p:nvPr/>
        </p:nvGrpSpPr>
        <p:grpSpPr>
          <a:xfrm>
            <a:off x="5082869" y="1581423"/>
            <a:ext cx="5377662" cy="1054101"/>
            <a:chOff x="-5077071" y="413084"/>
            <a:chExt cx="5377660" cy="1054100"/>
          </a:xfrm>
        </p:grpSpPr>
        <p:sp>
          <p:nvSpPr>
            <p:cNvPr id="230" name="Line"/>
            <p:cNvSpPr/>
            <p:nvPr/>
          </p:nvSpPr>
          <p:spPr>
            <a:xfrm>
              <a:off x="-5077072" y="413084"/>
              <a:ext cx="685801" cy="1054101"/>
            </a:xfrm>
            <a:custGeom>
              <a:avLst/>
              <a:gdLst/>
              <a:ahLst/>
              <a:cxnLst>
                <a:cxn ang="0">
                  <a:pos x="wd2" y="hd2"/>
                </a:cxn>
                <a:cxn ang="5400000">
                  <a:pos x="wd2" y="hd2"/>
                </a:cxn>
                <a:cxn ang="10800000">
                  <a:pos x="wd2" y="hd2"/>
                </a:cxn>
                <a:cxn ang="16200000">
                  <a:pos x="wd2" y="hd2"/>
                </a:cxn>
              </a:cxnLst>
              <a:rect l="0" t="0" r="r" b="b"/>
              <a:pathLst>
                <a:path w="11271" h="18623" fill="norm" stroke="1" extrusionOk="0">
                  <a:moveTo>
                    <a:pt x="9668" y="4040"/>
                  </a:moveTo>
                  <a:cubicBezTo>
                    <a:pt x="9668" y="4040"/>
                    <a:pt x="15162" y="21600"/>
                    <a:pt x="5806" y="18182"/>
                  </a:cubicBezTo>
                  <a:cubicBezTo>
                    <a:pt x="-6438" y="13708"/>
                    <a:pt x="4487" y="0"/>
                    <a:pt x="4487" y="0"/>
                  </a:cubicBezTo>
                </a:path>
              </a:pathLst>
            </a:custGeom>
            <a:noFill/>
            <a:ln w="101600" cap="flat">
              <a:solidFill>
                <a:srgbClr val="3C84D7"/>
              </a:solidFill>
              <a:prstDash val="solid"/>
              <a:miter lim="400000"/>
              <a:tailEnd type="triangle" w="med" len="med"/>
            </a:ln>
            <a:effectLst>
              <a:outerShdw sx="100000" sy="100000" kx="0" ky="0" algn="b" rotWithShape="0" blurRad="88900" dist="127000" dir="2700000">
                <a:srgbClr val="07304C">
                  <a:alpha val="75000"/>
                </a:srgbClr>
              </a:outerShdw>
            </a:effectLst>
          </p:spPr>
          <p:txBody>
            <a:bodyPr wrap="square" lIns="50800" tIns="50800" rIns="50800" bIns="50800" numCol="1" anchor="t">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defRPr>
              </a:pPr>
            </a:p>
          </p:txBody>
        </p:sp>
        <p:sp>
          <p:nvSpPr>
            <p:cNvPr id="231" name="Line"/>
            <p:cNvSpPr/>
            <p:nvPr/>
          </p:nvSpPr>
          <p:spPr>
            <a:xfrm flipH="1">
              <a:off x="-385211" y="413084"/>
              <a:ext cx="685801" cy="1054101"/>
            </a:xfrm>
            <a:custGeom>
              <a:avLst/>
              <a:gdLst/>
              <a:ahLst/>
              <a:cxnLst>
                <a:cxn ang="0">
                  <a:pos x="wd2" y="hd2"/>
                </a:cxn>
                <a:cxn ang="5400000">
                  <a:pos x="wd2" y="hd2"/>
                </a:cxn>
                <a:cxn ang="10800000">
                  <a:pos x="wd2" y="hd2"/>
                </a:cxn>
                <a:cxn ang="16200000">
                  <a:pos x="wd2" y="hd2"/>
                </a:cxn>
              </a:cxnLst>
              <a:rect l="0" t="0" r="r" b="b"/>
              <a:pathLst>
                <a:path w="11271" h="18623" fill="norm" stroke="1" extrusionOk="0">
                  <a:moveTo>
                    <a:pt x="9668" y="4040"/>
                  </a:moveTo>
                  <a:cubicBezTo>
                    <a:pt x="9668" y="4040"/>
                    <a:pt x="15162" y="21600"/>
                    <a:pt x="5806" y="18182"/>
                  </a:cubicBezTo>
                  <a:cubicBezTo>
                    <a:pt x="-6438" y="13708"/>
                    <a:pt x="4487" y="0"/>
                    <a:pt x="4487" y="0"/>
                  </a:cubicBezTo>
                </a:path>
              </a:pathLst>
            </a:custGeom>
            <a:noFill/>
            <a:ln w="101600" cap="flat">
              <a:solidFill>
                <a:srgbClr val="3C84D7"/>
              </a:solidFill>
              <a:prstDash val="solid"/>
              <a:miter lim="400000"/>
              <a:tailEnd type="triangle" w="med" len="med"/>
            </a:ln>
            <a:effectLst>
              <a:outerShdw sx="100000" sy="100000" kx="0" ky="0" algn="b" rotWithShape="0" blurRad="88900" dist="127000" dir="2700000">
                <a:srgbClr val="07304C">
                  <a:alpha val="75000"/>
                </a:srgbClr>
              </a:outerShdw>
            </a:effectLst>
          </p:spPr>
          <p:txBody>
            <a:bodyPr wrap="square" lIns="50800" tIns="50800" rIns="50800" bIns="50800" numCol="1" anchor="t">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defRPr>
              </a:pP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9" presetID="2" grpId="1" fill="hold">
                                  <p:stCondLst>
                                    <p:cond delay="0"/>
                                  </p:stCondLst>
                                  <p:iterate type="el" backwards="0">
                                    <p:tmAbs val="0"/>
                                  </p:iterate>
                                  <p:childTnLst>
                                    <p:set>
                                      <p:cBhvr>
                                        <p:cTn id="6" fill="hold"/>
                                        <p:tgtEl>
                                          <p:spTgt spid="229"/>
                                        </p:tgtEl>
                                        <p:attrNameLst>
                                          <p:attrName>style.visibility</p:attrName>
                                        </p:attrNameLst>
                                      </p:cBhvr>
                                      <p:to>
                                        <p:strVal val="visible"/>
                                      </p:to>
                                    </p:set>
                                    <p:anim calcmode="lin" valueType="num">
                                      <p:cBhvr>
                                        <p:cTn id="7" dur="1000" fill="hold"/>
                                        <p:tgtEl>
                                          <p:spTgt spid="229"/>
                                        </p:tgtEl>
                                        <p:attrNameLst>
                                          <p:attrName>ppt_x</p:attrName>
                                        </p:attrNameLst>
                                      </p:cBhvr>
                                      <p:tavLst>
                                        <p:tav tm="0">
                                          <p:val>
                                            <p:strVal val="0-#ppt_w/2"/>
                                          </p:val>
                                        </p:tav>
                                        <p:tav tm="100000">
                                          <p:val>
                                            <p:strVal val="#ppt_x"/>
                                          </p:val>
                                        </p:tav>
                                      </p:tavLst>
                                    </p:anim>
                                    <p:anim calcmode="lin" valueType="num">
                                      <p:cBhvr>
                                        <p:cTn id="8" dur="1000" fill="hold"/>
                                        <p:tgtEl>
                                          <p:spTgt spid="22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 presetID="22" grpId="2" fill="hold">
                                  <p:stCondLst>
                                    <p:cond delay="0"/>
                                  </p:stCondLst>
                                  <p:iterate type="el" backwards="0">
                                    <p:tmAbs val="0"/>
                                  </p:iterate>
                                  <p:childTnLst>
                                    <p:set>
                                      <p:cBhvr>
                                        <p:cTn id="12" fill="hold"/>
                                        <p:tgtEl>
                                          <p:spTgt spid="223"/>
                                        </p:tgtEl>
                                        <p:attrNameLst>
                                          <p:attrName>style.visibility</p:attrName>
                                        </p:attrNameLst>
                                      </p:cBhvr>
                                      <p:to>
                                        <p:strVal val="visible"/>
                                      </p:to>
                                    </p:set>
                                    <p:animEffect filter="wipe(up)" transition="in">
                                      <p:cBhvr>
                                        <p:cTn id="13" dur="1000"/>
                                        <p:tgtEl>
                                          <p:spTgt spid="223"/>
                                        </p:tgtEl>
                                      </p:cBhvr>
                                    </p:animEffect>
                                  </p:childTnLst>
                                </p:cTn>
                              </p:par>
                            </p:childTnLst>
                          </p:cTn>
                        </p:par>
                      </p:childTnLst>
                    </p:cTn>
                  </p:par>
                  <p:par>
                    <p:cTn id="14" fill="hold">
                      <p:stCondLst>
                        <p:cond delay="indefinite"/>
                      </p:stCondLst>
                      <p:childTnLst>
                        <p:par>
                          <p:cTn id="15" fill="hold">
                            <p:stCondLst>
                              <p:cond delay="0"/>
                            </p:stCondLst>
                            <p:childTnLst>
                              <p:par>
                                <p:cTn id="16" presetClass="entr" nodeType="clickEffect" presetSubtype="1" presetID="22" grpId="3" fill="hold">
                                  <p:stCondLst>
                                    <p:cond delay="0"/>
                                  </p:stCondLst>
                                  <p:iterate type="el" backwards="0">
                                    <p:tmAbs val="0"/>
                                  </p:iterate>
                                  <p:childTnLst>
                                    <p:set>
                                      <p:cBhvr>
                                        <p:cTn id="17" fill="hold"/>
                                        <p:tgtEl>
                                          <p:spTgt spid="224"/>
                                        </p:tgtEl>
                                        <p:attrNameLst>
                                          <p:attrName>style.visibility</p:attrName>
                                        </p:attrNameLst>
                                      </p:cBhvr>
                                      <p:to>
                                        <p:strVal val="visible"/>
                                      </p:to>
                                    </p:set>
                                    <p:animEffect filter="wipe(up)" transition="in">
                                      <p:cBhvr>
                                        <p:cTn id="18" dur="1000"/>
                                        <p:tgtEl>
                                          <p:spTgt spid="224"/>
                                        </p:tgtEl>
                                      </p:cBhvr>
                                    </p:animEffec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1" presetID="22" grpId="4" fill="hold">
                                  <p:stCondLst>
                                    <p:cond delay="0"/>
                                  </p:stCondLst>
                                  <p:iterate type="el" backwards="0">
                                    <p:tmAbs val="0"/>
                                  </p:iterate>
                                  <p:childTnLst>
                                    <p:set>
                                      <p:cBhvr>
                                        <p:cTn id="22" fill="hold"/>
                                        <p:tgtEl>
                                          <p:spTgt spid="225"/>
                                        </p:tgtEl>
                                        <p:attrNameLst>
                                          <p:attrName>style.visibility</p:attrName>
                                        </p:attrNameLst>
                                      </p:cBhvr>
                                      <p:to>
                                        <p:strVal val="visible"/>
                                      </p:to>
                                    </p:set>
                                    <p:animEffect filter="wipe(up)" transition="in">
                                      <p:cBhvr>
                                        <p:cTn id="23" dur="1000"/>
                                        <p:tgtEl>
                                          <p:spTgt spid="225"/>
                                        </p:tgtEl>
                                      </p:cBhvr>
                                    </p:animEffect>
                                  </p:childTnLst>
                                </p:cTn>
                              </p:par>
                            </p:childTnLst>
                          </p:cTn>
                        </p:par>
                      </p:childTnLst>
                    </p:cTn>
                  </p:par>
                  <p:par>
                    <p:cTn id="24" fill="hold">
                      <p:stCondLst>
                        <p:cond delay="indefinite"/>
                      </p:stCondLst>
                      <p:childTnLst>
                        <p:par>
                          <p:cTn id="25" fill="hold">
                            <p:stCondLst>
                              <p:cond delay="0"/>
                            </p:stCondLst>
                            <p:childTnLst>
                              <p:par>
                                <p:cTn id="26" presetClass="entr" nodeType="clickEffect" presetSubtype="1" presetID="22" grpId="5" fill="hold">
                                  <p:stCondLst>
                                    <p:cond delay="0"/>
                                  </p:stCondLst>
                                  <p:iterate type="el" backwards="0">
                                    <p:tmAbs val="0"/>
                                  </p:iterate>
                                  <p:childTnLst>
                                    <p:set>
                                      <p:cBhvr>
                                        <p:cTn id="27" fill="hold"/>
                                        <p:tgtEl>
                                          <p:spTgt spid="226"/>
                                        </p:tgtEl>
                                        <p:attrNameLst>
                                          <p:attrName>style.visibility</p:attrName>
                                        </p:attrNameLst>
                                      </p:cBhvr>
                                      <p:to>
                                        <p:strVal val="visible"/>
                                      </p:to>
                                    </p:set>
                                    <p:animEffect filter="wipe(up)" transition="in">
                                      <p:cBhvr>
                                        <p:cTn id="28" dur="1000"/>
                                        <p:tgtEl>
                                          <p:spTgt spid="2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23" grpId="2"/>
      <p:bldP build="whole" bldLvl="1" animBg="1" rev="0" advAuto="0" spid="229" grpId="1"/>
      <p:bldP build="whole" bldLvl="1" animBg="1" rev="0" advAuto="0" spid="225" grpId="4"/>
      <p:bldP build="whole" bldLvl="1" animBg="1" rev="0" advAuto="0" spid="226" grpId="5"/>
      <p:bldP build="whole" bldLvl="1" animBg="1" rev="0" advAuto="0" spid="224" grpId="3"/>
    </p:bld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4" name="Rectangle"/>
          <p:cNvSpPr/>
          <p:nvPr/>
        </p:nvSpPr>
        <p:spPr>
          <a:xfrm>
            <a:off x="1287480" y="6350"/>
            <a:ext cx="11739604" cy="1143001"/>
          </a:xfrm>
          <a:prstGeom prst="rect">
            <a:avLst/>
          </a:prstGeom>
          <a:solidFill>
            <a:srgbClr val="C8FEFF"/>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35" name="• God’s goal…"/>
          <p:cNvSpPr/>
          <p:nvPr/>
        </p:nvSpPr>
        <p:spPr>
          <a:xfrm>
            <a:off x="1693880" y="3054350"/>
            <a:ext cx="6553201" cy="337984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578600" algn="l"/>
              </a:tabLst>
              <a:defRPr b="1" sz="3000">
                <a:solidFill>
                  <a:srgbClr val="000000"/>
                </a:solidFill>
              </a:defRPr>
            </a:pP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578600" algn="l"/>
              </a:tabLst>
              <a:defRPr b="1" sz="3000">
                <a:solidFill>
                  <a:srgbClr val="000000"/>
                </a:solidFill>
              </a:defRPr>
            </a:pPr>
            <a:r>
              <a:t>• God’s goal</a:t>
            </a: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578600" algn="l"/>
              </a:tabLst>
              <a:defRPr b="1" sz="3000">
                <a:solidFill>
                  <a:srgbClr val="000000"/>
                </a:solidFill>
              </a:defRPr>
            </a:pP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578600" algn="l"/>
              </a:tabLst>
              <a:defRPr b="1" sz="3000">
                <a:solidFill>
                  <a:srgbClr val="000000"/>
                </a:solidFill>
              </a:defRPr>
            </a:pPr>
            <a:r>
              <a:t>• The toleration tribes</a:t>
            </a: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578600" algn="l"/>
              </a:tabLst>
              <a:defRPr b="1" sz="3000">
                <a:solidFill>
                  <a:srgbClr val="000000"/>
                </a:solidFill>
              </a:defRPr>
            </a:pP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578600" algn="l"/>
              </a:tabLst>
              <a:defRPr b="1" sz="3000">
                <a:solidFill>
                  <a:srgbClr val="000000"/>
                </a:solidFill>
              </a:defRPr>
            </a:pPr>
            <a:r>
              <a:t>• The tolerant marriage</a:t>
            </a:r>
          </a:p>
        </p:txBody>
      </p:sp>
      <p:sp>
        <p:nvSpPr>
          <p:cNvPr id="236" name="“Keeping away from strife is an honor for a man, but any fool will quarrel” (Proverbs 20:3)."/>
          <p:cNvSpPr/>
          <p:nvPr/>
        </p:nvSpPr>
        <p:spPr>
          <a:xfrm>
            <a:off x="10582579" y="2965449"/>
            <a:ext cx="2273301" cy="4419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latin typeface="Marker Felt"/>
                <a:ea typeface="Marker Felt"/>
                <a:cs typeface="Marker Felt"/>
                <a:sym typeface="Marker Felt"/>
              </a:defRPr>
            </a:pPr>
          </a:p>
          <a:p>
            <a:pPr>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latin typeface="Marker Felt"/>
                <a:ea typeface="Marker Felt"/>
                <a:cs typeface="Marker Felt"/>
                <a:sym typeface="Marker Felt"/>
              </a:defRPr>
            </a:pPr>
            <a:r>
              <a:t>“Keeping away from strife is an honor for a man, but any fool will quarrel” (Proverbs 20:3).</a:t>
            </a:r>
          </a:p>
        </p:txBody>
      </p:sp>
      <p:sp>
        <p:nvSpPr>
          <p:cNvPr id="237" name="• God’s exhortation…"/>
          <p:cNvSpPr/>
          <p:nvPr/>
        </p:nvSpPr>
        <p:spPr>
          <a:xfrm>
            <a:off x="1757380" y="6153150"/>
            <a:ext cx="3957787" cy="150024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defRPr>
            </a:pPr>
            <a:r>
              <a:t>• God’s exhortation</a:t>
            </a: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defRPr>
            </a:pP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defRPr>
            </a:pPr>
            <a:r>
              <a:t>• Spirit of Caleb</a:t>
            </a:r>
          </a:p>
        </p:txBody>
      </p:sp>
      <p:sp>
        <p:nvSpPr>
          <p:cNvPr id="238" name="(5) 危機可能導至美滿的婚姻"/>
          <p:cNvSpPr/>
          <p:nvPr/>
        </p:nvSpPr>
        <p:spPr>
          <a:xfrm>
            <a:off x="1461740" y="114300"/>
            <a:ext cx="10081320" cy="1016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AppleGothic"/>
                <a:ea typeface="AppleGothic"/>
                <a:cs typeface="AppleGothic"/>
                <a:sym typeface="AppleGothic"/>
              </a:defRPr>
            </a:lvl1pPr>
          </a:lstStyle>
          <a:p>
            <a:pPr/>
            <a:r>
              <a:t>(5) 危機可能導至美滿的婚姻</a:t>
            </a:r>
          </a:p>
        </p:txBody>
      </p:sp>
      <p:sp>
        <p:nvSpPr>
          <p:cNvPr id="239" name="以色列人中其餘的七個支派、還沒有分給他們地業。…"/>
          <p:cNvSpPr/>
          <p:nvPr/>
        </p:nvSpPr>
        <p:spPr>
          <a:xfrm>
            <a:off x="1550231" y="1289050"/>
            <a:ext cx="11044548" cy="1625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239500" algn="l"/>
              </a:tabLst>
              <a:defRPr sz="3000">
                <a:solidFill>
                  <a:srgbClr val="000000"/>
                </a:solidFill>
                <a:latin typeface="ヒラギノ角ゴ Pro W3"/>
                <a:ea typeface="ヒラギノ角ゴ Pro W3"/>
                <a:cs typeface="ヒラギノ角ゴ Pro W3"/>
                <a:sym typeface="ヒラギノ角ゴ Pro W3"/>
              </a:defRPr>
            </a:pPr>
            <a:r>
              <a:t>以色列人中其餘的七個支派、還沒有分給他們地業。 </a:t>
            </a: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239500" algn="l"/>
              </a:tabLst>
              <a:defRPr sz="3000">
                <a:solidFill>
                  <a:srgbClr val="000000"/>
                </a:solidFill>
                <a:latin typeface="ヒラギノ角ゴ Pro W3"/>
                <a:ea typeface="ヒラギノ角ゴ Pro W3"/>
                <a:cs typeface="ヒラギノ角ゴ Pro W3"/>
                <a:sym typeface="ヒラギノ角ゴ Pro W3"/>
              </a:defRPr>
            </a:pPr>
            <a:r>
              <a:t>約書亞對以色列人說、耶和華你們列祖的　神所賜給你們的地、你們耽延不去得、要到幾時呢． (約 書 亞 記 18:2-3)</a:t>
            </a:r>
          </a:p>
        </p:txBody>
      </p:sp>
      <p:pic>
        <p:nvPicPr>
          <p:cNvPr id="240" name="Drip_Pr19_13_cht.gif" descr="Drip_Pr19_13_cht.gif"/>
          <p:cNvPicPr>
            <a:picLocks noChangeAspect="1"/>
          </p:cNvPicPr>
          <p:nvPr/>
        </p:nvPicPr>
        <p:blipFill>
          <a:blip r:embed="rId3">
            <a:extLst/>
          </a:blip>
          <a:stretch>
            <a:fillRect/>
          </a:stretch>
        </p:blipFill>
        <p:spPr>
          <a:xfrm>
            <a:off x="7483779" y="3295649"/>
            <a:ext cx="3104896" cy="4572044"/>
          </a:xfrm>
          <a:prstGeom prst="rect">
            <a:avLst/>
          </a:prstGeom>
          <a:ln w="12700">
            <a:miter lim="400000"/>
          </a:ln>
        </p:spPr>
      </p:pic>
      <p:sp>
        <p:nvSpPr>
          <p:cNvPr id="241" name="求你將耶和華那日應許我的這山地給我．那裡有亞衲族人、並寬大堅固的城、你也曾聽見了．或者耶和華照他所應許的與我同在、我就把他們趕出去。  (約 書 亞 記 14:12)"/>
          <p:cNvSpPr/>
          <p:nvPr/>
        </p:nvSpPr>
        <p:spPr>
          <a:xfrm>
            <a:off x="1552180" y="8020050"/>
            <a:ext cx="11040650" cy="1625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595100" algn="l"/>
              </a:tabLst>
              <a:defRPr sz="3000">
                <a:solidFill>
                  <a:srgbClr val="000000"/>
                </a:solidFill>
                <a:latin typeface="ヒラギノ角ゴ Pro W3"/>
                <a:ea typeface="ヒラギノ角ゴ Pro W3"/>
                <a:cs typeface="ヒラギノ角ゴ Pro W3"/>
                <a:sym typeface="ヒラギノ角ゴ Pro W3"/>
              </a:defRPr>
            </a:lvl1pPr>
          </a:lstStyle>
          <a:p>
            <a:pPr/>
            <a:r>
              <a:t>求你將耶和華那日應許我的這山地給我．那裡有亞衲族人、並寬大堅固的城、你也曾聽見了．或者耶和華照他所應許的與我同在、我就把他們趕出去。  (約 書 亞 記 14:12)</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2" presetID="22" grpId="1" fill="hold">
                                  <p:stCondLst>
                                    <p:cond delay="0"/>
                                  </p:stCondLst>
                                  <p:iterate type="el" backwards="0">
                                    <p:tmAbs val="0"/>
                                  </p:iterate>
                                  <p:childTnLst>
                                    <p:set>
                                      <p:cBhvr>
                                        <p:cTn id="6" fill="hold"/>
                                        <p:tgtEl>
                                          <p:spTgt spid="236"/>
                                        </p:tgtEl>
                                        <p:attrNameLst>
                                          <p:attrName>style.visibility</p:attrName>
                                        </p:attrNameLst>
                                      </p:cBhvr>
                                      <p:to>
                                        <p:strVal val="visible"/>
                                      </p:to>
                                    </p:set>
                                    <p:animEffect filter="wipe(right)" transition="in">
                                      <p:cBhvr>
                                        <p:cTn id="7" dur="1000"/>
                                        <p:tgtEl>
                                          <p:spTgt spid="236"/>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8" presetID="22" grpId="2" fill="hold">
                                  <p:stCondLst>
                                    <p:cond delay="0"/>
                                  </p:stCondLst>
                                  <p:iterate type="el" backwards="0">
                                    <p:tmAbs val="0"/>
                                  </p:iterate>
                                  <p:childTnLst>
                                    <p:set>
                                      <p:cBhvr>
                                        <p:cTn id="11" fill="hold"/>
                                        <p:tgtEl>
                                          <p:spTgt spid="235">
                                            <p:bg/>
                                          </p:spTgt>
                                        </p:tgtEl>
                                        <p:attrNameLst>
                                          <p:attrName>style.visibility</p:attrName>
                                        </p:attrNameLst>
                                      </p:cBhvr>
                                      <p:to>
                                        <p:strVal val="visible"/>
                                      </p:to>
                                    </p:set>
                                    <p:animEffect filter="wipe(left)" transition="in">
                                      <p:cBhvr>
                                        <p:cTn id="12" dur="1500"/>
                                        <p:tgtEl>
                                          <p:spTgt spid="235">
                                            <p:bg/>
                                          </p:spTgt>
                                        </p:tgtEl>
                                      </p:cBhvr>
                                    </p:animEffect>
                                  </p:childTnLst>
                                </p:cTn>
                              </p:par>
                              <p:par>
                                <p:cTn id="13" presetClass="entr" nodeType="withEffect" presetSubtype="8" presetID="22" grpId="2" fill="hold">
                                  <p:stCondLst>
                                    <p:cond delay="0"/>
                                  </p:stCondLst>
                                  <p:iterate type="el" backwards="0">
                                    <p:tmAbs val="0"/>
                                  </p:iterate>
                                  <p:childTnLst>
                                    <p:set>
                                      <p:cBhvr>
                                        <p:cTn id="14" fill="hold"/>
                                        <p:tgtEl>
                                          <p:spTgt spid="235">
                                            <p:txEl>
                                              <p:pRg st="0" end="0"/>
                                            </p:txEl>
                                          </p:spTgt>
                                        </p:tgtEl>
                                        <p:attrNameLst>
                                          <p:attrName>style.visibility</p:attrName>
                                        </p:attrNameLst>
                                      </p:cBhvr>
                                      <p:to>
                                        <p:strVal val="visible"/>
                                      </p:to>
                                    </p:set>
                                    <p:animEffect filter="wipe(left)" transition="in">
                                      <p:cBhvr>
                                        <p:cTn id="15" dur="1500"/>
                                        <p:tgtEl>
                                          <p:spTgt spid="235">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8" presetID="22" grpId="2" fill="hold">
                                  <p:stCondLst>
                                    <p:cond delay="0"/>
                                  </p:stCondLst>
                                  <p:iterate type="el" backwards="0">
                                    <p:tmAbs val="0"/>
                                  </p:iterate>
                                  <p:childTnLst>
                                    <p:set>
                                      <p:cBhvr>
                                        <p:cTn id="19" fill="hold"/>
                                        <p:tgtEl>
                                          <p:spTgt spid="235">
                                            <p:txEl>
                                              <p:pRg st="1" end="1"/>
                                            </p:txEl>
                                          </p:spTgt>
                                        </p:tgtEl>
                                        <p:attrNameLst>
                                          <p:attrName>style.visibility</p:attrName>
                                        </p:attrNameLst>
                                      </p:cBhvr>
                                      <p:to>
                                        <p:strVal val="visible"/>
                                      </p:to>
                                    </p:set>
                                    <p:animEffect filter="wipe(left)" transition="in">
                                      <p:cBhvr>
                                        <p:cTn id="20" dur="1500"/>
                                        <p:tgtEl>
                                          <p:spTgt spid="235">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2" grpId="2" fill="hold">
                                  <p:stCondLst>
                                    <p:cond delay="0"/>
                                  </p:stCondLst>
                                  <p:iterate type="el" backwards="0">
                                    <p:tmAbs val="0"/>
                                  </p:iterate>
                                  <p:childTnLst>
                                    <p:set>
                                      <p:cBhvr>
                                        <p:cTn id="24" fill="hold"/>
                                        <p:tgtEl>
                                          <p:spTgt spid="235">
                                            <p:txEl>
                                              <p:pRg st="2" end="2"/>
                                            </p:txEl>
                                          </p:spTgt>
                                        </p:tgtEl>
                                        <p:attrNameLst>
                                          <p:attrName>style.visibility</p:attrName>
                                        </p:attrNameLst>
                                      </p:cBhvr>
                                      <p:to>
                                        <p:strVal val="visible"/>
                                      </p:to>
                                    </p:set>
                                    <p:animEffect filter="wipe(left)" transition="in">
                                      <p:cBhvr>
                                        <p:cTn id="25" dur="1500"/>
                                        <p:tgtEl>
                                          <p:spTgt spid="235">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8" presetID="22" grpId="2" fill="hold">
                                  <p:stCondLst>
                                    <p:cond delay="0"/>
                                  </p:stCondLst>
                                  <p:iterate type="el" backwards="0">
                                    <p:tmAbs val="0"/>
                                  </p:iterate>
                                  <p:childTnLst>
                                    <p:set>
                                      <p:cBhvr>
                                        <p:cTn id="29" fill="hold"/>
                                        <p:tgtEl>
                                          <p:spTgt spid="235">
                                            <p:txEl>
                                              <p:pRg st="3" end="3"/>
                                            </p:txEl>
                                          </p:spTgt>
                                        </p:tgtEl>
                                        <p:attrNameLst>
                                          <p:attrName>style.visibility</p:attrName>
                                        </p:attrNameLst>
                                      </p:cBhvr>
                                      <p:to>
                                        <p:strVal val="visible"/>
                                      </p:to>
                                    </p:set>
                                    <p:animEffect filter="wipe(left)" transition="in">
                                      <p:cBhvr>
                                        <p:cTn id="30" dur="1500"/>
                                        <p:tgtEl>
                                          <p:spTgt spid="235">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8" presetID="22" grpId="2" fill="hold">
                                  <p:stCondLst>
                                    <p:cond delay="0"/>
                                  </p:stCondLst>
                                  <p:iterate type="el" backwards="0">
                                    <p:tmAbs val="0"/>
                                  </p:iterate>
                                  <p:childTnLst>
                                    <p:set>
                                      <p:cBhvr>
                                        <p:cTn id="34" fill="hold"/>
                                        <p:tgtEl>
                                          <p:spTgt spid="235">
                                            <p:txEl>
                                              <p:pRg st="4" end="4"/>
                                            </p:txEl>
                                          </p:spTgt>
                                        </p:tgtEl>
                                        <p:attrNameLst>
                                          <p:attrName>style.visibility</p:attrName>
                                        </p:attrNameLst>
                                      </p:cBhvr>
                                      <p:to>
                                        <p:strVal val="visible"/>
                                      </p:to>
                                    </p:set>
                                    <p:animEffect filter="wipe(left)" transition="in">
                                      <p:cBhvr>
                                        <p:cTn id="35" dur="1500"/>
                                        <p:tgtEl>
                                          <p:spTgt spid="235">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Class="entr" nodeType="clickEffect" presetSubtype="8" presetID="22" grpId="2" fill="hold">
                                  <p:stCondLst>
                                    <p:cond delay="0"/>
                                  </p:stCondLst>
                                  <p:iterate type="el" backwards="0">
                                    <p:tmAbs val="0"/>
                                  </p:iterate>
                                  <p:childTnLst>
                                    <p:set>
                                      <p:cBhvr>
                                        <p:cTn id="39" fill="hold"/>
                                        <p:tgtEl>
                                          <p:spTgt spid="235">
                                            <p:txEl>
                                              <p:pRg st="5" end="5"/>
                                            </p:txEl>
                                          </p:spTgt>
                                        </p:tgtEl>
                                        <p:attrNameLst>
                                          <p:attrName>style.visibility</p:attrName>
                                        </p:attrNameLst>
                                      </p:cBhvr>
                                      <p:to>
                                        <p:strVal val="visible"/>
                                      </p:to>
                                    </p:set>
                                    <p:animEffect filter="wipe(left)" transition="in">
                                      <p:cBhvr>
                                        <p:cTn id="40" dur="1500"/>
                                        <p:tgtEl>
                                          <p:spTgt spid="235">
                                            <p:txEl>
                                              <p:pRg st="5" end="5"/>
                                            </p:txEl>
                                          </p:spTgt>
                                        </p:tgtEl>
                                      </p:cBhvr>
                                    </p:animEffect>
                                  </p:childTnLst>
                                </p:cTn>
                              </p:par>
                            </p:childTnLst>
                          </p:cTn>
                        </p:par>
                      </p:childTnLst>
                    </p:cTn>
                  </p:par>
                  <p:par>
                    <p:cTn id="41" fill="hold">
                      <p:stCondLst>
                        <p:cond delay="indefinite"/>
                      </p:stCondLst>
                      <p:childTnLst>
                        <p:par>
                          <p:cTn id="42" fill="hold">
                            <p:stCondLst>
                              <p:cond delay="0"/>
                            </p:stCondLst>
                            <p:childTnLst>
                              <p:par>
                                <p:cTn id="43" presetClass="entr" nodeType="clickEffect" presetSubtype="8" presetID="22" grpId="2" fill="hold">
                                  <p:stCondLst>
                                    <p:cond delay="0"/>
                                  </p:stCondLst>
                                  <p:iterate type="el" backwards="0">
                                    <p:tmAbs val="0"/>
                                  </p:iterate>
                                  <p:childTnLst>
                                    <p:set>
                                      <p:cBhvr>
                                        <p:cTn id="44" fill="hold"/>
                                        <p:tgtEl>
                                          <p:spTgt spid="235">
                                            <p:txEl>
                                              <p:pRg st="6" end="6"/>
                                            </p:txEl>
                                          </p:spTgt>
                                        </p:tgtEl>
                                        <p:attrNameLst>
                                          <p:attrName>style.visibility</p:attrName>
                                        </p:attrNameLst>
                                      </p:cBhvr>
                                      <p:to>
                                        <p:strVal val="visible"/>
                                      </p:to>
                                    </p:set>
                                    <p:animEffect filter="wipe(left)" transition="in">
                                      <p:cBhvr>
                                        <p:cTn id="45" dur="1500"/>
                                        <p:tgtEl>
                                          <p:spTgt spid="235">
                                            <p:txEl>
                                              <p:pRg st="6" end="6"/>
                                            </p:txEl>
                                          </p:spTgt>
                                        </p:tgtEl>
                                      </p:cBhvr>
                                    </p:animEffect>
                                  </p:childTnLst>
                                </p:cTn>
                              </p:par>
                            </p:childTnLst>
                          </p:cTn>
                        </p:par>
                      </p:childTnLst>
                    </p:cTn>
                  </p:par>
                  <p:par>
                    <p:cTn id="46" fill="hold">
                      <p:stCondLst>
                        <p:cond delay="indefinite"/>
                      </p:stCondLst>
                      <p:childTnLst>
                        <p:par>
                          <p:cTn id="47" fill="hold">
                            <p:stCondLst>
                              <p:cond delay="0"/>
                            </p:stCondLst>
                            <p:childTnLst>
                              <p:par>
                                <p:cTn id="48" presetClass="entr" nodeType="clickEffect" presetID="9" grpId="3" fill="hold">
                                  <p:stCondLst>
                                    <p:cond delay="0"/>
                                  </p:stCondLst>
                                  <p:iterate type="el" backwards="0">
                                    <p:tmAbs val="0"/>
                                  </p:iterate>
                                  <p:childTnLst>
                                    <p:set>
                                      <p:cBhvr>
                                        <p:cTn id="49" fill="hold"/>
                                        <p:tgtEl>
                                          <p:spTgt spid="240"/>
                                        </p:tgtEl>
                                        <p:attrNameLst>
                                          <p:attrName>style.visibility</p:attrName>
                                        </p:attrNameLst>
                                      </p:cBhvr>
                                      <p:to>
                                        <p:strVal val="visible"/>
                                      </p:to>
                                    </p:set>
                                    <p:animEffect filter="dissolve" transition="in">
                                      <p:cBhvr>
                                        <p:cTn id="50" dur="2500"/>
                                        <p:tgtEl>
                                          <p:spTgt spid="240"/>
                                        </p:tgtEl>
                                      </p:cBhvr>
                                    </p:animEffect>
                                  </p:childTnLst>
                                </p:cTn>
                              </p:par>
                            </p:childTnLst>
                          </p:cTn>
                        </p:par>
                      </p:childTnLst>
                    </p:cTn>
                  </p:par>
                  <p:par>
                    <p:cTn id="51" fill="hold">
                      <p:stCondLst>
                        <p:cond delay="indefinite"/>
                      </p:stCondLst>
                      <p:childTnLst>
                        <p:par>
                          <p:cTn id="52" fill="hold">
                            <p:stCondLst>
                              <p:cond delay="0"/>
                            </p:stCondLst>
                            <p:childTnLst>
                              <p:par>
                                <p:cTn id="53" presetClass="entr" nodeType="clickEffect" presetSubtype="8" presetID="22" grpId="4" fill="hold">
                                  <p:stCondLst>
                                    <p:cond delay="0"/>
                                  </p:stCondLst>
                                  <p:iterate type="el" backwards="0">
                                    <p:tmAbs val="0"/>
                                  </p:iterate>
                                  <p:childTnLst>
                                    <p:set>
                                      <p:cBhvr>
                                        <p:cTn id="54" fill="hold"/>
                                        <p:tgtEl>
                                          <p:spTgt spid="237">
                                            <p:bg/>
                                          </p:spTgt>
                                        </p:tgtEl>
                                        <p:attrNameLst>
                                          <p:attrName>style.visibility</p:attrName>
                                        </p:attrNameLst>
                                      </p:cBhvr>
                                      <p:to>
                                        <p:strVal val="visible"/>
                                      </p:to>
                                    </p:set>
                                    <p:animEffect filter="wipe(left)" transition="in">
                                      <p:cBhvr>
                                        <p:cTn id="55" dur="1000"/>
                                        <p:tgtEl>
                                          <p:spTgt spid="237">
                                            <p:bg/>
                                          </p:spTgt>
                                        </p:tgtEl>
                                      </p:cBhvr>
                                    </p:animEffect>
                                  </p:childTnLst>
                                </p:cTn>
                              </p:par>
                              <p:par>
                                <p:cTn id="56" presetClass="entr" nodeType="withEffect" presetSubtype="8" presetID="22" grpId="4" fill="hold">
                                  <p:stCondLst>
                                    <p:cond delay="0"/>
                                  </p:stCondLst>
                                  <p:iterate type="el" backwards="0">
                                    <p:tmAbs val="0"/>
                                  </p:iterate>
                                  <p:childTnLst>
                                    <p:set>
                                      <p:cBhvr>
                                        <p:cTn id="57" fill="hold"/>
                                        <p:tgtEl>
                                          <p:spTgt spid="237">
                                            <p:txEl>
                                              <p:pRg st="0" end="0"/>
                                            </p:txEl>
                                          </p:spTgt>
                                        </p:tgtEl>
                                        <p:attrNameLst>
                                          <p:attrName>style.visibility</p:attrName>
                                        </p:attrNameLst>
                                      </p:cBhvr>
                                      <p:to>
                                        <p:strVal val="visible"/>
                                      </p:to>
                                    </p:set>
                                    <p:animEffect filter="wipe(left)" transition="in">
                                      <p:cBhvr>
                                        <p:cTn id="58" dur="1000"/>
                                        <p:tgtEl>
                                          <p:spTgt spid="237">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Class="entr" nodeType="clickEffect" presetSubtype="8" presetID="22" grpId="4" fill="hold">
                                  <p:stCondLst>
                                    <p:cond delay="0"/>
                                  </p:stCondLst>
                                  <p:iterate type="el" backwards="0">
                                    <p:tmAbs val="0"/>
                                  </p:iterate>
                                  <p:childTnLst>
                                    <p:set>
                                      <p:cBhvr>
                                        <p:cTn id="62" fill="hold"/>
                                        <p:tgtEl>
                                          <p:spTgt spid="237">
                                            <p:txEl>
                                              <p:pRg st="1" end="1"/>
                                            </p:txEl>
                                          </p:spTgt>
                                        </p:tgtEl>
                                        <p:attrNameLst>
                                          <p:attrName>style.visibility</p:attrName>
                                        </p:attrNameLst>
                                      </p:cBhvr>
                                      <p:to>
                                        <p:strVal val="visible"/>
                                      </p:to>
                                    </p:set>
                                    <p:animEffect filter="wipe(left)" transition="in">
                                      <p:cBhvr>
                                        <p:cTn id="63" dur="1000"/>
                                        <p:tgtEl>
                                          <p:spTgt spid="237">
                                            <p:txEl>
                                              <p:pRg st="1" end="1"/>
                                            </p:txEl>
                                          </p:spTgt>
                                        </p:tgtEl>
                                      </p:cBhvr>
                                    </p:animEffect>
                                  </p:childTnLst>
                                </p:cTn>
                              </p:par>
                            </p:childTnLst>
                          </p:cTn>
                        </p:par>
                      </p:childTnLst>
                    </p:cTn>
                  </p:par>
                  <p:par>
                    <p:cTn id="64" fill="hold">
                      <p:stCondLst>
                        <p:cond delay="indefinite"/>
                      </p:stCondLst>
                      <p:childTnLst>
                        <p:par>
                          <p:cTn id="65" fill="hold">
                            <p:stCondLst>
                              <p:cond delay="0"/>
                            </p:stCondLst>
                            <p:childTnLst>
                              <p:par>
                                <p:cTn id="66" presetClass="entr" nodeType="clickEffect" presetSubtype="8" presetID="22" grpId="4" fill="hold">
                                  <p:stCondLst>
                                    <p:cond delay="0"/>
                                  </p:stCondLst>
                                  <p:iterate type="el" backwards="0">
                                    <p:tmAbs val="0"/>
                                  </p:iterate>
                                  <p:childTnLst>
                                    <p:set>
                                      <p:cBhvr>
                                        <p:cTn id="67" fill="hold"/>
                                        <p:tgtEl>
                                          <p:spTgt spid="237">
                                            <p:txEl>
                                              <p:pRg st="2" end="2"/>
                                            </p:txEl>
                                          </p:spTgt>
                                        </p:tgtEl>
                                        <p:attrNameLst>
                                          <p:attrName>style.visibility</p:attrName>
                                        </p:attrNameLst>
                                      </p:cBhvr>
                                      <p:to>
                                        <p:strVal val="visible"/>
                                      </p:to>
                                    </p:set>
                                    <p:animEffect filter="wipe(left)" transition="in">
                                      <p:cBhvr>
                                        <p:cTn id="68" dur="1000"/>
                                        <p:tgtEl>
                                          <p:spTgt spid="237">
                                            <p:txEl>
                                              <p:pRg st="2" end="2"/>
                                            </p:txEl>
                                          </p:spTgt>
                                        </p:tgtEl>
                                      </p:cBhvr>
                                    </p:animEffect>
                                  </p:childTnLst>
                                </p:cTn>
                              </p:par>
                            </p:childTnLst>
                          </p:cTn>
                        </p:par>
                      </p:childTnLst>
                    </p:cTn>
                  </p:par>
                  <p:par>
                    <p:cTn id="69" fill="hold">
                      <p:stCondLst>
                        <p:cond delay="indefinite"/>
                      </p:stCondLst>
                      <p:childTnLst>
                        <p:par>
                          <p:cTn id="70" fill="hold">
                            <p:stCondLst>
                              <p:cond delay="0"/>
                            </p:stCondLst>
                            <p:childTnLst>
                              <p:par>
                                <p:cTn id="71" presetClass="entr" nodeType="clickEffect" presetSubtype="8" presetID="22" grpId="5" fill="hold">
                                  <p:stCondLst>
                                    <p:cond delay="0"/>
                                  </p:stCondLst>
                                  <p:iterate type="el" backwards="0">
                                    <p:tmAbs val="0"/>
                                  </p:iterate>
                                  <p:childTnLst>
                                    <p:set>
                                      <p:cBhvr>
                                        <p:cTn id="72" fill="hold"/>
                                        <p:tgtEl>
                                          <p:spTgt spid="241"/>
                                        </p:tgtEl>
                                        <p:attrNameLst>
                                          <p:attrName>style.visibility</p:attrName>
                                        </p:attrNameLst>
                                      </p:cBhvr>
                                      <p:to>
                                        <p:strVal val="visible"/>
                                      </p:to>
                                    </p:set>
                                    <p:animEffect filter="wipe(left)" transition="in">
                                      <p:cBhvr>
                                        <p:cTn id="73" dur="1000"/>
                                        <p:tgtEl>
                                          <p:spTgt spid="2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40" grpId="3"/>
      <p:bldP build="whole" bldLvl="1" animBg="1" rev="0" advAuto="0" spid="236" grpId="1"/>
      <p:bldP build="p" bldLvl="5" animBg="1" rev="0" advAuto="0" spid="235" grpId="2"/>
      <p:bldP build="whole" bldLvl="1" animBg="1" rev="0" advAuto="0" spid="241" grpId="5"/>
      <p:bldP build="p" bldLvl="5" animBg="1" rev="0" advAuto="0" spid="237" grpId="4"/>
    </p:bldLst>
  </p:timing>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5" name="“不要自欺、神是輕慢不得的．人種的是甚麼、收的也是甚麼。” (加 拉 太 6:7)"/>
          <p:cNvSpPr txBox="1"/>
          <p:nvPr/>
        </p:nvSpPr>
        <p:spPr>
          <a:xfrm>
            <a:off x="8362588" y="3657600"/>
            <a:ext cx="4318001" cy="3911600"/>
          </a:xfrm>
          <a:prstGeom prst="rect">
            <a:avLst/>
          </a:prstGeom>
          <a:ln w="12700">
            <a:miter lim="400000"/>
          </a:ln>
          <a:effectLst>
            <a:outerShdw sx="100000" sy="100000" kx="0" ky="0" algn="b" rotWithShape="0" blurRad="12700" dist="38100" dir="2700000">
              <a:srgbClr val="07304C">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200">
                <a:solidFill>
                  <a:srgbClr val="A21533"/>
                </a:solidFill>
              </a:defRPr>
            </a:lvl1pPr>
          </a:lstStyle>
          <a:p>
            <a:pPr/>
            <a:r>
              <a:t>“不要自欺、神是輕慢不得的．人種的是甚麼、收的也是甚麼。” (加 拉 太 6:7)</a:t>
            </a:r>
          </a:p>
        </p:txBody>
      </p:sp>
      <p:sp>
        <p:nvSpPr>
          <p:cNvPr id="246" name="• Did not…"/>
          <p:cNvSpPr txBox="1"/>
          <p:nvPr/>
        </p:nvSpPr>
        <p:spPr>
          <a:xfrm>
            <a:off x="1518520" y="3573919"/>
            <a:ext cx="7505701" cy="467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62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7531100" algn="l"/>
              </a:tabLst>
              <a:defRPr b="1" sz="3700">
                <a:solidFill>
                  <a:srgbClr val="444444"/>
                </a:solidFill>
              </a:defRPr>
            </a:pPr>
            <a:r>
              <a:t>• Did not</a:t>
            </a:r>
          </a:p>
          <a:p>
            <a:pPr algn="l">
              <a:lnSpc>
                <a:spcPts val="62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7531100" algn="l"/>
              </a:tabLst>
              <a:defRPr b="1" sz="3700">
                <a:solidFill>
                  <a:srgbClr val="444444"/>
                </a:solidFill>
              </a:defRPr>
            </a:pPr>
            <a:r>
              <a:t>	- our marriages</a:t>
            </a:r>
          </a:p>
          <a:p>
            <a:pPr algn="l">
              <a:lnSpc>
                <a:spcPts val="62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7531100" algn="l"/>
              </a:tabLst>
              <a:defRPr b="1" sz="3700">
                <a:solidFill>
                  <a:srgbClr val="444444"/>
                </a:solidFill>
              </a:defRPr>
            </a:pPr>
            <a:r>
              <a:t>	- our children</a:t>
            </a:r>
          </a:p>
          <a:p>
            <a:pPr algn="l">
              <a:lnSpc>
                <a:spcPts val="62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7531100" algn="l"/>
              </a:tabLst>
              <a:defRPr b="1" sz="3700">
                <a:solidFill>
                  <a:srgbClr val="444444"/>
                </a:solidFill>
              </a:defRPr>
            </a:pPr>
            <a:r>
              <a:t>	- sad stories</a:t>
            </a:r>
          </a:p>
          <a:p>
            <a:pPr algn="l">
              <a:lnSpc>
                <a:spcPts val="62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7531100" algn="l"/>
              </a:tabLst>
              <a:defRPr b="1" sz="3700">
                <a:solidFill>
                  <a:srgbClr val="444444"/>
                </a:solidFill>
              </a:defRPr>
            </a:pPr>
            <a:r>
              <a:t>• Did</a:t>
            </a:r>
          </a:p>
          <a:p>
            <a:pPr algn="l">
              <a:lnSpc>
                <a:spcPts val="62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7531100" algn="l"/>
              </a:tabLst>
              <a:defRPr b="1" sz="3700">
                <a:solidFill>
                  <a:srgbClr val="444444"/>
                </a:solidFill>
              </a:defRPr>
            </a:pPr>
            <a:r>
              <a:t>	- what about your marriage</a:t>
            </a:r>
          </a:p>
        </p:txBody>
      </p:sp>
      <p:sp>
        <p:nvSpPr>
          <p:cNvPr id="247" name="Rectangle"/>
          <p:cNvSpPr/>
          <p:nvPr/>
        </p:nvSpPr>
        <p:spPr>
          <a:xfrm>
            <a:off x="1287480" y="-34491"/>
            <a:ext cx="13055601" cy="1231901"/>
          </a:xfrm>
          <a:prstGeom prst="rect">
            <a:avLst/>
          </a:prstGeom>
          <a:solidFill>
            <a:srgbClr val="C8FEFF"/>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48" name="(6)若未適當化解危機就將導致永久性的衝突"/>
          <p:cNvSpPr/>
          <p:nvPr/>
        </p:nvSpPr>
        <p:spPr>
          <a:xfrm>
            <a:off x="1274780" y="130609"/>
            <a:ext cx="12966701"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992100" algn="l"/>
              </a:tabLst>
              <a:defRPr sz="4600">
                <a:solidFill>
                  <a:srgbClr val="000000"/>
                </a:solidFill>
                <a:latin typeface="AppleGothic"/>
                <a:ea typeface="AppleGothic"/>
                <a:cs typeface="AppleGothic"/>
                <a:sym typeface="AppleGothic"/>
              </a:defRPr>
            </a:lvl1pPr>
          </a:lstStyle>
          <a:p>
            <a:pPr/>
            <a:r>
              <a:t>(6)若未適當化解危機就將導致永久性的衝突</a:t>
            </a:r>
          </a:p>
        </p:txBody>
      </p:sp>
      <p:sp>
        <p:nvSpPr>
          <p:cNvPr id="249" name="他們沒有趕出住基色的迦南人、迦南人、卻住在以法蓮人中間、成為作苦工的僕人、直到今日。  (約 書 亞 記 16:10)"/>
          <p:cNvSpPr/>
          <p:nvPr/>
        </p:nvSpPr>
        <p:spPr>
          <a:xfrm>
            <a:off x="1856590" y="1424944"/>
            <a:ext cx="10629901" cy="122555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4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0668000" algn="l"/>
              </a:tabLst>
              <a:defRPr sz="3100">
                <a:solidFill>
                  <a:srgbClr val="000000"/>
                </a:solidFill>
                <a:latin typeface="ヒラギノ角ゴ Pro W3"/>
                <a:ea typeface="ヒラギノ角ゴ Pro W3"/>
                <a:cs typeface="ヒラギノ角ゴ Pro W3"/>
                <a:sym typeface="ヒラギノ角ゴ Pro W3"/>
              </a:defRPr>
            </a:lvl1pPr>
          </a:lstStyle>
          <a:p>
            <a:pPr/>
            <a:r>
              <a:t>他們沒有趕出住基色的迦南人、迦南人、卻住在以法蓮人中間、成為作苦工的僕人、直到今日。  (約 書 亞 記 16:10)</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246">
                                            <p:bg/>
                                          </p:spTgt>
                                        </p:tgtEl>
                                        <p:attrNameLst>
                                          <p:attrName>style.visibility</p:attrName>
                                        </p:attrNameLst>
                                      </p:cBhvr>
                                      <p:to>
                                        <p:strVal val="visible"/>
                                      </p:to>
                                    </p:set>
                                    <p:animEffect filter="wipe(left)" transition="in">
                                      <p:cBhvr>
                                        <p:cTn id="7" dur="1000"/>
                                        <p:tgtEl>
                                          <p:spTgt spid="246">
                                            <p:bg/>
                                          </p:spTgt>
                                        </p:tgtEl>
                                      </p:cBhvr>
                                    </p:animEffect>
                                  </p:childTnLst>
                                </p:cTn>
                              </p:par>
                              <p:par>
                                <p:cTn id="8" presetClass="entr" nodeType="withEffect" presetSubtype="8" presetID="22" grpId="1" fill="hold">
                                  <p:stCondLst>
                                    <p:cond delay="0"/>
                                  </p:stCondLst>
                                  <p:iterate type="el" backwards="0">
                                    <p:tmAbs val="0"/>
                                  </p:iterate>
                                  <p:childTnLst>
                                    <p:set>
                                      <p:cBhvr>
                                        <p:cTn id="9" fill="hold"/>
                                        <p:tgtEl>
                                          <p:spTgt spid="246">
                                            <p:txEl>
                                              <p:pRg st="0" end="0"/>
                                            </p:txEl>
                                          </p:spTgt>
                                        </p:tgtEl>
                                        <p:attrNameLst>
                                          <p:attrName>style.visibility</p:attrName>
                                        </p:attrNameLst>
                                      </p:cBhvr>
                                      <p:to>
                                        <p:strVal val="visible"/>
                                      </p:to>
                                    </p:set>
                                    <p:animEffect filter="wipe(left)" transition="in">
                                      <p:cBhvr>
                                        <p:cTn id="10" dur="1000"/>
                                        <p:tgtEl>
                                          <p:spTgt spid="24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8" presetID="22" grpId="1" fill="hold">
                                  <p:stCondLst>
                                    <p:cond delay="0"/>
                                  </p:stCondLst>
                                  <p:iterate type="el" backwards="0">
                                    <p:tmAbs val="0"/>
                                  </p:iterate>
                                  <p:childTnLst>
                                    <p:set>
                                      <p:cBhvr>
                                        <p:cTn id="14" fill="hold"/>
                                        <p:tgtEl>
                                          <p:spTgt spid="246">
                                            <p:txEl>
                                              <p:pRg st="1" end="1"/>
                                            </p:txEl>
                                          </p:spTgt>
                                        </p:tgtEl>
                                        <p:attrNameLst>
                                          <p:attrName>style.visibility</p:attrName>
                                        </p:attrNameLst>
                                      </p:cBhvr>
                                      <p:to>
                                        <p:strVal val="visible"/>
                                      </p:to>
                                    </p:set>
                                    <p:animEffect filter="wipe(left)" transition="in">
                                      <p:cBhvr>
                                        <p:cTn id="15" dur="1000"/>
                                        <p:tgtEl>
                                          <p:spTgt spid="246">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8" presetID="22" grpId="1" fill="hold">
                                  <p:stCondLst>
                                    <p:cond delay="0"/>
                                  </p:stCondLst>
                                  <p:iterate type="el" backwards="0">
                                    <p:tmAbs val="0"/>
                                  </p:iterate>
                                  <p:childTnLst>
                                    <p:set>
                                      <p:cBhvr>
                                        <p:cTn id="19" fill="hold"/>
                                        <p:tgtEl>
                                          <p:spTgt spid="246">
                                            <p:txEl>
                                              <p:pRg st="2" end="2"/>
                                            </p:txEl>
                                          </p:spTgt>
                                        </p:tgtEl>
                                        <p:attrNameLst>
                                          <p:attrName>style.visibility</p:attrName>
                                        </p:attrNameLst>
                                      </p:cBhvr>
                                      <p:to>
                                        <p:strVal val="visible"/>
                                      </p:to>
                                    </p:set>
                                    <p:animEffect filter="wipe(left)" transition="in">
                                      <p:cBhvr>
                                        <p:cTn id="20" dur="1000"/>
                                        <p:tgtEl>
                                          <p:spTgt spid="246">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2" grpId="1" fill="hold">
                                  <p:stCondLst>
                                    <p:cond delay="0"/>
                                  </p:stCondLst>
                                  <p:iterate type="el" backwards="0">
                                    <p:tmAbs val="0"/>
                                  </p:iterate>
                                  <p:childTnLst>
                                    <p:set>
                                      <p:cBhvr>
                                        <p:cTn id="24" fill="hold"/>
                                        <p:tgtEl>
                                          <p:spTgt spid="246">
                                            <p:txEl>
                                              <p:pRg st="3" end="3"/>
                                            </p:txEl>
                                          </p:spTgt>
                                        </p:tgtEl>
                                        <p:attrNameLst>
                                          <p:attrName>style.visibility</p:attrName>
                                        </p:attrNameLst>
                                      </p:cBhvr>
                                      <p:to>
                                        <p:strVal val="visible"/>
                                      </p:to>
                                    </p:set>
                                    <p:animEffect filter="wipe(left)" transition="in">
                                      <p:cBhvr>
                                        <p:cTn id="25" dur="1000"/>
                                        <p:tgtEl>
                                          <p:spTgt spid="246">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8" presetID="22" grpId="1" fill="hold">
                                  <p:stCondLst>
                                    <p:cond delay="0"/>
                                  </p:stCondLst>
                                  <p:iterate type="el" backwards="0">
                                    <p:tmAbs val="0"/>
                                  </p:iterate>
                                  <p:childTnLst>
                                    <p:set>
                                      <p:cBhvr>
                                        <p:cTn id="29" fill="hold"/>
                                        <p:tgtEl>
                                          <p:spTgt spid="246">
                                            <p:txEl>
                                              <p:pRg st="4" end="4"/>
                                            </p:txEl>
                                          </p:spTgt>
                                        </p:tgtEl>
                                        <p:attrNameLst>
                                          <p:attrName>style.visibility</p:attrName>
                                        </p:attrNameLst>
                                      </p:cBhvr>
                                      <p:to>
                                        <p:strVal val="visible"/>
                                      </p:to>
                                    </p:set>
                                    <p:animEffect filter="wipe(left)" transition="in">
                                      <p:cBhvr>
                                        <p:cTn id="30" dur="1000"/>
                                        <p:tgtEl>
                                          <p:spTgt spid="246">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8" presetID="22" grpId="1" fill="hold">
                                  <p:stCondLst>
                                    <p:cond delay="0"/>
                                  </p:stCondLst>
                                  <p:iterate type="el" backwards="0">
                                    <p:tmAbs val="0"/>
                                  </p:iterate>
                                  <p:childTnLst>
                                    <p:set>
                                      <p:cBhvr>
                                        <p:cTn id="34" fill="hold"/>
                                        <p:tgtEl>
                                          <p:spTgt spid="246">
                                            <p:txEl>
                                              <p:pRg st="5" end="5"/>
                                            </p:txEl>
                                          </p:spTgt>
                                        </p:tgtEl>
                                        <p:attrNameLst>
                                          <p:attrName>style.visibility</p:attrName>
                                        </p:attrNameLst>
                                      </p:cBhvr>
                                      <p:to>
                                        <p:strVal val="visible"/>
                                      </p:to>
                                    </p:set>
                                    <p:animEffect filter="wipe(left)" transition="in">
                                      <p:cBhvr>
                                        <p:cTn id="35" dur="1000"/>
                                        <p:tgtEl>
                                          <p:spTgt spid="246">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Class="entr" nodeType="clickEffect" presetSubtype="10" presetID="19" grpId="2" fill="hold">
                                  <p:stCondLst>
                                    <p:cond delay="0"/>
                                  </p:stCondLst>
                                  <p:iterate type="el" backwards="0">
                                    <p:tmAbs val="0"/>
                                  </p:iterate>
                                  <p:childTnLst>
                                    <p:set>
                                      <p:cBhvr>
                                        <p:cTn id="39" fill="hold"/>
                                        <p:tgtEl>
                                          <p:spTgt spid="245"/>
                                        </p:tgtEl>
                                        <p:attrNameLst>
                                          <p:attrName>style.visibility</p:attrName>
                                        </p:attrNameLst>
                                      </p:cBhvr>
                                      <p:to>
                                        <p:strVal val="visible"/>
                                      </p:to>
                                    </p:set>
                                    <p:anim calcmode="lin" valueType="num">
                                      <p:cBhvr>
                                        <p:cTn id="40" dur="1000" fill="hold"/>
                                        <p:tgtEl>
                                          <p:spTgt spid="245"/>
                                        </p:tgtEl>
                                        <p:attrNameLst>
                                          <p:attrName>ppt_w</p:attrName>
                                        </p:attrNameLst>
                                      </p:cBhvr>
                                      <p:tavLst>
                                        <p:tav tm="0" fmla="#ppt_w*sin(2.5*pi*$)">
                                          <p:val>
                                            <p:fltVal val="0"/>
                                          </p:val>
                                        </p:tav>
                                        <p:tav tm="100000">
                                          <p:val>
                                            <p:fltVal val="1"/>
                                          </p:val>
                                        </p:tav>
                                      </p:tavLst>
                                    </p:anim>
                                    <p:anim calcmode="lin" valueType="num">
                                      <p:cBhvr>
                                        <p:cTn id="41" dur="1000" fill="hold"/>
                                        <p:tgtEl>
                                          <p:spTgt spid="24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46" grpId="1"/>
      <p:bldP build="whole" bldLvl="1" animBg="1" rev="0" advAuto="0" spid="245" grpId="2"/>
    </p:bldLst>
  </p:timing>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53" name="One_Couple.gif" descr="One_Couple.gif"/>
          <p:cNvPicPr>
            <a:picLocks noChangeAspect="1"/>
          </p:cNvPicPr>
          <p:nvPr/>
        </p:nvPicPr>
        <p:blipFill>
          <a:blip r:embed="rId3">
            <a:extLst/>
          </a:blip>
          <a:stretch>
            <a:fillRect/>
          </a:stretch>
        </p:blipFill>
        <p:spPr>
          <a:xfrm>
            <a:off x="10756900" y="1816100"/>
            <a:ext cx="1739900" cy="3071457"/>
          </a:xfrm>
          <a:prstGeom prst="rect">
            <a:avLst/>
          </a:prstGeom>
          <a:ln w="12700">
            <a:miter lim="400000"/>
          </a:ln>
        </p:spPr>
      </p:pic>
      <p:sp>
        <p:nvSpPr>
          <p:cNvPr id="254" name="1) The Big Difference of _______"/>
          <p:cNvSpPr txBox="1"/>
          <p:nvPr/>
        </p:nvSpPr>
        <p:spPr>
          <a:xfrm>
            <a:off x="1511300" y="1625600"/>
            <a:ext cx="7245214" cy="120593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4300"/>
              </a:lnSpc>
              <a:tabLst/>
              <a:defRPr b="1" sz="3600">
                <a:solidFill>
                  <a:srgbClr val="000000"/>
                </a:solidFill>
              </a:defRPr>
            </a:lvl1pPr>
          </a:lstStyle>
          <a:p>
            <a:pPr/>
            <a:r>
              <a:t>1) The Big Difference of _______</a:t>
            </a:r>
          </a:p>
        </p:txBody>
      </p:sp>
      <p:sp>
        <p:nvSpPr>
          <p:cNvPr id="255" name="2) The Normal Home"/>
          <p:cNvSpPr txBox="1"/>
          <p:nvPr/>
        </p:nvSpPr>
        <p:spPr>
          <a:xfrm>
            <a:off x="1511299" y="3187700"/>
            <a:ext cx="4710533" cy="120593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4300"/>
              </a:lnSpc>
              <a:tabLst/>
              <a:defRPr b="1" sz="3600">
                <a:solidFill>
                  <a:srgbClr val="000000"/>
                </a:solidFill>
              </a:defRPr>
            </a:lvl1pPr>
          </a:lstStyle>
          <a:p>
            <a:pPr/>
            <a:r>
              <a:t>2) The Normal Home</a:t>
            </a:r>
          </a:p>
        </p:txBody>
      </p:sp>
      <p:pic>
        <p:nvPicPr>
          <p:cNvPr id="256" name="pasted29.pdf" descr="pasted29.pdf"/>
          <p:cNvPicPr>
            <a:picLocks noChangeAspect="1"/>
          </p:cNvPicPr>
          <p:nvPr/>
        </p:nvPicPr>
        <p:blipFill>
          <a:blip r:embed="rId4">
            <a:extLst/>
          </a:blip>
          <a:stretch>
            <a:fillRect/>
          </a:stretch>
        </p:blipFill>
        <p:spPr>
          <a:xfrm>
            <a:off x="1062410" y="5024333"/>
            <a:ext cx="11988801" cy="3800304"/>
          </a:xfrm>
          <a:prstGeom prst="rect">
            <a:avLst/>
          </a:prstGeom>
          <a:ln w="12700">
            <a:miter lim="400000"/>
          </a:ln>
        </p:spPr>
      </p:pic>
      <p:sp>
        <p:nvSpPr>
          <p:cNvPr id="257" name="Calling"/>
          <p:cNvSpPr txBox="1"/>
          <p:nvPr/>
        </p:nvSpPr>
        <p:spPr>
          <a:xfrm>
            <a:off x="7988300" y="1587500"/>
            <a:ext cx="1619860" cy="64713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4300"/>
              </a:lnSpc>
              <a:tabLst/>
              <a:defRPr b="1" sz="3600">
                <a:solidFill>
                  <a:srgbClr val="B41B3C"/>
                </a:solidFill>
              </a:defRPr>
            </a:lvl1pPr>
          </a:lstStyle>
          <a:p>
            <a:pPr/>
            <a:r>
              <a:t>Calling</a:t>
            </a:r>
          </a:p>
        </p:txBody>
      </p:sp>
      <p:sp>
        <p:nvSpPr>
          <p:cNvPr id="258" name="C) 處理未解決的問題"/>
          <p:cNvSpPr/>
          <p:nvPr/>
        </p:nvSpPr>
        <p:spPr>
          <a:xfrm>
            <a:off x="3402639" y="168010"/>
            <a:ext cx="7559184" cy="86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ヒラギノ丸ゴ Pro"/>
                <a:ea typeface="ヒラギノ丸ゴ Pro"/>
                <a:cs typeface="ヒラギノ丸ゴ Pro"/>
                <a:sym typeface="ヒラギノ丸ゴ Pro"/>
              </a:defRPr>
            </a:lvl1pPr>
          </a:lstStyle>
          <a:p>
            <a:pPr/>
            <a:r>
              <a:t>C) 處理未解決的問題</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54"/>
                                        </p:tgtEl>
                                        <p:attrNameLst>
                                          <p:attrName>style.visibility</p:attrName>
                                        </p:attrNameLst>
                                      </p:cBhvr>
                                      <p:to>
                                        <p:strVal val="visible"/>
                                      </p:to>
                                    </p:set>
                                    <p:anim calcmode="lin" valueType="num">
                                      <p:cBhvr>
                                        <p:cTn id="7" dur="1000" fill="hold"/>
                                        <p:tgtEl>
                                          <p:spTgt spid="254"/>
                                        </p:tgtEl>
                                        <p:attrNameLst>
                                          <p:attrName>ppt_x</p:attrName>
                                        </p:attrNameLst>
                                      </p:cBhvr>
                                      <p:tavLst>
                                        <p:tav tm="0">
                                          <p:val>
                                            <p:strVal val="0-#ppt_w/2"/>
                                          </p:val>
                                        </p:tav>
                                        <p:tav tm="100000">
                                          <p:val>
                                            <p:strVal val="#ppt_x"/>
                                          </p:val>
                                        </p:tav>
                                      </p:tavLst>
                                    </p:anim>
                                    <p:anim calcmode="lin" valueType="num">
                                      <p:cBhvr>
                                        <p:cTn id="8" dur="1000" fill="hold"/>
                                        <p:tgtEl>
                                          <p:spTgt spid="25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Class="entr" nodeType="afterEffect" presetSubtype="1" presetID="2" grpId="2" fill="hold">
                                  <p:stCondLst>
                                    <p:cond delay="0"/>
                                  </p:stCondLst>
                                  <p:iterate type="lt" backwards="0">
                                    <p:tmAbs val="0"/>
                                  </p:iterate>
                                  <p:childTnLst>
                                    <p:set>
                                      <p:cBhvr>
                                        <p:cTn id="11" fill="hold"/>
                                        <p:tgtEl>
                                          <p:spTgt spid="257"/>
                                        </p:tgtEl>
                                        <p:attrNameLst>
                                          <p:attrName>style.visibility</p:attrName>
                                        </p:attrNameLst>
                                      </p:cBhvr>
                                      <p:to>
                                        <p:strVal val="visible"/>
                                      </p:to>
                                    </p:set>
                                    <p:anim calcmode="lin" valueType="num">
                                      <p:cBhvr>
                                        <p:cTn id="12" dur="3000" fill="hold"/>
                                        <p:tgtEl>
                                          <p:spTgt spid="257"/>
                                        </p:tgtEl>
                                        <p:attrNameLst>
                                          <p:attrName>ppt_x</p:attrName>
                                        </p:attrNameLst>
                                      </p:cBhvr>
                                      <p:tavLst>
                                        <p:tav tm="0">
                                          <p:val>
                                            <p:strVal val="#ppt_x"/>
                                          </p:val>
                                        </p:tav>
                                        <p:tav tm="100000">
                                          <p:val>
                                            <p:strVal val="#ppt_x"/>
                                          </p:val>
                                        </p:tav>
                                      </p:tavLst>
                                    </p:anim>
                                    <p:anim calcmode="lin" valueType="num">
                                      <p:cBhvr>
                                        <p:cTn id="13" dur="3000" fill="hold"/>
                                        <p:tgtEl>
                                          <p:spTgt spid="257"/>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Class="entr" nodeType="clickEffect" presetSubtype="8" presetID="2" grpId="3" fill="hold">
                                  <p:stCondLst>
                                    <p:cond delay="0"/>
                                  </p:stCondLst>
                                  <p:iterate type="el" backwards="0">
                                    <p:tmAbs val="0"/>
                                  </p:iterate>
                                  <p:childTnLst>
                                    <p:set>
                                      <p:cBhvr>
                                        <p:cTn id="17" fill="hold"/>
                                        <p:tgtEl>
                                          <p:spTgt spid="255"/>
                                        </p:tgtEl>
                                        <p:attrNameLst>
                                          <p:attrName>style.visibility</p:attrName>
                                        </p:attrNameLst>
                                      </p:cBhvr>
                                      <p:to>
                                        <p:strVal val="visible"/>
                                      </p:to>
                                    </p:set>
                                    <p:anim calcmode="lin" valueType="num">
                                      <p:cBhvr>
                                        <p:cTn id="18" dur="1000" fill="hold"/>
                                        <p:tgtEl>
                                          <p:spTgt spid="255"/>
                                        </p:tgtEl>
                                        <p:attrNameLst>
                                          <p:attrName>ppt_x</p:attrName>
                                        </p:attrNameLst>
                                      </p:cBhvr>
                                      <p:tavLst>
                                        <p:tav tm="0">
                                          <p:val>
                                            <p:strVal val="0-#ppt_w/2"/>
                                          </p:val>
                                        </p:tav>
                                        <p:tav tm="100000">
                                          <p:val>
                                            <p:strVal val="#ppt_x"/>
                                          </p:val>
                                        </p:tav>
                                      </p:tavLst>
                                    </p:anim>
                                    <p:anim calcmode="lin" valueType="num">
                                      <p:cBhvr>
                                        <p:cTn id="19" dur="1000" fill="hold"/>
                                        <p:tgtEl>
                                          <p:spTgt spid="25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Class="entr" nodeType="clickEffect" presetSubtype="0" presetID="1" grpId="4" fill="hold">
                                  <p:stCondLst>
                                    <p:cond delay="0"/>
                                  </p:stCondLst>
                                  <p:iterate type="el" backwards="0">
                                    <p:tmAbs val="0"/>
                                  </p:iterate>
                                  <p:childTnLst>
                                    <p:set>
                                      <p:cBhvr>
                                        <p:cTn id="23" fill="hold"/>
                                        <p:tgtEl>
                                          <p:spTgt spid="25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57" grpId="2"/>
      <p:bldP build="whole" bldLvl="1" animBg="1" rev="0" advAuto="0" spid="256" grpId="4"/>
      <p:bldP build="whole" bldLvl="1" animBg="1" rev="0" advAuto="0" spid="254" grpId="1"/>
      <p:bldP build="whole" bldLvl="1" animBg="1" rev="0" advAuto="0" spid="255" grpId="3"/>
    </p:bldLst>
  </p:timing>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8" name="Faith…"/>
          <p:cNvSpPr txBox="1"/>
          <p:nvPr/>
        </p:nvSpPr>
        <p:spPr>
          <a:xfrm>
            <a:off x="2714335" y="1174087"/>
            <a:ext cx="8541330" cy="7366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marL="44703" indent="364947">
              <a:lnSpc>
                <a:spcPct val="100000"/>
              </a:lnSpc>
              <a:tabLst>
                <a:tab pos="3594100" algn="l"/>
              </a:tabLst>
              <a:defRPr b="1" i="1" spc="1281" sz="6100">
                <a:solidFill>
                  <a:srgbClr val="8A2820"/>
                </a:solidFill>
                <a:latin typeface="Georgia"/>
                <a:ea typeface="Georgia"/>
                <a:cs typeface="Georgia"/>
                <a:sym typeface="Georgia"/>
              </a:defRPr>
            </a:pPr>
            <a:r>
              <a:t>Faith</a:t>
            </a:r>
          </a:p>
          <a:p>
            <a:pPr marL="44703" indent="364947">
              <a:lnSpc>
                <a:spcPct val="100000"/>
              </a:lnSpc>
              <a:tabLst>
                <a:tab pos="3594100" algn="l"/>
              </a:tabLst>
              <a:defRPr i="1" sz="4300">
                <a:solidFill>
                  <a:srgbClr val="000000"/>
                </a:solidFill>
                <a:latin typeface="Georgia"/>
                <a:ea typeface="Georgia"/>
                <a:cs typeface="Georgia"/>
                <a:sym typeface="Georgia"/>
              </a:defRPr>
            </a:pPr>
            <a:r>
              <a:t>Acquire God’s view of marriage </a:t>
            </a:r>
          </a:p>
          <a:p>
            <a:pPr marL="44703" indent="364947">
              <a:lnSpc>
                <a:spcPct val="100000"/>
              </a:lnSpc>
              <a:spcBef>
                <a:spcPts val="1300"/>
              </a:spcBef>
              <a:tabLst>
                <a:tab pos="3594100" algn="l"/>
              </a:tabLst>
              <a:defRPr i="1" sz="4300">
                <a:solidFill>
                  <a:srgbClr val="000000"/>
                </a:solidFill>
                <a:latin typeface="Georgia"/>
                <a:ea typeface="Georgia"/>
                <a:cs typeface="Georgia"/>
                <a:sym typeface="Georgia"/>
              </a:defRPr>
            </a:pPr>
            <a:r>
              <a:t>(Sessions 1-4)</a:t>
            </a:r>
          </a:p>
          <a:p>
            <a:pPr marL="44703" indent="364947">
              <a:lnSpc>
                <a:spcPct val="100000"/>
              </a:lnSpc>
              <a:tabLst>
                <a:tab pos="3594100" algn="l"/>
              </a:tabLst>
              <a:defRPr b="1" i="1" spc="1281" sz="6100">
                <a:solidFill>
                  <a:srgbClr val="8A2820"/>
                </a:solidFill>
                <a:latin typeface="Georgia"/>
                <a:ea typeface="Georgia"/>
                <a:cs typeface="Georgia"/>
                <a:sym typeface="Georgia"/>
              </a:defRPr>
            </a:pPr>
            <a:r>
              <a:t>Forgiveness</a:t>
            </a:r>
          </a:p>
          <a:p>
            <a:pPr marL="44703" indent="364947">
              <a:lnSpc>
                <a:spcPct val="100000"/>
              </a:lnSpc>
              <a:tabLst>
                <a:tab pos="3594100" algn="l"/>
              </a:tabLst>
              <a:defRPr i="1" sz="4300">
                <a:solidFill>
                  <a:srgbClr val="000000"/>
                </a:solidFill>
                <a:latin typeface="Georgia"/>
                <a:ea typeface="Georgia"/>
                <a:cs typeface="Georgia"/>
                <a:sym typeface="Georgia"/>
              </a:defRPr>
            </a:pPr>
            <a:r>
              <a:t>Recover from marital setbacks </a:t>
            </a:r>
          </a:p>
          <a:p>
            <a:pPr marL="44703" indent="364947">
              <a:lnSpc>
                <a:spcPct val="100000"/>
              </a:lnSpc>
              <a:spcBef>
                <a:spcPts val="1300"/>
              </a:spcBef>
              <a:tabLst>
                <a:tab pos="3594100" algn="l"/>
              </a:tabLst>
              <a:defRPr i="1" sz="4300">
                <a:solidFill>
                  <a:srgbClr val="000000"/>
                </a:solidFill>
                <a:latin typeface="Georgia"/>
                <a:ea typeface="Georgia"/>
                <a:cs typeface="Georgia"/>
                <a:sym typeface="Georgia"/>
              </a:defRPr>
            </a:pPr>
            <a:r>
              <a:t>(Sessions 5-7)</a:t>
            </a:r>
          </a:p>
          <a:p>
            <a:pPr marL="44703" indent="364947">
              <a:lnSpc>
                <a:spcPct val="100000"/>
              </a:lnSpc>
              <a:tabLst>
                <a:tab pos="3594100" algn="l"/>
              </a:tabLst>
              <a:defRPr b="1" i="1" spc="1281" sz="6100">
                <a:solidFill>
                  <a:srgbClr val="8A2820"/>
                </a:solidFill>
                <a:latin typeface="Georgia"/>
                <a:ea typeface="Georgia"/>
                <a:cs typeface="Georgia"/>
                <a:sym typeface="Georgia"/>
              </a:defRPr>
            </a:pPr>
            <a:r>
              <a:t>Friendship</a:t>
            </a:r>
          </a:p>
          <a:p>
            <a:pPr marL="44703" indent="364947">
              <a:lnSpc>
                <a:spcPct val="100000"/>
              </a:lnSpc>
              <a:tabLst>
                <a:tab pos="3594100" algn="l"/>
              </a:tabLst>
              <a:defRPr i="1" sz="4300">
                <a:solidFill>
                  <a:srgbClr val="000000"/>
                </a:solidFill>
                <a:latin typeface="Georgia"/>
                <a:ea typeface="Georgia"/>
                <a:cs typeface="Georgia"/>
                <a:sym typeface="Georgia"/>
              </a:defRPr>
            </a:pPr>
            <a:r>
              <a:t>Obtain a great marriage </a:t>
            </a:r>
          </a:p>
          <a:p>
            <a:pPr marL="44703" indent="364947">
              <a:lnSpc>
                <a:spcPct val="100000"/>
              </a:lnSpc>
              <a:tabLst>
                <a:tab pos="3594100" algn="l"/>
              </a:tabLst>
              <a:defRPr i="1" sz="4300">
                <a:solidFill>
                  <a:srgbClr val="000000"/>
                </a:solidFill>
                <a:latin typeface="Georgia"/>
                <a:ea typeface="Georgia"/>
                <a:cs typeface="Georgia"/>
                <a:sym typeface="Georgia"/>
              </a:defRPr>
            </a:pPr>
            <a:r>
              <a:t>(Sessions 8-10)</a:t>
            </a:r>
          </a:p>
        </p:txBody>
      </p:sp>
      <p:sp>
        <p:nvSpPr>
          <p:cNvPr id="69" name="But now abide faith, hope, love, these three; but the greatest of these is love. (1 Cor 13:13)"/>
          <p:cNvSpPr txBox="1"/>
          <p:nvPr/>
        </p:nvSpPr>
        <p:spPr>
          <a:xfrm>
            <a:off x="1486295" y="8385747"/>
            <a:ext cx="11220971" cy="12738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4800"/>
              </a:lnSpc>
              <a:defRPr sz="4000">
                <a:solidFill>
                  <a:srgbClr val="000000"/>
                </a:solidFill>
                <a:latin typeface="Times New Roman"/>
                <a:ea typeface="Times New Roman"/>
                <a:cs typeface="Times New Roman"/>
                <a:sym typeface="Times New Roman"/>
              </a:defRPr>
            </a:lvl1pPr>
          </a:lstStyle>
          <a:p>
            <a:pPr/>
            <a:r>
              <a:t>But now abide faith, hope, love, these three; but the greatest of these is love. (1 Cor 13:13)</a:t>
            </a:r>
          </a:p>
        </p:txBody>
      </p:sp>
      <p:sp>
        <p:nvSpPr>
          <p:cNvPr id="70" name="Overview"/>
          <p:cNvSpPr txBox="1"/>
          <p:nvPr/>
        </p:nvSpPr>
        <p:spPr>
          <a:xfrm>
            <a:off x="1519472" y="91113"/>
            <a:ext cx="3274315" cy="9946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ts val="7200"/>
              </a:lnSpc>
              <a:spcBef>
                <a:spcPts val="300"/>
              </a:spcBef>
              <a:defRPr sz="6000">
                <a:solidFill>
                  <a:srgbClr val="000000"/>
                </a:solidFill>
              </a:defRPr>
            </a:lvl1pPr>
          </a:lstStyle>
          <a:p>
            <a:pPr/>
            <a:r>
              <a:t>Overview</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 presetID="22" grpId="1" fill="hold">
                                  <p:stCondLst>
                                    <p:cond delay="0"/>
                                  </p:stCondLst>
                                  <p:iterate type="el" backwards="0">
                                    <p:tmAbs val="0"/>
                                  </p:iterate>
                                  <p:childTnLst>
                                    <p:set>
                                      <p:cBhvr>
                                        <p:cTn id="6" fill="hold"/>
                                        <p:tgtEl>
                                          <p:spTgt spid="68"/>
                                        </p:tgtEl>
                                        <p:attrNameLst>
                                          <p:attrName>style.visibility</p:attrName>
                                        </p:attrNameLst>
                                      </p:cBhvr>
                                      <p:to>
                                        <p:strVal val="visible"/>
                                      </p:to>
                                    </p:set>
                                    <p:animEffect filter="wipe(up)" transition="in">
                                      <p:cBhvr>
                                        <p:cTn id="7" dur="2000"/>
                                        <p:tgtEl>
                                          <p:spTgt spid="6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68" grpId="1"/>
    </p:bldLst>
  </p:timing>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62" name="One_Couple.gif" descr="One_Couple.gif"/>
          <p:cNvPicPr>
            <a:picLocks noChangeAspect="1"/>
          </p:cNvPicPr>
          <p:nvPr/>
        </p:nvPicPr>
        <p:blipFill>
          <a:blip r:embed="rId3">
            <a:extLst/>
          </a:blip>
          <a:stretch>
            <a:fillRect/>
          </a:stretch>
        </p:blipFill>
        <p:spPr>
          <a:xfrm>
            <a:off x="10070969" y="1570034"/>
            <a:ext cx="2028771" cy="3581401"/>
          </a:xfrm>
          <a:prstGeom prst="rect">
            <a:avLst/>
          </a:prstGeom>
          <a:ln w="12700">
            <a:miter lim="400000"/>
          </a:ln>
        </p:spPr>
      </p:pic>
      <p:sp>
        <p:nvSpPr>
          <p:cNvPr id="263" name="(1) Seek  forgiveness…"/>
          <p:cNvSpPr txBox="1"/>
          <p:nvPr/>
        </p:nvSpPr>
        <p:spPr>
          <a:xfrm>
            <a:off x="2046440" y="1923180"/>
            <a:ext cx="5632401" cy="3530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5600"/>
              </a:lnSpc>
              <a:tabLst/>
              <a:defRPr b="1">
                <a:solidFill>
                  <a:srgbClr val="000000"/>
                </a:solidFill>
              </a:defRPr>
            </a:pPr>
            <a:r>
              <a:t>(1) Seek  forgiveness</a:t>
            </a:r>
          </a:p>
          <a:p>
            <a:pPr algn="l">
              <a:lnSpc>
                <a:spcPts val="5600"/>
              </a:lnSpc>
              <a:tabLst/>
              <a:defRPr b="1">
                <a:solidFill>
                  <a:srgbClr val="000000"/>
                </a:solidFill>
              </a:defRPr>
            </a:pPr>
            <a:r>
              <a:t>(2) Fulfill her responsibility</a:t>
            </a:r>
          </a:p>
          <a:p>
            <a:pPr algn="l">
              <a:lnSpc>
                <a:spcPts val="5600"/>
              </a:lnSpc>
              <a:tabLst/>
              <a:defRPr b="1">
                <a:solidFill>
                  <a:srgbClr val="000000"/>
                </a:solidFill>
              </a:defRPr>
            </a:pPr>
            <a:r>
              <a:t>(3) Desperate for help</a:t>
            </a:r>
          </a:p>
          <a:p>
            <a:pPr algn="l">
              <a:lnSpc>
                <a:spcPts val="5600"/>
              </a:lnSpc>
              <a:tabLst/>
              <a:defRPr b="1">
                <a:solidFill>
                  <a:srgbClr val="000000"/>
                </a:solidFill>
              </a:defRPr>
            </a:pPr>
            <a:r>
              <a:t>(4) Make suggestions</a:t>
            </a:r>
          </a:p>
          <a:p>
            <a:pPr algn="l">
              <a:lnSpc>
                <a:spcPts val="5600"/>
              </a:lnSpc>
              <a:tabLst/>
              <a:defRPr b="1">
                <a:solidFill>
                  <a:srgbClr val="000000"/>
                </a:solidFill>
              </a:defRPr>
            </a:pPr>
            <a:r>
              <a:t>(5) Sinful demands</a:t>
            </a:r>
          </a:p>
        </p:txBody>
      </p:sp>
      <p:sp>
        <p:nvSpPr>
          <p:cNvPr id="264" name="3) Responding to difficult husbands"/>
          <p:cNvSpPr txBox="1"/>
          <p:nvPr/>
        </p:nvSpPr>
        <p:spPr>
          <a:xfrm>
            <a:off x="1387180" y="1273739"/>
            <a:ext cx="8275944" cy="108041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3800"/>
              </a:lnSpc>
              <a:tabLst/>
              <a:defRPr b="1" sz="3200">
                <a:solidFill>
                  <a:srgbClr val="000000"/>
                </a:solidFill>
              </a:defRPr>
            </a:lvl1pPr>
          </a:lstStyle>
          <a:p>
            <a:pPr/>
            <a:r>
              <a:t>3) Responding to difficult husbands</a:t>
            </a:r>
          </a:p>
        </p:txBody>
      </p:sp>
      <p:sp>
        <p:nvSpPr>
          <p:cNvPr id="265" name="C) 處理未解決的問題"/>
          <p:cNvSpPr/>
          <p:nvPr/>
        </p:nvSpPr>
        <p:spPr>
          <a:xfrm>
            <a:off x="3402639" y="168010"/>
            <a:ext cx="7559184" cy="86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ヒラギノ丸ゴ Pro"/>
                <a:ea typeface="ヒラギノ丸ゴ Pro"/>
                <a:cs typeface="ヒラギノ丸ゴ Pro"/>
                <a:sym typeface="ヒラギノ丸ゴ Pro"/>
              </a:defRPr>
            </a:lvl1pPr>
          </a:lstStyle>
          <a:p>
            <a:pPr/>
            <a:r>
              <a:t>C) 處理未解決的問題</a:t>
            </a:r>
          </a:p>
        </p:txBody>
      </p:sp>
      <p:sp>
        <p:nvSpPr>
          <p:cNvPr id="266" name="你們作妻子的、要順服自己的丈夫．這樣、若有不信從道理的丈夫、他們雖然不聽道、也可以因妻子的品行被感化過來．…"/>
          <p:cNvSpPr/>
          <p:nvPr/>
        </p:nvSpPr>
        <p:spPr>
          <a:xfrm>
            <a:off x="1390965" y="5689860"/>
            <a:ext cx="11582532" cy="3911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319000" algn="l"/>
              </a:tabLst>
              <a:defRPr sz="3000">
                <a:solidFill>
                  <a:srgbClr val="000000"/>
                </a:solidFill>
                <a:latin typeface="ヒラギノ角ゴ Pro W3"/>
                <a:ea typeface="ヒラギノ角ゴ Pro W3"/>
                <a:cs typeface="ヒラギノ角ゴ Pro W3"/>
                <a:sym typeface="ヒラギノ角ゴ Pro W3"/>
              </a:defRPr>
            </a:pPr>
            <a:r>
              <a:t>你們作妻子的、要順服自己的丈夫．這樣、若有不信從道理的丈夫、他們雖然不聽道、也可以因妻子的品行被感化過來． </a:t>
            </a: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319000" algn="l"/>
              </a:tabLst>
              <a:defRPr sz="3000">
                <a:solidFill>
                  <a:srgbClr val="000000"/>
                </a:solidFill>
                <a:latin typeface="ヒラギノ角ゴ Pro W3"/>
                <a:ea typeface="ヒラギノ角ゴ Pro W3"/>
                <a:cs typeface="ヒラギノ角ゴ Pro W3"/>
                <a:sym typeface="ヒラギノ角ゴ Pro W3"/>
              </a:defRPr>
            </a:pPr>
            <a:r>
              <a:t>這正是因看見你們有貞潔的品行、和敬畏的心． </a:t>
            </a: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319000" algn="l"/>
              </a:tabLst>
              <a:defRPr sz="3000">
                <a:solidFill>
                  <a:srgbClr val="000000"/>
                </a:solidFill>
                <a:latin typeface="ヒラギノ角ゴ Pro W3"/>
                <a:ea typeface="ヒラギノ角ゴ Pro W3"/>
                <a:cs typeface="ヒラギノ角ゴ Pro W3"/>
                <a:sym typeface="ヒラギノ角ゴ Pro W3"/>
              </a:defRPr>
            </a:pP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319000" algn="l"/>
              </a:tabLst>
              <a:defRPr sz="3000">
                <a:solidFill>
                  <a:srgbClr val="000000"/>
                </a:solidFill>
                <a:latin typeface="ヒラギノ角ゴ Pro W3"/>
                <a:ea typeface="ヒラギノ角ゴ Pro W3"/>
                <a:cs typeface="ヒラギノ角ゴ Pro W3"/>
                <a:sym typeface="ヒラギノ角ゴ Pro W3"/>
              </a:defRPr>
            </a:pPr>
            <a:r>
              <a:t>因為古時仰賴　神的聖潔婦人、正是以此為妝飾、順服自己的丈夫． </a:t>
            </a: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319000" algn="l"/>
              </a:tabLst>
              <a:defRPr sz="3000">
                <a:solidFill>
                  <a:srgbClr val="000000"/>
                </a:solidFill>
                <a:latin typeface="ヒラギノ角ゴ Pro W3"/>
                <a:ea typeface="ヒラギノ角ゴ Pro W3"/>
                <a:cs typeface="ヒラギノ角ゴ Pro W3"/>
                <a:sym typeface="ヒラギノ角ゴ Pro W3"/>
              </a:defRPr>
            </a:pPr>
            <a:r>
              <a:t>就如撒拉聽從亞伯拉罕、稱他為主．你們若行善、不因恐嚇而害怕、便是撒拉的女兒了。 (彼 得 前 書 3:1-6)</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63">
                                            <p:bg/>
                                          </p:spTgt>
                                        </p:tgtEl>
                                        <p:attrNameLst>
                                          <p:attrName>style.visibility</p:attrName>
                                        </p:attrNameLst>
                                      </p:cBhvr>
                                      <p:to>
                                        <p:strVal val="visible"/>
                                      </p:to>
                                    </p:set>
                                    <p:anim calcmode="lin" valueType="num">
                                      <p:cBhvr>
                                        <p:cTn id="7" dur="1000" fill="hold"/>
                                        <p:tgtEl>
                                          <p:spTgt spid="263">
                                            <p:bg/>
                                          </p:spTgt>
                                        </p:tgtEl>
                                        <p:attrNameLst>
                                          <p:attrName>ppt_x</p:attrName>
                                        </p:attrNameLst>
                                      </p:cBhvr>
                                      <p:tavLst>
                                        <p:tav tm="0">
                                          <p:val>
                                            <p:strVal val="0-#ppt_w/2"/>
                                          </p:val>
                                        </p:tav>
                                        <p:tav tm="100000">
                                          <p:val>
                                            <p:strVal val="#ppt_x"/>
                                          </p:val>
                                        </p:tav>
                                      </p:tavLst>
                                    </p:anim>
                                    <p:anim calcmode="lin" valueType="num">
                                      <p:cBhvr>
                                        <p:cTn id="8" dur="1000" fill="hold"/>
                                        <p:tgtEl>
                                          <p:spTgt spid="263">
                                            <p:bg/>
                                          </p:spTgt>
                                        </p:tgtEl>
                                        <p:attrNameLst>
                                          <p:attrName>ppt_y</p:attrName>
                                        </p:attrNameLst>
                                      </p:cBhvr>
                                      <p:tavLst>
                                        <p:tav tm="0">
                                          <p:val>
                                            <p:strVal val="#ppt_y"/>
                                          </p:val>
                                        </p:tav>
                                        <p:tav tm="100000">
                                          <p:val>
                                            <p:strVal val="#ppt_y"/>
                                          </p:val>
                                        </p:tav>
                                      </p:tavLst>
                                    </p:anim>
                                  </p:childTnLst>
                                </p:cTn>
                              </p:par>
                              <p:par>
                                <p:cTn id="9" presetClass="entr" nodeType="withEffect" presetSubtype="8" presetID="2" grpId="1" fill="hold">
                                  <p:stCondLst>
                                    <p:cond delay="0"/>
                                  </p:stCondLst>
                                  <p:iterate type="el" backwards="0">
                                    <p:tmAbs val="0"/>
                                  </p:iterate>
                                  <p:childTnLst>
                                    <p:set>
                                      <p:cBhvr>
                                        <p:cTn id="10" fill="hold"/>
                                        <p:tgtEl>
                                          <p:spTgt spid="263">
                                            <p:txEl>
                                              <p:pRg st="0" end="0"/>
                                            </p:txEl>
                                          </p:spTgt>
                                        </p:tgtEl>
                                        <p:attrNameLst>
                                          <p:attrName>style.visibility</p:attrName>
                                        </p:attrNameLst>
                                      </p:cBhvr>
                                      <p:to>
                                        <p:strVal val="visible"/>
                                      </p:to>
                                    </p:set>
                                    <p:anim calcmode="lin" valueType="num">
                                      <p:cBhvr>
                                        <p:cTn id="11" dur="1000" fill="hold"/>
                                        <p:tgtEl>
                                          <p:spTgt spid="263">
                                            <p:txEl>
                                              <p:pRg st="0" end="0"/>
                                            </p:txEl>
                                          </p:spTgt>
                                        </p:tgtEl>
                                        <p:attrNameLst>
                                          <p:attrName>ppt_x</p:attrName>
                                        </p:attrNameLst>
                                      </p:cBhvr>
                                      <p:tavLst>
                                        <p:tav tm="0">
                                          <p:val>
                                            <p:strVal val="0-#ppt_w/2"/>
                                          </p:val>
                                        </p:tav>
                                        <p:tav tm="100000">
                                          <p:val>
                                            <p:strVal val="#ppt_x"/>
                                          </p:val>
                                        </p:tav>
                                      </p:tavLst>
                                    </p:anim>
                                    <p:anim calcmode="lin" valueType="num">
                                      <p:cBhvr>
                                        <p:cTn id="12" dur="1000" fill="hold"/>
                                        <p:tgtEl>
                                          <p:spTgt spid="2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8" presetID="2" grpId="1" fill="hold">
                                  <p:stCondLst>
                                    <p:cond delay="0"/>
                                  </p:stCondLst>
                                  <p:iterate type="el" backwards="0">
                                    <p:tmAbs val="0"/>
                                  </p:iterate>
                                  <p:childTnLst>
                                    <p:set>
                                      <p:cBhvr>
                                        <p:cTn id="16" fill="hold"/>
                                        <p:tgtEl>
                                          <p:spTgt spid="263">
                                            <p:txEl>
                                              <p:pRg st="1" end="1"/>
                                            </p:txEl>
                                          </p:spTgt>
                                        </p:tgtEl>
                                        <p:attrNameLst>
                                          <p:attrName>style.visibility</p:attrName>
                                        </p:attrNameLst>
                                      </p:cBhvr>
                                      <p:to>
                                        <p:strVal val="visible"/>
                                      </p:to>
                                    </p:set>
                                    <p:anim calcmode="lin" valueType="num">
                                      <p:cBhvr>
                                        <p:cTn id="17" dur="1000" fill="hold"/>
                                        <p:tgtEl>
                                          <p:spTgt spid="263">
                                            <p:txEl>
                                              <p:pRg st="1" end="1"/>
                                            </p:txEl>
                                          </p:spTgt>
                                        </p:tgtEl>
                                        <p:attrNameLst>
                                          <p:attrName>ppt_x</p:attrName>
                                        </p:attrNameLst>
                                      </p:cBhvr>
                                      <p:tavLst>
                                        <p:tav tm="0">
                                          <p:val>
                                            <p:strVal val="0-#ppt_w/2"/>
                                          </p:val>
                                        </p:tav>
                                        <p:tav tm="100000">
                                          <p:val>
                                            <p:strVal val="#ppt_x"/>
                                          </p:val>
                                        </p:tav>
                                      </p:tavLst>
                                    </p:anim>
                                    <p:anim calcmode="lin" valueType="num">
                                      <p:cBhvr>
                                        <p:cTn id="18" dur="1000" fill="hold"/>
                                        <p:tgtEl>
                                          <p:spTgt spid="2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8" presetID="2" grpId="1" fill="hold">
                                  <p:stCondLst>
                                    <p:cond delay="0"/>
                                  </p:stCondLst>
                                  <p:iterate type="el" backwards="0">
                                    <p:tmAbs val="0"/>
                                  </p:iterate>
                                  <p:childTnLst>
                                    <p:set>
                                      <p:cBhvr>
                                        <p:cTn id="22" fill="hold"/>
                                        <p:tgtEl>
                                          <p:spTgt spid="263">
                                            <p:txEl>
                                              <p:pRg st="2" end="2"/>
                                            </p:txEl>
                                          </p:spTgt>
                                        </p:tgtEl>
                                        <p:attrNameLst>
                                          <p:attrName>style.visibility</p:attrName>
                                        </p:attrNameLst>
                                      </p:cBhvr>
                                      <p:to>
                                        <p:strVal val="visible"/>
                                      </p:to>
                                    </p:set>
                                    <p:anim calcmode="lin" valueType="num">
                                      <p:cBhvr>
                                        <p:cTn id="23" dur="1000" fill="hold"/>
                                        <p:tgtEl>
                                          <p:spTgt spid="263">
                                            <p:txEl>
                                              <p:pRg st="2" end="2"/>
                                            </p:txEl>
                                          </p:spTgt>
                                        </p:tgtEl>
                                        <p:attrNameLst>
                                          <p:attrName>ppt_x</p:attrName>
                                        </p:attrNameLst>
                                      </p:cBhvr>
                                      <p:tavLst>
                                        <p:tav tm="0">
                                          <p:val>
                                            <p:strVal val="0-#ppt_w/2"/>
                                          </p:val>
                                        </p:tav>
                                        <p:tav tm="100000">
                                          <p:val>
                                            <p:strVal val="#ppt_x"/>
                                          </p:val>
                                        </p:tav>
                                      </p:tavLst>
                                    </p:anim>
                                    <p:anim calcmode="lin" valueType="num">
                                      <p:cBhvr>
                                        <p:cTn id="24" dur="1000" fill="hold"/>
                                        <p:tgtEl>
                                          <p:spTgt spid="2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8" presetID="2" grpId="1" fill="hold">
                                  <p:stCondLst>
                                    <p:cond delay="0"/>
                                  </p:stCondLst>
                                  <p:iterate type="el" backwards="0">
                                    <p:tmAbs val="0"/>
                                  </p:iterate>
                                  <p:childTnLst>
                                    <p:set>
                                      <p:cBhvr>
                                        <p:cTn id="28" fill="hold"/>
                                        <p:tgtEl>
                                          <p:spTgt spid="263">
                                            <p:txEl>
                                              <p:pRg st="3" end="3"/>
                                            </p:txEl>
                                          </p:spTgt>
                                        </p:tgtEl>
                                        <p:attrNameLst>
                                          <p:attrName>style.visibility</p:attrName>
                                        </p:attrNameLst>
                                      </p:cBhvr>
                                      <p:to>
                                        <p:strVal val="visible"/>
                                      </p:to>
                                    </p:set>
                                    <p:anim calcmode="lin" valueType="num">
                                      <p:cBhvr>
                                        <p:cTn id="29" dur="1000" fill="hold"/>
                                        <p:tgtEl>
                                          <p:spTgt spid="263">
                                            <p:txEl>
                                              <p:pRg st="3" end="3"/>
                                            </p:txEl>
                                          </p:spTgt>
                                        </p:tgtEl>
                                        <p:attrNameLst>
                                          <p:attrName>ppt_x</p:attrName>
                                        </p:attrNameLst>
                                      </p:cBhvr>
                                      <p:tavLst>
                                        <p:tav tm="0">
                                          <p:val>
                                            <p:strVal val="0-#ppt_w/2"/>
                                          </p:val>
                                        </p:tav>
                                        <p:tav tm="100000">
                                          <p:val>
                                            <p:strVal val="#ppt_x"/>
                                          </p:val>
                                        </p:tav>
                                      </p:tavLst>
                                    </p:anim>
                                    <p:anim calcmode="lin" valueType="num">
                                      <p:cBhvr>
                                        <p:cTn id="30" dur="1000" fill="hold"/>
                                        <p:tgtEl>
                                          <p:spTgt spid="26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8" presetID="2" grpId="1" fill="hold">
                                  <p:stCondLst>
                                    <p:cond delay="0"/>
                                  </p:stCondLst>
                                  <p:iterate type="el" backwards="0">
                                    <p:tmAbs val="0"/>
                                  </p:iterate>
                                  <p:childTnLst>
                                    <p:set>
                                      <p:cBhvr>
                                        <p:cTn id="34" fill="hold"/>
                                        <p:tgtEl>
                                          <p:spTgt spid="263">
                                            <p:txEl>
                                              <p:pRg st="4" end="4"/>
                                            </p:txEl>
                                          </p:spTgt>
                                        </p:tgtEl>
                                        <p:attrNameLst>
                                          <p:attrName>style.visibility</p:attrName>
                                        </p:attrNameLst>
                                      </p:cBhvr>
                                      <p:to>
                                        <p:strVal val="visible"/>
                                      </p:to>
                                    </p:set>
                                    <p:anim calcmode="lin" valueType="num">
                                      <p:cBhvr>
                                        <p:cTn id="35" dur="1000" fill="hold"/>
                                        <p:tgtEl>
                                          <p:spTgt spid="263">
                                            <p:txEl>
                                              <p:pRg st="4" end="4"/>
                                            </p:txEl>
                                          </p:spTgt>
                                        </p:tgtEl>
                                        <p:attrNameLst>
                                          <p:attrName>ppt_x</p:attrName>
                                        </p:attrNameLst>
                                      </p:cBhvr>
                                      <p:tavLst>
                                        <p:tav tm="0">
                                          <p:val>
                                            <p:strVal val="0-#ppt_w/2"/>
                                          </p:val>
                                        </p:tav>
                                        <p:tav tm="100000">
                                          <p:val>
                                            <p:strVal val="#ppt_x"/>
                                          </p:val>
                                        </p:tav>
                                      </p:tavLst>
                                    </p:anim>
                                    <p:anim calcmode="lin" valueType="num">
                                      <p:cBhvr>
                                        <p:cTn id="36" dur="1000" fill="hold"/>
                                        <p:tgtEl>
                                          <p:spTgt spid="26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Class="entr" nodeType="clickEffect" presetID="9" grpId="2" fill="hold">
                                  <p:stCondLst>
                                    <p:cond delay="0"/>
                                  </p:stCondLst>
                                  <p:iterate type="el" backwards="0">
                                    <p:tmAbs val="0"/>
                                  </p:iterate>
                                  <p:childTnLst>
                                    <p:set>
                                      <p:cBhvr>
                                        <p:cTn id="40" fill="hold"/>
                                        <p:tgtEl>
                                          <p:spTgt spid="266"/>
                                        </p:tgtEl>
                                        <p:attrNameLst>
                                          <p:attrName>style.visibility</p:attrName>
                                        </p:attrNameLst>
                                      </p:cBhvr>
                                      <p:to>
                                        <p:strVal val="visible"/>
                                      </p:to>
                                    </p:set>
                                    <p:animEffect filter="dissolve" transition="in">
                                      <p:cBhvr>
                                        <p:cTn id="41" dur="2500"/>
                                        <p:tgtEl>
                                          <p:spTgt spid="2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66" grpId="2"/>
      <p:bldP build="p" bldLvl="5" animBg="1" rev="0" advAuto="0" spid="263" grpId="1"/>
    </p:bldLst>
  </p:timing>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70" name="One_Couple.gif" descr="One_Couple.gif"/>
          <p:cNvPicPr>
            <a:picLocks noChangeAspect="1"/>
          </p:cNvPicPr>
          <p:nvPr/>
        </p:nvPicPr>
        <p:blipFill>
          <a:blip r:embed="rId3">
            <a:extLst/>
          </a:blip>
          <a:stretch>
            <a:fillRect/>
          </a:stretch>
        </p:blipFill>
        <p:spPr>
          <a:xfrm>
            <a:off x="10045700" y="2692400"/>
            <a:ext cx="2476500" cy="4371781"/>
          </a:xfrm>
          <a:prstGeom prst="rect">
            <a:avLst/>
          </a:prstGeom>
          <a:ln w="12700">
            <a:miter lim="400000"/>
          </a:ln>
        </p:spPr>
      </p:pic>
      <p:sp>
        <p:nvSpPr>
          <p:cNvPr id="271" name="Affirm Oneness…"/>
          <p:cNvSpPr txBox="1"/>
          <p:nvPr/>
        </p:nvSpPr>
        <p:spPr>
          <a:xfrm>
            <a:off x="2222499" y="1993900"/>
            <a:ext cx="6064848" cy="4546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marL="393700" indent="-393700" algn="l">
              <a:lnSpc>
                <a:spcPts val="5900"/>
              </a:lnSpc>
              <a:spcBef>
                <a:spcPts val="200"/>
              </a:spcBef>
              <a:buSzPct val="78000"/>
              <a:buFont typeface="Zapf Dingbats"/>
              <a:buChar char="✦"/>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300">
                <a:solidFill>
                  <a:srgbClr val="000000"/>
                </a:solidFill>
              </a:defRPr>
            </a:pPr>
            <a:r>
              <a:t>Affirm Oneness</a:t>
            </a:r>
          </a:p>
          <a:p>
            <a:pPr marL="393700" indent="-393700" algn="l">
              <a:lnSpc>
                <a:spcPts val="5900"/>
              </a:lnSpc>
              <a:spcBef>
                <a:spcPts val="200"/>
              </a:spcBef>
              <a:buSzPct val="78000"/>
              <a:buFont typeface="Zapf Dingbats"/>
              <a:buChar char="✦"/>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300">
                <a:solidFill>
                  <a:srgbClr val="000000"/>
                </a:solidFill>
              </a:defRPr>
            </a:pPr>
            <a:r>
              <a:t>Seek forgiveness</a:t>
            </a:r>
          </a:p>
          <a:p>
            <a:pPr marL="393700" indent="-393700" algn="l">
              <a:lnSpc>
                <a:spcPts val="5900"/>
              </a:lnSpc>
              <a:spcBef>
                <a:spcPts val="200"/>
              </a:spcBef>
              <a:buSzPct val="78000"/>
              <a:buFont typeface="Zapf Dingbats"/>
              <a:buChar char="✦"/>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300">
                <a:solidFill>
                  <a:srgbClr val="000000"/>
                </a:solidFill>
              </a:defRPr>
            </a:pPr>
            <a:r>
              <a:t>Be sensitive</a:t>
            </a:r>
          </a:p>
          <a:p>
            <a:pPr marL="393700" indent="-393700" algn="l">
              <a:lnSpc>
                <a:spcPts val="5900"/>
              </a:lnSpc>
              <a:spcBef>
                <a:spcPts val="200"/>
              </a:spcBef>
              <a:buSzPct val="78000"/>
              <a:buFont typeface="Zapf Dingbats"/>
              <a:buChar char="✦"/>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300">
                <a:solidFill>
                  <a:srgbClr val="000000"/>
                </a:solidFill>
              </a:defRPr>
            </a:pPr>
            <a:r>
              <a:t>Analyze the Situation</a:t>
            </a:r>
          </a:p>
          <a:p>
            <a:pPr marL="393700" indent="-393700" algn="l">
              <a:lnSpc>
                <a:spcPts val="5900"/>
              </a:lnSpc>
              <a:spcBef>
                <a:spcPts val="200"/>
              </a:spcBef>
              <a:buSzPct val="78000"/>
              <a:buFont typeface="Zapf Dingbats"/>
              <a:buChar char="✦"/>
              <a:tabLst/>
              <a:defRPr b="1" sz="3300">
                <a:solidFill>
                  <a:srgbClr val="000000"/>
                </a:solidFill>
              </a:defRPr>
            </a:pPr>
            <a:r>
              <a:t>Proactively Solve Problems</a:t>
            </a:r>
          </a:p>
          <a:p>
            <a:pPr marL="393700" indent="-393700" algn="l">
              <a:lnSpc>
                <a:spcPts val="5900"/>
              </a:lnSpc>
              <a:spcBef>
                <a:spcPts val="200"/>
              </a:spcBef>
              <a:buSzPct val="78000"/>
              <a:buFont typeface="Zapf Dingbats"/>
              <a:buChar char="✦"/>
              <a:tabLst/>
              <a:defRPr b="1" sz="3300">
                <a:solidFill>
                  <a:srgbClr val="000000"/>
                </a:solidFill>
              </a:defRPr>
            </a:pPr>
            <a:r>
              <a:t>Fulfill his Responsibility </a:t>
            </a:r>
          </a:p>
        </p:txBody>
      </p:sp>
      <p:sp>
        <p:nvSpPr>
          <p:cNvPr id="272" name="4) Responding to difficult wives"/>
          <p:cNvSpPr txBox="1"/>
          <p:nvPr/>
        </p:nvSpPr>
        <p:spPr>
          <a:xfrm>
            <a:off x="1612900" y="1104900"/>
            <a:ext cx="6937326" cy="103034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3600"/>
              </a:lnSpc>
              <a:tabLst/>
              <a:defRPr b="1" sz="3000">
                <a:solidFill>
                  <a:srgbClr val="000000"/>
                </a:solidFill>
              </a:defRPr>
            </a:lvl1pPr>
          </a:lstStyle>
          <a:p>
            <a:pPr/>
            <a:r>
              <a:t>4) Responding to difficult wives</a:t>
            </a:r>
          </a:p>
        </p:txBody>
      </p:sp>
      <p:sp>
        <p:nvSpPr>
          <p:cNvPr id="273" name="C) 處理未解決的問題"/>
          <p:cNvSpPr/>
          <p:nvPr/>
        </p:nvSpPr>
        <p:spPr>
          <a:xfrm>
            <a:off x="3402639" y="168010"/>
            <a:ext cx="7559184" cy="86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ヒラギノ丸ゴ Pro"/>
                <a:ea typeface="ヒラギノ丸ゴ Pro"/>
                <a:cs typeface="ヒラギノ丸ゴ Pro"/>
                <a:sym typeface="ヒラギノ丸ゴ Pro"/>
              </a:defRPr>
            </a:lvl1pPr>
          </a:lstStyle>
          <a:p>
            <a:pPr/>
            <a:r>
              <a:t>C) 處理未解決的問題</a:t>
            </a:r>
          </a:p>
        </p:txBody>
      </p:sp>
      <p:sp>
        <p:nvSpPr>
          <p:cNvPr id="274" name="你們作丈夫的、也要按情理和妻子同住．〔情理原文作知識〕因他比你軟弱、〔比你軟弱原文作是軟弱的器皿〕與你一同承受生命之恩的、所以要敬重他．這樣便叫你們的禱告沒有阻礙。…"/>
          <p:cNvSpPr/>
          <p:nvPr/>
        </p:nvSpPr>
        <p:spPr>
          <a:xfrm>
            <a:off x="1474110" y="7311849"/>
            <a:ext cx="11262095" cy="2197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230100" algn="l"/>
              </a:tabLst>
              <a:defRPr sz="3000">
                <a:solidFill>
                  <a:srgbClr val="000000"/>
                </a:solidFill>
                <a:latin typeface="ヒラギノ角ゴ Pro W3"/>
                <a:ea typeface="ヒラギノ角ゴ Pro W3"/>
                <a:cs typeface="ヒラギノ角ゴ Pro W3"/>
                <a:sym typeface="ヒラギノ角ゴ Pro W3"/>
              </a:defRPr>
            </a:pPr>
            <a:r>
              <a:t>你們作丈夫的、也要按情理和妻子同住．〔情理原文作知識〕因他比你軟弱、〔比你軟弱原文作是軟弱的器皿〕與你一同承受生命之恩的、所以要敬重他．這樣便叫你們的禱告沒有阻礙。 </a:t>
            </a:r>
          </a:p>
          <a:p>
            <a:pPr algn="r">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230100" algn="l"/>
              </a:tabLst>
              <a:defRPr sz="3000">
                <a:solidFill>
                  <a:srgbClr val="000000"/>
                </a:solidFill>
                <a:latin typeface="ヒラギノ角ゴ Pro W3"/>
                <a:ea typeface="ヒラギノ角ゴ Pro W3"/>
                <a:cs typeface="ヒラギノ角ゴ Pro W3"/>
                <a:sym typeface="ヒラギノ角ゴ Pro W3"/>
              </a:defRPr>
            </a:pPr>
            <a:r>
              <a:t>(彼 得 前 書 3:1-7)</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71"/>
                                        </p:tgtEl>
                                        <p:attrNameLst>
                                          <p:attrName>style.visibility</p:attrName>
                                        </p:attrNameLst>
                                      </p:cBhvr>
                                      <p:to>
                                        <p:strVal val="visible"/>
                                      </p:to>
                                    </p:set>
                                    <p:anim calcmode="lin" valueType="num">
                                      <p:cBhvr>
                                        <p:cTn id="7" dur="1000" fill="hold"/>
                                        <p:tgtEl>
                                          <p:spTgt spid="271"/>
                                        </p:tgtEl>
                                        <p:attrNameLst>
                                          <p:attrName>ppt_x</p:attrName>
                                        </p:attrNameLst>
                                      </p:cBhvr>
                                      <p:tavLst>
                                        <p:tav tm="0">
                                          <p:val>
                                            <p:strVal val="0-#ppt_w/2"/>
                                          </p:val>
                                        </p:tav>
                                        <p:tav tm="100000">
                                          <p:val>
                                            <p:strVal val="#ppt_x"/>
                                          </p:val>
                                        </p:tav>
                                      </p:tavLst>
                                    </p:anim>
                                    <p:anim calcmode="lin" valueType="num">
                                      <p:cBhvr>
                                        <p:cTn id="8" dur="1000" fill="hold"/>
                                        <p:tgtEl>
                                          <p:spTgt spid="27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ID="9" grpId="2" fill="hold">
                                  <p:stCondLst>
                                    <p:cond delay="0"/>
                                  </p:stCondLst>
                                  <p:iterate type="el" backwards="0">
                                    <p:tmAbs val="0"/>
                                  </p:iterate>
                                  <p:childTnLst>
                                    <p:set>
                                      <p:cBhvr>
                                        <p:cTn id="12" fill="hold"/>
                                        <p:tgtEl>
                                          <p:spTgt spid="274"/>
                                        </p:tgtEl>
                                        <p:attrNameLst>
                                          <p:attrName>style.visibility</p:attrName>
                                        </p:attrNameLst>
                                      </p:cBhvr>
                                      <p:to>
                                        <p:strVal val="visible"/>
                                      </p:to>
                                    </p:set>
                                    <p:animEffect filter="dissolve" transition="in">
                                      <p:cBhvr>
                                        <p:cTn id="13" dur="1500"/>
                                        <p:tgtEl>
                                          <p:spTgt spid="27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71" grpId="1"/>
      <p:bldP build="whole" bldLvl="1" animBg="1" rev="0" advAuto="0" spid="274" grpId="2"/>
    </p:bldLst>
  </p:timing>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8" name="Summary"/>
          <p:cNvSpPr txBox="1"/>
          <p:nvPr>
            <p:ph type="title"/>
          </p:nvPr>
        </p:nvSpPr>
        <p:spPr>
          <a:xfrm>
            <a:off x="2055251" y="-222511"/>
            <a:ext cx="10160001" cy="1333501"/>
          </a:xfrm>
          <a:prstGeom prst="rect">
            <a:avLst/>
          </a:prstGeom>
        </p:spPr>
        <p:txBody>
          <a:bodyPr/>
          <a:lstStyle>
            <a:lvl1pPr algn="ctr">
              <a:lnSpc>
                <a:spcPts val="6600"/>
              </a:lnSpc>
              <a:defRPr sz="5500"/>
            </a:lvl1pPr>
          </a:lstStyle>
          <a:p>
            <a:pPr/>
            <a:r>
              <a:t>Summary</a:t>
            </a:r>
          </a:p>
        </p:txBody>
      </p:sp>
      <p:pic>
        <p:nvPicPr>
          <p:cNvPr id="279" name="One_Couple.gif" descr="One_Couple.gif"/>
          <p:cNvPicPr>
            <a:picLocks noChangeAspect="1"/>
          </p:cNvPicPr>
          <p:nvPr/>
        </p:nvPicPr>
        <p:blipFill>
          <a:blip r:embed="rId2">
            <a:extLst/>
          </a:blip>
          <a:stretch>
            <a:fillRect/>
          </a:stretch>
        </p:blipFill>
        <p:spPr>
          <a:xfrm>
            <a:off x="10269080" y="4293587"/>
            <a:ext cx="2082801" cy="3676780"/>
          </a:xfrm>
          <a:prstGeom prst="rect">
            <a:avLst/>
          </a:prstGeom>
          <a:ln w="12700">
            <a:miter lim="400000"/>
          </a:ln>
        </p:spPr>
      </p:pic>
      <p:pic>
        <p:nvPicPr>
          <p:cNvPr id="280" name="pasted.pdf" descr="pasted.pdf"/>
          <p:cNvPicPr>
            <a:picLocks noChangeAspect="1"/>
          </p:cNvPicPr>
          <p:nvPr/>
        </p:nvPicPr>
        <p:blipFill>
          <a:blip r:embed="rId3">
            <a:extLst/>
          </a:blip>
          <a:stretch>
            <a:fillRect/>
          </a:stretch>
        </p:blipFill>
        <p:spPr>
          <a:xfrm>
            <a:off x="1881189" y="4008328"/>
            <a:ext cx="2230498" cy="4624203"/>
          </a:xfrm>
          <a:prstGeom prst="rect">
            <a:avLst/>
          </a:prstGeom>
          <a:ln w="12700">
            <a:miter lim="400000"/>
          </a:ln>
        </p:spPr>
      </p:pic>
      <p:pic>
        <p:nvPicPr>
          <p:cNvPr id="281" name="DisagreeChart.gif" descr="DisagreeChart.gif"/>
          <p:cNvPicPr>
            <a:picLocks noChangeAspect="1"/>
          </p:cNvPicPr>
          <p:nvPr/>
        </p:nvPicPr>
        <p:blipFill>
          <a:blip r:embed="rId4">
            <a:extLst/>
          </a:blip>
          <a:stretch>
            <a:fillRect/>
          </a:stretch>
        </p:blipFill>
        <p:spPr>
          <a:xfrm>
            <a:off x="5010830" y="4601879"/>
            <a:ext cx="4534656" cy="3060198"/>
          </a:xfrm>
          <a:prstGeom prst="rect">
            <a:avLst/>
          </a:prstGeom>
          <a:ln w="12700">
            <a:miter lim="400000"/>
          </a:ln>
        </p:spPr>
      </p:pic>
      <p:sp>
        <p:nvSpPr>
          <p:cNvPr id="282" name="解決問題的過程"/>
          <p:cNvSpPr/>
          <p:nvPr/>
        </p:nvSpPr>
        <p:spPr>
          <a:xfrm>
            <a:off x="1423310" y="1176229"/>
            <a:ext cx="3302001" cy="2006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6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5300">
                <a:solidFill>
                  <a:srgbClr val="000000"/>
                </a:solidFill>
                <a:latin typeface="ヒラギノ丸ゴ Pro"/>
                <a:ea typeface="ヒラギノ丸ゴ Pro"/>
                <a:cs typeface="ヒラギノ丸ゴ Pro"/>
                <a:sym typeface="ヒラギノ丸ゴ Pro"/>
              </a:defRPr>
            </a:lvl1pPr>
          </a:lstStyle>
          <a:p>
            <a:pPr/>
            <a:r>
              <a:t>解決問題的過程</a:t>
            </a:r>
          </a:p>
        </p:txBody>
      </p:sp>
      <p:sp>
        <p:nvSpPr>
          <p:cNvPr id="283" name="解決危機"/>
          <p:cNvSpPr/>
          <p:nvPr/>
        </p:nvSpPr>
        <p:spPr>
          <a:xfrm>
            <a:off x="5554101" y="1112728"/>
            <a:ext cx="3162301" cy="863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6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5300">
                <a:solidFill>
                  <a:srgbClr val="000000"/>
                </a:solidFill>
                <a:latin typeface="ヒラギノ丸ゴ Pro"/>
                <a:ea typeface="ヒラギノ丸ゴ Pro"/>
                <a:cs typeface="ヒラギノ丸ゴ Pro"/>
                <a:sym typeface="ヒラギノ丸ゴ Pro"/>
              </a:defRPr>
            </a:lvl1pPr>
          </a:lstStyle>
          <a:p>
            <a:pPr/>
            <a:r>
              <a:t>解決危機</a:t>
            </a:r>
          </a:p>
        </p:txBody>
      </p:sp>
      <p:sp>
        <p:nvSpPr>
          <p:cNvPr id="284" name="處理未解決的問題"/>
          <p:cNvSpPr/>
          <p:nvPr/>
        </p:nvSpPr>
        <p:spPr>
          <a:xfrm>
            <a:off x="9161850" y="1102809"/>
            <a:ext cx="3970232" cy="179705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6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5300">
                <a:solidFill>
                  <a:srgbClr val="000000"/>
                </a:solidFill>
                <a:latin typeface="ヒラギノ丸ゴ Pro"/>
                <a:ea typeface="ヒラギノ丸ゴ Pro"/>
                <a:cs typeface="ヒラギノ丸ゴ Pro"/>
                <a:sym typeface="ヒラギノ丸ゴ Pro"/>
              </a:defRPr>
            </a:lvl1pPr>
          </a:lstStyle>
          <a:p>
            <a:pPr/>
            <a:r>
              <a:t>處理未解決的問題</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82"/>
                                        </p:tgtEl>
                                        <p:attrNameLst>
                                          <p:attrName>style.visibility</p:attrName>
                                        </p:attrNameLst>
                                      </p:cBhvr>
                                      <p:to>
                                        <p:strVal val="visible"/>
                                      </p:to>
                                    </p:set>
                                    <p:anim calcmode="lin" valueType="num">
                                      <p:cBhvr>
                                        <p:cTn id="7" dur="1000" fill="hold"/>
                                        <p:tgtEl>
                                          <p:spTgt spid="282"/>
                                        </p:tgtEl>
                                        <p:attrNameLst>
                                          <p:attrName>ppt_x</p:attrName>
                                        </p:attrNameLst>
                                      </p:cBhvr>
                                      <p:tavLst>
                                        <p:tav tm="0">
                                          <p:val>
                                            <p:strVal val="0-#ppt_w/2"/>
                                          </p:val>
                                        </p:tav>
                                        <p:tav tm="100000">
                                          <p:val>
                                            <p:strVal val="#ppt_x"/>
                                          </p:val>
                                        </p:tav>
                                      </p:tavLst>
                                    </p:anim>
                                    <p:anim calcmode="lin" valueType="num">
                                      <p:cBhvr>
                                        <p:cTn id="8" dur="1000" fill="hold"/>
                                        <p:tgtEl>
                                          <p:spTgt spid="28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ID="9" grpId="2" fill="hold">
                                  <p:stCondLst>
                                    <p:cond delay="0"/>
                                  </p:stCondLst>
                                  <p:iterate type="el" backwards="0">
                                    <p:tmAbs val="0"/>
                                  </p:iterate>
                                  <p:childTnLst>
                                    <p:set>
                                      <p:cBhvr>
                                        <p:cTn id="12" fill="hold"/>
                                        <p:tgtEl>
                                          <p:spTgt spid="280"/>
                                        </p:tgtEl>
                                        <p:attrNameLst>
                                          <p:attrName>style.visibility</p:attrName>
                                        </p:attrNameLst>
                                      </p:cBhvr>
                                      <p:to>
                                        <p:strVal val="visible"/>
                                      </p:to>
                                    </p:set>
                                    <p:animEffect filter="dissolve" transition="in">
                                      <p:cBhvr>
                                        <p:cTn id="13" dur="2500"/>
                                        <p:tgtEl>
                                          <p:spTgt spid="280"/>
                                        </p:tgtEl>
                                      </p:cBhvr>
                                    </p:animEffect>
                                  </p:childTnLst>
                                </p:cTn>
                              </p:par>
                            </p:childTnLst>
                          </p:cTn>
                        </p:par>
                      </p:childTnLst>
                    </p:cTn>
                  </p:par>
                  <p:par>
                    <p:cTn id="14" fill="hold">
                      <p:stCondLst>
                        <p:cond delay="indefinite"/>
                      </p:stCondLst>
                      <p:childTnLst>
                        <p:par>
                          <p:cTn id="15" fill="hold">
                            <p:stCondLst>
                              <p:cond delay="0"/>
                            </p:stCondLst>
                            <p:childTnLst>
                              <p:par>
                                <p:cTn id="16" presetClass="entr" nodeType="clickEffect" presetSubtype="1" presetID="2" grpId="3" fill="hold">
                                  <p:stCondLst>
                                    <p:cond delay="0"/>
                                  </p:stCondLst>
                                  <p:iterate type="el" backwards="0">
                                    <p:tmAbs val="0"/>
                                  </p:iterate>
                                  <p:childTnLst>
                                    <p:set>
                                      <p:cBhvr>
                                        <p:cTn id="17" fill="hold"/>
                                        <p:tgtEl>
                                          <p:spTgt spid="283"/>
                                        </p:tgtEl>
                                        <p:attrNameLst>
                                          <p:attrName>style.visibility</p:attrName>
                                        </p:attrNameLst>
                                      </p:cBhvr>
                                      <p:to>
                                        <p:strVal val="visible"/>
                                      </p:to>
                                    </p:set>
                                    <p:anim calcmode="lin" valueType="num">
                                      <p:cBhvr>
                                        <p:cTn id="18" dur="1000" fill="hold"/>
                                        <p:tgtEl>
                                          <p:spTgt spid="283"/>
                                        </p:tgtEl>
                                        <p:attrNameLst>
                                          <p:attrName>ppt_x</p:attrName>
                                        </p:attrNameLst>
                                      </p:cBhvr>
                                      <p:tavLst>
                                        <p:tav tm="0">
                                          <p:val>
                                            <p:strVal val="#ppt_x"/>
                                          </p:val>
                                        </p:tav>
                                        <p:tav tm="100000">
                                          <p:val>
                                            <p:strVal val="#ppt_x"/>
                                          </p:val>
                                        </p:tav>
                                      </p:tavLst>
                                    </p:anim>
                                    <p:anim calcmode="lin" valueType="num">
                                      <p:cBhvr>
                                        <p:cTn id="19" dur="1000" fill="hold"/>
                                        <p:tgtEl>
                                          <p:spTgt spid="283"/>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Class="entr" nodeType="clickEffect" presetID="9" grpId="4" fill="hold">
                                  <p:stCondLst>
                                    <p:cond delay="0"/>
                                  </p:stCondLst>
                                  <p:iterate type="el" backwards="0">
                                    <p:tmAbs val="0"/>
                                  </p:iterate>
                                  <p:childTnLst>
                                    <p:set>
                                      <p:cBhvr>
                                        <p:cTn id="23" fill="hold"/>
                                        <p:tgtEl>
                                          <p:spTgt spid="281"/>
                                        </p:tgtEl>
                                        <p:attrNameLst>
                                          <p:attrName>style.visibility</p:attrName>
                                        </p:attrNameLst>
                                      </p:cBhvr>
                                      <p:to>
                                        <p:strVal val="visible"/>
                                      </p:to>
                                    </p:set>
                                    <p:animEffect filter="dissolve" transition="in">
                                      <p:cBhvr>
                                        <p:cTn id="24" dur="1000"/>
                                        <p:tgtEl>
                                          <p:spTgt spid="281"/>
                                        </p:tgtEl>
                                      </p:cBhvr>
                                    </p:animEffect>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2" presetID="2" grpId="5" fill="hold">
                                  <p:stCondLst>
                                    <p:cond delay="0"/>
                                  </p:stCondLst>
                                  <p:iterate type="el" backwards="0">
                                    <p:tmAbs val="0"/>
                                  </p:iterate>
                                  <p:childTnLst>
                                    <p:set>
                                      <p:cBhvr>
                                        <p:cTn id="28" fill="hold"/>
                                        <p:tgtEl>
                                          <p:spTgt spid="284"/>
                                        </p:tgtEl>
                                        <p:attrNameLst>
                                          <p:attrName>style.visibility</p:attrName>
                                        </p:attrNameLst>
                                      </p:cBhvr>
                                      <p:to>
                                        <p:strVal val="visible"/>
                                      </p:to>
                                    </p:set>
                                    <p:anim calcmode="lin" valueType="num">
                                      <p:cBhvr>
                                        <p:cTn id="29" dur="1000" fill="hold"/>
                                        <p:tgtEl>
                                          <p:spTgt spid="284"/>
                                        </p:tgtEl>
                                        <p:attrNameLst>
                                          <p:attrName>ppt_x</p:attrName>
                                        </p:attrNameLst>
                                      </p:cBhvr>
                                      <p:tavLst>
                                        <p:tav tm="0">
                                          <p:val>
                                            <p:strVal val="1+#ppt_w/2"/>
                                          </p:val>
                                        </p:tav>
                                        <p:tav tm="100000">
                                          <p:val>
                                            <p:strVal val="#ppt_x"/>
                                          </p:val>
                                        </p:tav>
                                      </p:tavLst>
                                    </p:anim>
                                    <p:anim calcmode="lin" valueType="num">
                                      <p:cBhvr>
                                        <p:cTn id="30" dur="1000" fill="hold"/>
                                        <p:tgtEl>
                                          <p:spTgt spid="284"/>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Class="entr" nodeType="clickEffect" presetID="9" grpId="6" fill="hold">
                                  <p:stCondLst>
                                    <p:cond delay="0"/>
                                  </p:stCondLst>
                                  <p:iterate type="el" backwards="0">
                                    <p:tmAbs val="0"/>
                                  </p:iterate>
                                  <p:childTnLst>
                                    <p:set>
                                      <p:cBhvr>
                                        <p:cTn id="34" fill="hold"/>
                                        <p:tgtEl>
                                          <p:spTgt spid="279"/>
                                        </p:tgtEl>
                                        <p:attrNameLst>
                                          <p:attrName>style.visibility</p:attrName>
                                        </p:attrNameLst>
                                      </p:cBhvr>
                                      <p:to>
                                        <p:strVal val="visible"/>
                                      </p:to>
                                    </p:set>
                                    <p:animEffect filter="dissolve" transition="in">
                                      <p:cBhvr>
                                        <p:cTn id="35" dur="2500"/>
                                        <p:tgtEl>
                                          <p:spTgt spid="2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82" grpId="1"/>
      <p:bldP build="whole" bldLvl="1" animBg="1" rev="0" advAuto="0" spid="283" grpId="3"/>
      <p:bldP build="whole" bldLvl="1" animBg="1" rev="0" advAuto="0" spid="280" grpId="2"/>
      <p:bldP build="whole" bldLvl="1" animBg="1" rev="0" advAuto="0" spid="284" grpId="5"/>
      <p:bldP build="whole" bldLvl="1" animBg="1" rev="0" advAuto="0" spid="279" grpId="6"/>
      <p:bldP build="whole" bldLvl="1" animBg="1" rev="0" advAuto="0" spid="281" grpId="4"/>
    </p:bldLst>
  </p:timing>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6" name="Set apart two times next week to discuss together issues that concern you.…"/>
          <p:cNvSpPr txBox="1"/>
          <p:nvPr>
            <p:ph type="body" idx="1"/>
          </p:nvPr>
        </p:nvSpPr>
        <p:spPr>
          <a:xfrm>
            <a:off x="1483460" y="3983907"/>
            <a:ext cx="11181116" cy="5421308"/>
          </a:xfrm>
          <a:prstGeom prst="rect">
            <a:avLst/>
          </a:prstGeom>
        </p:spPr>
        <p:txBody>
          <a:bodyPr anchor="t"/>
          <a:lstStyle/>
          <a:p>
            <a:pPr marL="524509" indent="-524509">
              <a:lnSpc>
                <a:spcPts val="5200"/>
              </a:lnSpc>
              <a:spcBef>
                <a:spcPts val="3300"/>
              </a:spcBef>
              <a:buClr>
                <a:srgbClr val="000000"/>
              </a:buClr>
              <a:buSzPct val="125000"/>
              <a:buFont typeface="Helvetica Neue"/>
              <a:tabLst/>
              <a:defRPr b="1" sz="4400">
                <a:solidFill>
                  <a:srgbClr val="000000"/>
                </a:solidFill>
                <a:latin typeface="Rockwell"/>
                <a:ea typeface="Rockwell"/>
                <a:cs typeface="Rockwell"/>
                <a:sym typeface="Rockwell"/>
              </a:defRPr>
            </a:pPr>
            <a:r>
              <a:t>Set apart two times next week to discuss together issues that concern you.</a:t>
            </a:r>
          </a:p>
          <a:p>
            <a:pPr marL="524509" indent="-524509">
              <a:lnSpc>
                <a:spcPts val="5200"/>
              </a:lnSpc>
              <a:spcBef>
                <a:spcPts val="3300"/>
              </a:spcBef>
              <a:buClr>
                <a:srgbClr val="000000"/>
              </a:buClr>
              <a:buSzPct val="125000"/>
              <a:buFont typeface="Helvetica Neue"/>
              <a:tabLst/>
              <a:defRPr b="1" sz="4400">
                <a:solidFill>
                  <a:srgbClr val="000000"/>
                </a:solidFill>
                <a:latin typeface="Rockwell"/>
                <a:ea typeface="Rockwell"/>
                <a:cs typeface="Rockwell"/>
                <a:sym typeface="Rockwell"/>
              </a:defRPr>
            </a:pPr>
            <a:r>
              <a:t>Apologize for the last time you snapped at your spouse (if you already didn’t).</a:t>
            </a:r>
          </a:p>
        </p:txBody>
      </p:sp>
      <p:grpSp>
        <p:nvGrpSpPr>
          <p:cNvPr id="293" name="Group"/>
          <p:cNvGrpSpPr/>
          <p:nvPr/>
        </p:nvGrpSpPr>
        <p:grpSpPr>
          <a:xfrm>
            <a:off x="4407940" y="1994707"/>
            <a:ext cx="6032501" cy="1104901"/>
            <a:chOff x="0" y="0"/>
            <a:chExt cx="6032500" cy="1104900"/>
          </a:xfrm>
        </p:grpSpPr>
        <p:grpSp>
          <p:nvGrpSpPr>
            <p:cNvPr id="289" name="Group"/>
            <p:cNvGrpSpPr/>
            <p:nvPr/>
          </p:nvGrpSpPr>
          <p:grpSpPr>
            <a:xfrm>
              <a:off x="3009900" y="0"/>
              <a:ext cx="3022600" cy="1104900"/>
              <a:chOff x="0" y="0"/>
              <a:chExt cx="3022600" cy="1104900"/>
            </a:xfrm>
          </p:grpSpPr>
          <p:sp>
            <p:nvSpPr>
              <p:cNvPr id="287" name="Oval"/>
              <p:cNvSpPr/>
              <p:nvPr/>
            </p:nvSpPr>
            <p:spPr>
              <a:xfrm>
                <a:off x="0" y="0"/>
                <a:ext cx="3022600" cy="1104900"/>
              </a:xfrm>
              <a:prstGeom prst="ellipse">
                <a:avLst/>
              </a:prstGeom>
              <a:solidFill>
                <a:srgbClr val="FFD1F8"/>
              </a:solidFill>
              <a:ln w="25400" cap="flat">
                <a:noFill/>
                <a:miter lim="400000"/>
              </a:ln>
              <a:effectLst>
                <a:outerShdw sx="100000" sy="100000" kx="0" ky="0" algn="b" rotWithShape="0" blurRad="50800" dist="38100" dir="2700000">
                  <a:srgbClr val="000000">
                    <a:alpha val="75000"/>
                  </a:srgbClr>
                </a:outerShdw>
              </a:effectLst>
            </p:spPr>
            <p:txBody>
              <a:bodyPr wrap="square" lIns="38100" tIns="38100" rIns="38100" bIns="38100" numCol="1" anchor="ctr">
                <a:noAutofit/>
              </a:bodyPr>
              <a:lstStyle/>
              <a:p>
                <a:pPr>
                  <a:defRPr>
                    <a:effectLst>
                      <a:outerShdw sx="100000" sy="100000" kx="0" ky="0" algn="b" rotWithShape="0" blurRad="38100" dist="12700" dir="5400000">
                        <a:srgbClr val="000000">
                          <a:alpha val="50000"/>
                        </a:srgbClr>
                      </a:outerShdw>
                    </a:effectLst>
                  </a:defRPr>
                </a:pPr>
              </a:p>
            </p:txBody>
          </p:sp>
          <p:sp>
            <p:nvSpPr>
              <p:cNvPr id="288" name="妻子"/>
              <p:cNvSpPr/>
              <p:nvPr/>
            </p:nvSpPr>
            <p:spPr>
              <a:xfrm>
                <a:off x="812800" y="101600"/>
                <a:ext cx="1638300" cy="863600"/>
              </a:xfrm>
              <a:prstGeom prst="rect">
                <a:avLst/>
              </a:prstGeom>
              <a:noFill/>
              <a:ln w="12700" cap="flat">
                <a:noFill/>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細宋"/>
                    <a:ea typeface="蘋果儷細宋"/>
                    <a:cs typeface="蘋果儷細宋"/>
                    <a:sym typeface="蘋果儷細宋"/>
                  </a:defRPr>
                </a:lvl1pPr>
              </a:lstStyle>
              <a:p>
                <a:pPr/>
                <a:r>
                  <a:t>妻子</a:t>
                </a:r>
              </a:p>
            </p:txBody>
          </p:sp>
        </p:grpSp>
        <p:grpSp>
          <p:nvGrpSpPr>
            <p:cNvPr id="292" name="Group"/>
            <p:cNvGrpSpPr/>
            <p:nvPr/>
          </p:nvGrpSpPr>
          <p:grpSpPr>
            <a:xfrm>
              <a:off x="0" y="0"/>
              <a:ext cx="3022600" cy="1104900"/>
              <a:chOff x="0" y="0"/>
              <a:chExt cx="3022600" cy="1104900"/>
            </a:xfrm>
          </p:grpSpPr>
          <p:sp>
            <p:nvSpPr>
              <p:cNvPr id="290" name="Oval"/>
              <p:cNvSpPr/>
              <p:nvPr/>
            </p:nvSpPr>
            <p:spPr>
              <a:xfrm>
                <a:off x="0" y="0"/>
                <a:ext cx="3022600" cy="1104900"/>
              </a:xfrm>
              <a:prstGeom prst="ellipse">
                <a:avLst/>
              </a:prstGeom>
              <a:solidFill>
                <a:srgbClr val="CEF4FF"/>
              </a:solidFill>
              <a:ln w="25400" cap="flat">
                <a:noFill/>
                <a:miter lim="400000"/>
              </a:ln>
              <a:effectLst>
                <a:outerShdw sx="100000" sy="100000" kx="0" ky="0" algn="b" rotWithShape="0" blurRad="50800" dist="38100" dir="2700000">
                  <a:srgbClr val="000000">
                    <a:alpha val="75000"/>
                  </a:srgbClr>
                </a:outerShdw>
              </a:effectLst>
            </p:spPr>
            <p:txBody>
              <a:bodyPr wrap="square" lIns="38100" tIns="38100" rIns="38100" bIns="38100" numCol="1" anchor="ctr">
                <a:noAutofit/>
              </a:bodyPr>
              <a:lstStyle/>
              <a:p>
                <a:pPr>
                  <a:defRPr>
                    <a:effectLst>
                      <a:outerShdw sx="100000" sy="100000" kx="0" ky="0" algn="b" rotWithShape="0" blurRad="38100" dist="12700" dir="5400000">
                        <a:srgbClr val="000000">
                          <a:alpha val="50000"/>
                        </a:srgbClr>
                      </a:outerShdw>
                    </a:effectLst>
                  </a:defRPr>
                </a:pPr>
              </a:p>
            </p:txBody>
          </p:sp>
          <p:sp>
            <p:nvSpPr>
              <p:cNvPr id="291" name="丈夫"/>
              <p:cNvSpPr/>
              <p:nvPr/>
            </p:nvSpPr>
            <p:spPr>
              <a:xfrm>
                <a:off x="723900" y="50800"/>
                <a:ext cx="1638300" cy="863600"/>
              </a:xfrm>
              <a:prstGeom prst="rect">
                <a:avLst/>
              </a:prstGeom>
              <a:noFill/>
              <a:ln w="12700" cap="flat">
                <a:noFill/>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細宋"/>
                    <a:ea typeface="蘋果儷細宋"/>
                    <a:cs typeface="蘋果儷細宋"/>
                    <a:sym typeface="蘋果儷細宋"/>
                  </a:defRPr>
                </a:lvl1pPr>
              </a:lstStyle>
              <a:p>
                <a:pPr/>
                <a:r>
                  <a:t>丈夫</a:t>
                </a:r>
              </a:p>
            </p:txBody>
          </p:sp>
        </p:grpSp>
      </p:grpSp>
      <p:sp>
        <p:nvSpPr>
          <p:cNvPr id="294" name="家庭作業"/>
          <p:cNvSpPr/>
          <p:nvPr/>
        </p:nvSpPr>
        <p:spPr>
          <a:xfrm>
            <a:off x="4109578" y="65787"/>
            <a:ext cx="6934285" cy="1447801"/>
          </a:xfrm>
          <a:prstGeom prst="rect">
            <a:avLst/>
          </a:prstGeom>
          <a:ln w="12700">
            <a:miter lim="400000"/>
          </a:ln>
          <a:effectLst>
            <a:outerShdw sx="100000" sy="100000" kx="0" ky="0" algn="b" rotWithShape="0" blurRad="50800" dist="889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12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2825" sz="10600">
                <a:solidFill>
                  <a:srgbClr val="000000"/>
                </a:solidFill>
                <a:latin typeface="蘋果儷細宋"/>
                <a:ea typeface="蘋果儷細宋"/>
                <a:cs typeface="蘋果儷細宋"/>
                <a:sym typeface="蘋果儷細宋"/>
              </a:defRPr>
            </a:lvl1pPr>
          </a:lstStyle>
          <a:p>
            <a:pPr/>
            <a:r>
              <a:t>家庭作業</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9" grpId="1" fill="hold">
                                  <p:stCondLst>
                                    <p:cond delay="0"/>
                                  </p:stCondLst>
                                  <p:iterate type="el" backwards="0">
                                    <p:tmAbs val="0"/>
                                  </p:iterate>
                                  <p:childTnLst>
                                    <p:set>
                                      <p:cBhvr>
                                        <p:cTn id="6" fill="hold"/>
                                        <p:tgtEl>
                                          <p:spTgt spid="286">
                                            <p:bg/>
                                          </p:spTgt>
                                        </p:tgtEl>
                                        <p:attrNameLst>
                                          <p:attrName>style.visibility</p:attrName>
                                        </p:attrNameLst>
                                      </p:cBhvr>
                                      <p:to>
                                        <p:strVal val="visible"/>
                                      </p:to>
                                    </p:set>
                                    <p:animEffect filter="dissolve" transition="in">
                                      <p:cBhvr>
                                        <p:cTn id="7" dur="1000"/>
                                        <p:tgtEl>
                                          <p:spTgt spid="286">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86">
                                            <p:txEl>
                                              <p:pRg st="0" end="0"/>
                                            </p:txEl>
                                          </p:spTgt>
                                        </p:tgtEl>
                                        <p:attrNameLst>
                                          <p:attrName>style.visibility</p:attrName>
                                        </p:attrNameLst>
                                      </p:cBhvr>
                                      <p:to>
                                        <p:strVal val="visible"/>
                                      </p:to>
                                    </p:set>
                                    <p:animEffect filter="dissolve" transition="in">
                                      <p:cBhvr>
                                        <p:cTn id="10" dur="1000"/>
                                        <p:tgtEl>
                                          <p:spTgt spid="28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86">
                                            <p:txEl>
                                              <p:pRg st="1" end="1"/>
                                            </p:txEl>
                                          </p:spTgt>
                                        </p:tgtEl>
                                        <p:attrNameLst>
                                          <p:attrName>style.visibility</p:attrName>
                                        </p:attrNameLst>
                                      </p:cBhvr>
                                      <p:to>
                                        <p:strVal val="visible"/>
                                      </p:to>
                                    </p:set>
                                    <p:animEffect filter="dissolve" transition="in">
                                      <p:cBhvr>
                                        <p:cTn id="15" dur="1000"/>
                                        <p:tgtEl>
                                          <p:spTgt spid="286">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86" grpId="1"/>
    </p:bld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4" name="Rectangle"/>
          <p:cNvSpPr/>
          <p:nvPr/>
        </p:nvSpPr>
        <p:spPr>
          <a:xfrm>
            <a:off x="4006890" y="2491590"/>
            <a:ext cx="965201" cy="571501"/>
          </a:xfrm>
          <a:prstGeom prst="rect">
            <a:avLst/>
          </a:prstGeom>
          <a:solidFill>
            <a:srgbClr val="C0F6FF"/>
          </a:solidFill>
          <a:ln w="25400">
            <a:solidFill>
              <a:srgbClr val="1A699D"/>
            </a:solidFill>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75" name="Rectangle"/>
          <p:cNvSpPr/>
          <p:nvPr/>
        </p:nvSpPr>
        <p:spPr>
          <a:xfrm>
            <a:off x="6463941" y="5923810"/>
            <a:ext cx="965201" cy="571501"/>
          </a:xfrm>
          <a:prstGeom prst="rect">
            <a:avLst/>
          </a:prstGeom>
          <a:solidFill>
            <a:srgbClr val="C0F6FF"/>
          </a:solidFill>
          <a:ln w="25400">
            <a:solidFill>
              <a:srgbClr val="1A699D"/>
            </a:solidFill>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76" name="Rectangle"/>
          <p:cNvSpPr/>
          <p:nvPr/>
        </p:nvSpPr>
        <p:spPr>
          <a:xfrm>
            <a:off x="5500140" y="5923810"/>
            <a:ext cx="965201" cy="571501"/>
          </a:xfrm>
          <a:prstGeom prst="rect">
            <a:avLst/>
          </a:prstGeom>
          <a:solidFill>
            <a:srgbClr val="FCFC96"/>
          </a:solidFill>
          <a:ln w="25400">
            <a:solidFill>
              <a:srgbClr val="1A699D"/>
            </a:solidFill>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77" name="Rectangle"/>
          <p:cNvSpPr/>
          <p:nvPr/>
        </p:nvSpPr>
        <p:spPr>
          <a:xfrm>
            <a:off x="5500140" y="2491590"/>
            <a:ext cx="965201" cy="571501"/>
          </a:xfrm>
          <a:prstGeom prst="rect">
            <a:avLst/>
          </a:prstGeom>
          <a:solidFill>
            <a:srgbClr val="FCFC96"/>
          </a:solidFill>
          <a:ln w="25400">
            <a:solidFill>
              <a:srgbClr val="1A699D"/>
            </a:solidFill>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78" name="了解婚姻衝突"/>
          <p:cNvSpPr/>
          <p:nvPr/>
        </p:nvSpPr>
        <p:spPr>
          <a:xfrm>
            <a:off x="4814340" y="-674320"/>
            <a:ext cx="5753101" cy="2451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8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7400">
                <a:solidFill>
                  <a:srgbClr val="000000"/>
                </a:solidFill>
                <a:latin typeface="ヒラギノ丸ゴ Pro"/>
                <a:ea typeface="ヒラギノ丸ゴ Pro"/>
                <a:cs typeface="ヒラギノ丸ゴ Pro"/>
                <a:sym typeface="ヒラギノ丸ゴ Pro"/>
              </a:defRPr>
            </a:pPr>
          </a:p>
          <a:p>
            <a:pPr algn="l">
              <a:lnSpc>
                <a:spcPts val="8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7400">
                <a:solidFill>
                  <a:srgbClr val="000000"/>
                </a:solidFill>
                <a:latin typeface="ヒラギノ丸ゴ Pro"/>
                <a:ea typeface="ヒラギノ丸ゴ Pro"/>
                <a:cs typeface="ヒラギノ丸ゴ Pro"/>
                <a:sym typeface="ヒラギノ丸ゴ Pro"/>
              </a:defRPr>
            </a:pPr>
            <a:r>
              <a:t>了解婚姻衝突</a:t>
            </a:r>
          </a:p>
        </p:txBody>
      </p:sp>
      <p:sp>
        <p:nvSpPr>
          <p:cNvPr id="79" name="你們中間的爭執和打鬥是從哪裡來的呢？不是從你們肢體中好鬥的私慾來的嗎？…"/>
          <p:cNvSpPr/>
          <p:nvPr/>
        </p:nvSpPr>
        <p:spPr>
          <a:xfrm>
            <a:off x="1434270" y="2478890"/>
            <a:ext cx="11024543" cy="573757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7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484100" algn="l"/>
              </a:tabLst>
              <a:defRPr spc="126" sz="3800">
                <a:solidFill>
                  <a:srgbClr val="000000"/>
                </a:solidFill>
                <a:latin typeface="蘋果儷中黑"/>
                <a:ea typeface="蘋果儷中黑"/>
                <a:cs typeface="蘋果儷中黑"/>
                <a:sym typeface="蘋果儷中黑"/>
              </a:defRPr>
            </a:pPr>
            <a:r>
              <a:t>你們中間的爭執和打鬥是從哪裡來的呢？不是從你們肢體中好鬥的私慾來的嗎？ </a:t>
            </a:r>
          </a:p>
          <a:p>
            <a:pPr algn="l">
              <a:lnSpc>
                <a:spcPts val="7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484100" algn="l"/>
              </a:tabLst>
              <a:defRPr spc="126" sz="3800">
                <a:solidFill>
                  <a:srgbClr val="000000"/>
                </a:solidFill>
                <a:latin typeface="蘋果儷中黑"/>
                <a:ea typeface="蘋果儷中黑"/>
                <a:cs typeface="蘋果儷中黑"/>
                <a:sym typeface="蘋果儷中黑"/>
              </a:defRPr>
            </a:pPr>
          </a:p>
          <a:p>
            <a:pPr algn="l">
              <a:lnSpc>
                <a:spcPts val="7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484100" algn="l"/>
              </a:tabLst>
              <a:defRPr spc="126" sz="3800">
                <a:solidFill>
                  <a:srgbClr val="000000"/>
                </a:solidFill>
                <a:latin typeface="蘋果儷中黑"/>
                <a:ea typeface="蘋果儷中黑"/>
                <a:cs typeface="蘋果儷中黑"/>
                <a:sym typeface="蘋果儷中黑"/>
              </a:defRPr>
            </a:pPr>
            <a:r>
              <a:t>你們放縱貪慾，如果得不到，就殺人；你們嫉妒，如果一無所得，就打鬥爭執。你們得不到，因為你們不求； </a:t>
            </a:r>
          </a:p>
          <a:p>
            <a:pPr algn="l">
              <a:lnSpc>
                <a:spcPts val="7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484100" algn="l"/>
              </a:tabLst>
              <a:defRPr spc="126" sz="3800">
                <a:solidFill>
                  <a:srgbClr val="000000"/>
                </a:solidFill>
                <a:latin typeface="蘋果儷中黑"/>
                <a:ea typeface="蘋果儷中黑"/>
                <a:cs typeface="蘋果儷中黑"/>
                <a:sym typeface="蘋果儷中黑"/>
              </a:defRPr>
            </a:pPr>
            <a:r>
              <a:t> (雅 各 書 4:1-3;</a:t>
            </a:r>
            <a:r>
              <a:rPr>
                <a:solidFill>
                  <a:srgbClr val="130303"/>
                </a:solidFill>
              </a:rPr>
              <a:t> 繁 體 新 譯 本</a:t>
            </a:r>
            <a:r>
              <a:t>) </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1" name="Faith…"/>
          <p:cNvSpPr txBox="1"/>
          <p:nvPr/>
        </p:nvSpPr>
        <p:spPr>
          <a:xfrm>
            <a:off x="1505358" y="1310550"/>
            <a:ext cx="9994084" cy="8013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marL="44703" indent="364947">
              <a:lnSpc>
                <a:spcPct val="100000"/>
              </a:lnSpc>
              <a:spcBef>
                <a:spcPts val="100"/>
              </a:spcBef>
              <a:tabLst>
                <a:tab pos="3594100" algn="l"/>
              </a:tabLst>
              <a:defRPr b="1" i="1" spc="1302" sz="6200">
                <a:solidFill>
                  <a:srgbClr val="8A2820"/>
                </a:solidFill>
                <a:latin typeface="Georgia"/>
                <a:ea typeface="Georgia"/>
                <a:cs typeface="Georgia"/>
                <a:sym typeface="Georgia"/>
              </a:defRPr>
            </a:pPr>
            <a:r>
              <a:t>Faith</a:t>
            </a:r>
          </a:p>
          <a:p>
            <a:pPr marL="44703" indent="364947">
              <a:lnSpc>
                <a:spcPct val="100000"/>
              </a:lnSpc>
              <a:spcBef>
                <a:spcPts val="100"/>
              </a:spcBef>
              <a:tabLst>
                <a:tab pos="3594100" algn="l"/>
              </a:tabLst>
              <a:defRPr b="1" i="1" sz="4400">
                <a:solidFill>
                  <a:srgbClr val="000000"/>
                </a:solidFill>
                <a:latin typeface="Georgia"/>
                <a:ea typeface="Georgia"/>
                <a:cs typeface="Georgia"/>
                <a:sym typeface="Georgia"/>
              </a:defRPr>
            </a:pPr>
            <a:r>
              <a:t>Acquire God’s view of marriage </a:t>
            </a:r>
          </a:p>
          <a:p>
            <a:pPr marL="44703" indent="364947">
              <a:lnSpc>
                <a:spcPct val="100000"/>
              </a:lnSpc>
              <a:spcBef>
                <a:spcPts val="100"/>
              </a:spcBef>
              <a:tabLst>
                <a:tab pos="3594100" algn="l"/>
              </a:tabLst>
              <a:defRPr b="1" i="1" sz="4400">
                <a:solidFill>
                  <a:srgbClr val="000000"/>
                </a:solidFill>
                <a:latin typeface="Georgia"/>
                <a:ea typeface="Georgia"/>
                <a:cs typeface="Georgia"/>
                <a:sym typeface="Georgia"/>
              </a:defRPr>
            </a:pPr>
            <a:r>
              <a:t>(Sessions 1-4)</a:t>
            </a:r>
          </a:p>
          <a:p>
            <a:pPr marL="44703" indent="364947">
              <a:lnSpc>
                <a:spcPct val="100000"/>
              </a:lnSpc>
              <a:spcBef>
                <a:spcPts val="100"/>
              </a:spcBef>
              <a:tabLst>
                <a:tab pos="3594100" algn="l"/>
              </a:tabLst>
              <a:defRPr b="1" i="1" sz="4400">
                <a:solidFill>
                  <a:srgbClr val="000000"/>
                </a:solidFill>
                <a:latin typeface="Georgia"/>
                <a:ea typeface="Georgia"/>
                <a:cs typeface="Georgia"/>
                <a:sym typeface="Georgia"/>
              </a:defRPr>
            </a:pPr>
          </a:p>
          <a:p>
            <a:pPr marL="44703" indent="364947">
              <a:lnSpc>
                <a:spcPct val="100000"/>
              </a:lnSpc>
              <a:spcBef>
                <a:spcPts val="100"/>
              </a:spcBef>
              <a:tabLst>
                <a:tab pos="3594100" algn="l"/>
              </a:tabLst>
              <a:defRPr b="1" i="1" spc="1302" sz="6200">
                <a:solidFill>
                  <a:srgbClr val="8A2820"/>
                </a:solidFill>
                <a:latin typeface="Georgia"/>
                <a:ea typeface="Georgia"/>
                <a:cs typeface="Georgia"/>
                <a:sym typeface="Georgia"/>
              </a:defRPr>
            </a:pPr>
            <a:r>
              <a:t>Forgiveness</a:t>
            </a:r>
          </a:p>
          <a:p>
            <a:pPr marL="44703" indent="364947">
              <a:lnSpc>
                <a:spcPct val="100000"/>
              </a:lnSpc>
              <a:spcBef>
                <a:spcPts val="100"/>
              </a:spcBef>
              <a:tabLst>
                <a:tab pos="3594100" algn="l"/>
              </a:tabLst>
              <a:defRPr b="1" i="1" sz="4400">
                <a:solidFill>
                  <a:srgbClr val="000000"/>
                </a:solidFill>
                <a:latin typeface="Georgia"/>
                <a:ea typeface="Georgia"/>
                <a:cs typeface="Georgia"/>
                <a:sym typeface="Georgia"/>
              </a:defRPr>
            </a:pPr>
            <a:r>
              <a:t>Recover from marital setbacks </a:t>
            </a:r>
          </a:p>
          <a:p>
            <a:pPr marL="44703" indent="364947">
              <a:lnSpc>
                <a:spcPct val="100000"/>
              </a:lnSpc>
              <a:spcBef>
                <a:spcPts val="100"/>
              </a:spcBef>
              <a:tabLst>
                <a:tab pos="3594100" algn="l"/>
              </a:tabLst>
              <a:defRPr b="1" i="1" sz="4400">
                <a:solidFill>
                  <a:srgbClr val="000000"/>
                </a:solidFill>
                <a:latin typeface="Georgia"/>
                <a:ea typeface="Georgia"/>
                <a:cs typeface="Georgia"/>
                <a:sym typeface="Georgia"/>
              </a:defRPr>
            </a:pPr>
            <a:r>
              <a:t>(Sessions 5-7)</a:t>
            </a:r>
          </a:p>
          <a:p>
            <a:pPr marL="44703" indent="364947">
              <a:lnSpc>
                <a:spcPct val="100000"/>
              </a:lnSpc>
              <a:spcBef>
                <a:spcPts val="100"/>
              </a:spcBef>
              <a:tabLst>
                <a:tab pos="3594100" algn="l"/>
              </a:tabLst>
              <a:defRPr b="1" i="1" sz="4400">
                <a:solidFill>
                  <a:srgbClr val="000000"/>
                </a:solidFill>
                <a:latin typeface="Georgia"/>
                <a:ea typeface="Georgia"/>
                <a:cs typeface="Georgia"/>
                <a:sym typeface="Georgia"/>
              </a:defRPr>
            </a:pPr>
          </a:p>
          <a:p>
            <a:pPr marL="44703" indent="364947">
              <a:lnSpc>
                <a:spcPct val="100000"/>
              </a:lnSpc>
              <a:spcBef>
                <a:spcPts val="100"/>
              </a:spcBef>
              <a:tabLst>
                <a:tab pos="3594100" algn="l"/>
              </a:tabLst>
              <a:defRPr b="1" i="1" spc="1302" sz="6200">
                <a:solidFill>
                  <a:srgbClr val="8A2820"/>
                </a:solidFill>
                <a:latin typeface="Georgia"/>
                <a:ea typeface="Georgia"/>
                <a:cs typeface="Georgia"/>
                <a:sym typeface="Georgia"/>
              </a:defRPr>
            </a:pPr>
            <a:r>
              <a:t>Friendship</a:t>
            </a:r>
          </a:p>
          <a:p>
            <a:pPr marL="44703" indent="364947">
              <a:lnSpc>
                <a:spcPct val="100000"/>
              </a:lnSpc>
              <a:spcBef>
                <a:spcPts val="100"/>
              </a:spcBef>
              <a:tabLst>
                <a:tab pos="3594100" algn="l"/>
              </a:tabLst>
              <a:defRPr b="1" i="1" sz="4400">
                <a:solidFill>
                  <a:srgbClr val="000000"/>
                </a:solidFill>
                <a:latin typeface="Georgia"/>
                <a:ea typeface="Georgia"/>
                <a:cs typeface="Georgia"/>
                <a:sym typeface="Georgia"/>
              </a:defRPr>
            </a:pPr>
            <a:r>
              <a:t>Obtain a great marriage </a:t>
            </a:r>
          </a:p>
          <a:p>
            <a:pPr marL="44703" indent="364947">
              <a:lnSpc>
                <a:spcPct val="100000"/>
              </a:lnSpc>
              <a:spcBef>
                <a:spcPts val="100"/>
              </a:spcBef>
              <a:tabLst>
                <a:tab pos="3594100" algn="l"/>
              </a:tabLst>
              <a:defRPr b="1" i="1" sz="4400">
                <a:solidFill>
                  <a:srgbClr val="000000"/>
                </a:solidFill>
                <a:latin typeface="Georgia"/>
                <a:ea typeface="Georgia"/>
                <a:cs typeface="Georgia"/>
                <a:sym typeface="Georgia"/>
              </a:defRPr>
            </a:pPr>
            <a:r>
              <a:t>(Sessions 8-10)</a:t>
            </a:r>
          </a:p>
        </p:txBody>
      </p:sp>
      <p:sp>
        <p:nvSpPr>
          <p:cNvPr id="82" name="Line"/>
          <p:cNvSpPr/>
          <p:nvPr/>
        </p:nvSpPr>
        <p:spPr>
          <a:xfrm>
            <a:off x="3251200" y="927100"/>
            <a:ext cx="6496999" cy="0"/>
          </a:xfrm>
          <a:prstGeom prst="line">
            <a:avLst/>
          </a:prstGeom>
          <a:ln w="25400">
            <a:solidFill>
              <a:srgbClr val="444444"/>
            </a:solidFill>
            <a:miter lim="400000"/>
          </a:ln>
        </p:spPr>
        <p:txBody>
          <a:bodyPr lIns="0" tIns="0" rIns="0" bIns="0"/>
          <a:lstStyle/>
          <a:p>
            <a:pPr algn="l" defTabSz="457200">
              <a:lnSpc>
                <a:spcPct val="100000"/>
              </a:lnSpc>
              <a:tabLst/>
              <a:defRPr sz="1200">
                <a:solidFill>
                  <a:srgbClr val="000000"/>
                </a:solidFill>
              </a:defRPr>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 presetID="22" grpId="1" fill="hold">
                                  <p:stCondLst>
                                    <p:cond delay="0"/>
                                  </p:stCondLst>
                                  <p:iterate type="el" backwards="0">
                                    <p:tmAbs val="0"/>
                                  </p:iterate>
                                  <p:childTnLst>
                                    <p:set>
                                      <p:cBhvr>
                                        <p:cTn id="6" fill="hold"/>
                                        <p:tgtEl>
                                          <p:spTgt spid="81"/>
                                        </p:tgtEl>
                                        <p:attrNameLst>
                                          <p:attrName>style.visibility</p:attrName>
                                        </p:attrNameLst>
                                      </p:cBhvr>
                                      <p:to>
                                        <p:strVal val="visible"/>
                                      </p:to>
                                    </p:set>
                                    <p:animEffect filter="wipe(up)" transition="in">
                                      <p:cBhvr>
                                        <p:cTn id="7" dur="2000"/>
                                        <p:tgtEl>
                                          <p:spTgt spid="8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81" grpId="1"/>
    </p:bld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gradFill flip="none" rotWithShape="1">
          <a:gsLst>
            <a:gs pos="0">
              <a:srgbClr val="FFFEDF">
                <a:alpha val="10000000"/>
              </a:srgbClr>
            </a:gs>
            <a:gs pos="100000">
              <a:srgbClr val="CEECFF">
                <a:alpha val="10000000"/>
              </a:srgbClr>
            </a:gs>
          </a:gsLst>
          <a:lin ang="21060000" scaled="0"/>
        </a:gradFill>
      </p:bgPr>
    </p:bg>
    <p:spTree>
      <p:nvGrpSpPr>
        <p:cNvPr id="1" name=""/>
        <p:cNvGrpSpPr/>
        <p:nvPr/>
      </p:nvGrpSpPr>
      <p:grpSpPr>
        <a:xfrm>
          <a:off x="0" y="0"/>
          <a:ext cx="0" cy="0"/>
          <a:chOff x="0" y="0"/>
          <a:chExt cx="0" cy="0"/>
        </a:xfrm>
      </p:grpSpPr>
      <p:sp>
        <p:nvSpPr>
          <p:cNvPr id="84" name="A NEW approach to our marriages!"/>
          <p:cNvSpPr txBox="1"/>
          <p:nvPr/>
        </p:nvSpPr>
        <p:spPr>
          <a:xfrm>
            <a:off x="1209040" y="89407"/>
            <a:ext cx="11617961" cy="932609"/>
          </a:xfrm>
          <a:prstGeom prst="rect">
            <a:avLst/>
          </a:prstGeom>
          <a:ln w="12700">
            <a:miter lim="400000"/>
          </a:ln>
          <a:effectLst>
            <a:outerShdw sx="100000" sy="100000" kx="0" ky="0" algn="b" rotWithShape="0" blurRad="127000" dist="76200" dir="2700000">
              <a:srgbClr val="E6B4AB">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64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12090400" algn="l"/>
              </a:tabLst>
              <a:defRPr b="1" i="1" sz="5400">
                <a:solidFill>
                  <a:srgbClr val="444444"/>
                </a:solidFill>
              </a:defRPr>
            </a:lvl1pPr>
          </a:lstStyle>
          <a:p>
            <a:pPr/>
            <a:r>
              <a:t>A NEW approach to our marriages!</a:t>
            </a:r>
          </a:p>
        </p:txBody>
      </p:sp>
      <p:sp>
        <p:nvSpPr>
          <p:cNvPr id="85" name="Gaining the tools to solve crises before they break out into conflict."/>
          <p:cNvSpPr txBox="1"/>
          <p:nvPr/>
        </p:nvSpPr>
        <p:spPr>
          <a:xfrm>
            <a:off x="1460500" y="7264400"/>
            <a:ext cx="11366500" cy="270987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67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12814300" algn="l"/>
              </a:tabLst>
              <a:defRPr b="1" i="1" sz="5600">
                <a:solidFill>
                  <a:srgbClr val="444444"/>
                </a:solidFill>
              </a:defRPr>
            </a:lvl1pPr>
          </a:lstStyle>
          <a:p>
            <a:pPr/>
            <a:r>
              <a:t>Gaining the tools to solve crises before they break out into conflict.</a:t>
            </a:r>
          </a:p>
        </p:txBody>
      </p:sp>
      <p:grpSp>
        <p:nvGrpSpPr>
          <p:cNvPr id="91" name="Group"/>
          <p:cNvGrpSpPr/>
          <p:nvPr/>
        </p:nvGrpSpPr>
        <p:grpSpPr>
          <a:xfrm>
            <a:off x="1194837" y="1841273"/>
            <a:ext cx="11762108" cy="4081838"/>
            <a:chOff x="341401" y="-87160"/>
            <a:chExt cx="11762107" cy="4081837"/>
          </a:xfrm>
        </p:grpSpPr>
        <p:grpSp>
          <p:nvGrpSpPr>
            <p:cNvPr id="88" name="Group"/>
            <p:cNvGrpSpPr/>
            <p:nvPr/>
          </p:nvGrpSpPr>
          <p:grpSpPr>
            <a:xfrm>
              <a:off x="341401" y="-87161"/>
              <a:ext cx="4744024" cy="4081839"/>
              <a:chOff x="101711" y="0"/>
              <a:chExt cx="4744022" cy="4081837"/>
            </a:xfrm>
          </p:grpSpPr>
          <p:sp>
            <p:nvSpPr>
              <p:cNvPr id="86" name="Oval"/>
              <p:cNvSpPr/>
              <p:nvPr/>
            </p:nvSpPr>
            <p:spPr>
              <a:xfrm>
                <a:off x="252503" y="0"/>
                <a:ext cx="4450282" cy="4081838"/>
              </a:xfrm>
              <a:prstGeom prst="ellipse">
                <a:avLst/>
              </a:prstGeom>
              <a:solidFill>
                <a:srgbClr val="B44757"/>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87" name="On the same side!"/>
              <p:cNvSpPr/>
              <p:nvPr/>
            </p:nvSpPr>
            <p:spPr>
              <a:xfrm rot="20580000">
                <a:off x="273729" y="1110950"/>
                <a:ext cx="4399988" cy="183428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67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5054600" algn="l"/>
                  </a:tabLst>
                  <a:defRPr sz="5600">
                    <a:latin typeface="Helvetica Neue Black Condensed"/>
                    <a:ea typeface="Helvetica Neue Black Condensed"/>
                    <a:cs typeface="Helvetica Neue Black Condensed"/>
                    <a:sym typeface="Helvetica Neue Black Condensed"/>
                  </a:defRPr>
                </a:lvl1pPr>
              </a:lstStyle>
              <a:p>
                <a:pPr/>
                <a:r>
                  <a:t>On the same side! </a:t>
                </a:r>
              </a:p>
            </p:txBody>
          </p:sp>
        </p:grpSp>
        <p:sp>
          <p:nvSpPr>
            <p:cNvPr id="89" name="(1) 執意不反對另一方"/>
            <p:cNvSpPr/>
            <p:nvPr/>
          </p:nvSpPr>
          <p:spPr>
            <a:xfrm>
              <a:off x="4799103" y="812800"/>
              <a:ext cx="6021706" cy="736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6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5000">
                  <a:solidFill>
                    <a:srgbClr val="000000"/>
                  </a:solidFill>
                  <a:latin typeface="华文仿宋"/>
                  <a:ea typeface="华文仿宋"/>
                  <a:cs typeface="华文仿宋"/>
                  <a:sym typeface="华文仿宋"/>
                </a:defRPr>
              </a:lvl1pPr>
            </a:lstStyle>
            <a:p>
              <a:pPr/>
              <a:r>
                <a:t>(1) 執意不反對另一方</a:t>
              </a:r>
            </a:p>
          </p:txBody>
        </p:sp>
        <p:sp>
          <p:nvSpPr>
            <p:cNvPr id="90" name="(2) 刻意共同經營美滿婚姻"/>
            <p:cNvSpPr/>
            <p:nvPr/>
          </p:nvSpPr>
          <p:spPr>
            <a:xfrm>
              <a:off x="4811803" y="2578100"/>
              <a:ext cx="7291706" cy="736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6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5000">
                  <a:solidFill>
                    <a:srgbClr val="000000"/>
                  </a:solidFill>
                  <a:latin typeface="华文仿宋"/>
                  <a:ea typeface="华文仿宋"/>
                  <a:cs typeface="华文仿宋"/>
                  <a:sym typeface="华文仿宋"/>
                </a:defRPr>
              </a:lvl1pPr>
            </a:lstStyle>
            <a:p>
              <a:pPr/>
              <a:r>
                <a:t>(2) 刻意共同經營美滿婚姻</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0" presetID="1" grpId="1" fill="hold">
                                  <p:stCondLst>
                                    <p:cond delay="0"/>
                                  </p:stCondLst>
                                  <p:iterate type="el" backwards="0">
                                    <p:tmAbs val="0"/>
                                  </p:iterate>
                                  <p:childTnLst>
                                    <p:set>
                                      <p:cBhvr>
                                        <p:cTn id="6" fill="hold"/>
                                        <p:tgtEl>
                                          <p:spTgt spid="84">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8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0" presetID="19" grpId="2" fill="hold">
                                  <p:stCondLst>
                                    <p:cond delay="0"/>
                                  </p:stCondLst>
                                  <p:iterate type="el" backwards="0">
                                    <p:tmAbs val="0"/>
                                  </p:iterate>
                                  <p:childTnLst>
                                    <p:set>
                                      <p:cBhvr>
                                        <p:cTn id="12" fill="hold"/>
                                        <p:tgtEl>
                                          <p:spTgt spid="85"/>
                                        </p:tgtEl>
                                        <p:attrNameLst>
                                          <p:attrName>style.visibility</p:attrName>
                                        </p:attrNameLst>
                                      </p:cBhvr>
                                      <p:to>
                                        <p:strVal val="visible"/>
                                      </p:to>
                                    </p:set>
                                    <p:anim calcmode="lin" valueType="num">
                                      <p:cBhvr>
                                        <p:cTn id="13" dur="1500" fill="hold"/>
                                        <p:tgtEl>
                                          <p:spTgt spid="85"/>
                                        </p:tgtEl>
                                        <p:attrNameLst>
                                          <p:attrName>ppt_w</p:attrName>
                                        </p:attrNameLst>
                                      </p:cBhvr>
                                      <p:tavLst>
                                        <p:tav tm="0" fmla="#ppt_w*sin(2.5*pi*$)">
                                          <p:val>
                                            <p:fltVal val="0"/>
                                          </p:val>
                                        </p:tav>
                                        <p:tav tm="100000">
                                          <p:val>
                                            <p:fltVal val="1"/>
                                          </p:val>
                                        </p:tav>
                                      </p:tavLst>
                                    </p:anim>
                                    <p:anim calcmode="lin" valueType="num">
                                      <p:cBhvr>
                                        <p:cTn id="14" dur="1500" fill="hold"/>
                                        <p:tgtEl>
                                          <p:spTgt spid="8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84" grpId="1"/>
      <p:bldP build="whole" bldLvl="1" animBg="1" rev="0" advAuto="0" spid="85" grpId="2"/>
    </p:bld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5" name="Great marriages still have crises,  but true arguments are rare."/>
          <p:cNvSpPr/>
          <p:nvPr/>
        </p:nvSpPr>
        <p:spPr>
          <a:xfrm>
            <a:off x="1257300" y="7607300"/>
            <a:ext cx="11836400" cy="2273300"/>
          </a:xfrm>
          <a:prstGeom prst="rect">
            <a:avLst/>
          </a:prstGeom>
          <a:solidFill>
            <a:srgbClr val="07304C"/>
          </a:solidFill>
          <a:ln w="25400">
            <a:miter lim="400000"/>
          </a:ln>
          <a:extLst>
            <a:ext uri="{C572A759-6A51-4108-AA02-DFA0A04FC94B}">
              <ma14:wrappingTextBoxFlag xmlns:ma14="http://schemas.microsoft.com/office/mac/drawingml/2011/main" val="1"/>
            </a:ext>
          </a:extLst>
        </p:spPr>
        <p:txBody>
          <a:bodyPr lIns="38100" tIns="38100" rIns="38100" bIns="38100" anchor="ctr"/>
          <a:lstStyle/>
          <a:p>
            <a:pPr>
              <a:lnSpc>
                <a:spcPts val="5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11125200" algn="l"/>
              </a:tabLst>
              <a:defRPr b="1" sz="4600">
                <a:solidFill>
                  <a:srgbClr val="FFFEFC"/>
                </a:solidFill>
              </a:defRPr>
            </a:pPr>
            <a:r>
              <a:t>Great marriages still have crises, </a:t>
            </a:r>
            <a:br/>
            <a:r>
              <a:t>but true arguments are rare.</a:t>
            </a:r>
          </a:p>
        </p:txBody>
      </p:sp>
      <p:pic>
        <p:nvPicPr>
          <p:cNvPr id="96" name="pasted.pdf" descr="pasted.pdf"/>
          <p:cNvPicPr>
            <a:picLocks noChangeAspect="1"/>
          </p:cNvPicPr>
          <p:nvPr/>
        </p:nvPicPr>
        <p:blipFill>
          <a:blip r:embed="rId3">
            <a:extLst/>
          </a:blip>
          <a:stretch>
            <a:fillRect/>
          </a:stretch>
        </p:blipFill>
        <p:spPr>
          <a:xfrm>
            <a:off x="1795055" y="2121701"/>
            <a:ext cx="2657861" cy="5510198"/>
          </a:xfrm>
          <a:prstGeom prst="rect">
            <a:avLst/>
          </a:prstGeom>
          <a:ln w="12700">
            <a:miter lim="400000"/>
          </a:ln>
        </p:spPr>
      </p:pic>
      <p:sp>
        <p:nvSpPr>
          <p:cNvPr id="97" name="(A) 解決問題的過程"/>
          <p:cNvSpPr/>
          <p:nvPr/>
        </p:nvSpPr>
        <p:spPr>
          <a:xfrm>
            <a:off x="1587500" y="-38100"/>
            <a:ext cx="10206940" cy="1270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11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9200">
                <a:solidFill>
                  <a:srgbClr val="000000"/>
                </a:solidFill>
                <a:latin typeface="蘋果儷細宋"/>
                <a:ea typeface="蘋果儷細宋"/>
                <a:cs typeface="蘋果儷細宋"/>
                <a:sym typeface="蘋果儷細宋"/>
              </a:defRPr>
            </a:lvl1pPr>
          </a:lstStyle>
          <a:p>
            <a:pPr/>
            <a:r>
              <a:t>(A) 解決問題的過程</a:t>
            </a:r>
          </a:p>
        </p:txBody>
      </p:sp>
      <p:pic>
        <p:nvPicPr>
          <p:cNvPr id="98" name="Clock.gif" descr="Clock.gif"/>
          <p:cNvPicPr>
            <a:picLocks noChangeAspect="1"/>
          </p:cNvPicPr>
          <p:nvPr/>
        </p:nvPicPr>
        <p:blipFill>
          <a:blip r:embed="rId4">
            <a:extLst/>
          </a:blip>
          <a:stretch>
            <a:fillRect/>
          </a:stretch>
        </p:blipFill>
        <p:spPr>
          <a:xfrm>
            <a:off x="4976446" y="1612900"/>
            <a:ext cx="6774794" cy="561340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0" presetID="19" grpId="1" fill="hold">
                                  <p:stCondLst>
                                    <p:cond delay="0"/>
                                  </p:stCondLst>
                                  <p:iterate type="el" backwards="0">
                                    <p:tmAbs val="0"/>
                                  </p:iterate>
                                  <p:childTnLst>
                                    <p:set>
                                      <p:cBhvr>
                                        <p:cTn id="6" fill="hold"/>
                                        <p:tgtEl>
                                          <p:spTgt spid="95"/>
                                        </p:tgtEl>
                                        <p:attrNameLst>
                                          <p:attrName>style.visibility</p:attrName>
                                        </p:attrNameLst>
                                      </p:cBhvr>
                                      <p:to>
                                        <p:strVal val="visible"/>
                                      </p:to>
                                    </p:set>
                                    <p:anim calcmode="lin" valueType="num">
                                      <p:cBhvr>
                                        <p:cTn id="7" dur="2000" fill="hold"/>
                                        <p:tgtEl>
                                          <p:spTgt spid="95"/>
                                        </p:tgtEl>
                                        <p:attrNameLst>
                                          <p:attrName>ppt_w</p:attrName>
                                        </p:attrNameLst>
                                      </p:cBhvr>
                                      <p:tavLst>
                                        <p:tav tm="0" fmla="#ppt_w*sin(2.5*pi*$)">
                                          <p:val>
                                            <p:fltVal val="0"/>
                                          </p:val>
                                        </p:tav>
                                        <p:tav tm="100000">
                                          <p:val>
                                            <p:fltVal val="1"/>
                                          </p:val>
                                        </p:tav>
                                      </p:tavLst>
                                    </p:anim>
                                    <p:anim calcmode="lin" valueType="num">
                                      <p:cBhvr>
                                        <p:cTn id="8" dur="2000" fill="hold"/>
                                        <p:tgtEl>
                                          <p:spTgt spid="95"/>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0" presetID="19" grpId="2" fill="hold">
                                  <p:stCondLst>
                                    <p:cond delay="0"/>
                                  </p:stCondLst>
                                  <p:iterate type="el" backwards="0">
                                    <p:tmAbs val="0"/>
                                  </p:iterate>
                                  <p:childTnLst>
                                    <p:set>
                                      <p:cBhvr>
                                        <p:cTn id="12" fill="hold"/>
                                        <p:tgtEl>
                                          <p:spTgt spid="98"/>
                                        </p:tgtEl>
                                        <p:attrNameLst>
                                          <p:attrName>style.visibility</p:attrName>
                                        </p:attrNameLst>
                                      </p:cBhvr>
                                      <p:to>
                                        <p:strVal val="visible"/>
                                      </p:to>
                                    </p:set>
                                    <p:anim calcmode="lin" valueType="num">
                                      <p:cBhvr>
                                        <p:cTn id="13" dur="1000" fill="hold"/>
                                        <p:tgtEl>
                                          <p:spTgt spid="98"/>
                                        </p:tgtEl>
                                        <p:attrNameLst>
                                          <p:attrName>ppt_w</p:attrName>
                                        </p:attrNameLst>
                                      </p:cBhvr>
                                      <p:tavLst>
                                        <p:tav tm="0" fmla="#ppt_w*sin(2.5*pi*$)">
                                          <p:val>
                                            <p:fltVal val="0"/>
                                          </p:val>
                                        </p:tav>
                                        <p:tav tm="100000">
                                          <p:val>
                                            <p:fltVal val="1"/>
                                          </p:val>
                                        </p:tav>
                                      </p:tavLst>
                                    </p:anim>
                                    <p:anim calcmode="lin" valueType="num">
                                      <p:cBhvr>
                                        <p:cTn id="14" dur="1000" fill="hold"/>
                                        <p:tgtEl>
                                          <p:spTgt spid="9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5" grpId="1"/>
      <p:bldP build="whole" bldLvl="1" animBg="1" rev="0" advAuto="0" spid="98" grpId="2"/>
    </p:bld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02" name="Crisis_Conflict.gif" descr="Crisis_Conflict.gif"/>
          <p:cNvPicPr>
            <a:picLocks noChangeAspect="1"/>
          </p:cNvPicPr>
          <p:nvPr/>
        </p:nvPicPr>
        <p:blipFill>
          <a:blip r:embed="rId3">
            <a:extLst/>
          </a:blip>
          <a:stretch>
            <a:fillRect/>
          </a:stretch>
        </p:blipFill>
        <p:spPr>
          <a:xfrm>
            <a:off x="1537220" y="3384550"/>
            <a:ext cx="11101833" cy="2293947"/>
          </a:xfrm>
          <a:prstGeom prst="rect">
            <a:avLst/>
          </a:prstGeom>
          <a:ln w="12700">
            <a:miter lim="400000"/>
          </a:ln>
        </p:spPr>
      </p:pic>
      <p:pic>
        <p:nvPicPr>
          <p:cNvPr id="103" name="pasted9.pdf" descr="pasted9.pdf"/>
          <p:cNvPicPr>
            <a:picLocks noChangeAspect="1"/>
          </p:cNvPicPr>
          <p:nvPr/>
        </p:nvPicPr>
        <p:blipFill>
          <a:blip r:embed="rId4">
            <a:extLst/>
          </a:blip>
          <a:stretch>
            <a:fillRect/>
          </a:stretch>
        </p:blipFill>
        <p:spPr>
          <a:xfrm>
            <a:off x="5506580" y="1356160"/>
            <a:ext cx="942848" cy="5499943"/>
          </a:xfrm>
          <a:prstGeom prst="rect">
            <a:avLst/>
          </a:prstGeom>
          <a:ln w="12700">
            <a:miter lim="400000"/>
          </a:ln>
          <a:effectLst>
            <a:outerShdw sx="100000" sy="100000" kx="0" ky="0" algn="b" rotWithShape="0" blurRad="127000" dist="127000" dir="2700000">
              <a:srgbClr val="07304C">
                <a:alpha val="75000"/>
              </a:srgbClr>
            </a:outerShdw>
          </a:effectLst>
        </p:spPr>
      </p:pic>
      <p:sp>
        <p:nvSpPr>
          <p:cNvPr id="104" name="解決問題的過程"/>
          <p:cNvSpPr/>
          <p:nvPr/>
        </p:nvSpPr>
        <p:spPr>
          <a:xfrm>
            <a:off x="3518420" y="234950"/>
            <a:ext cx="5448301" cy="863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中黑"/>
                <a:ea typeface="蘋果儷中黑"/>
                <a:cs typeface="蘋果儷中黑"/>
                <a:sym typeface="蘋果儷中黑"/>
              </a:defRPr>
            </a:lvl1pPr>
          </a:lstStyle>
          <a:p>
            <a:pPr/>
            <a:r>
              <a:t>解決問題的過程</a:t>
            </a:r>
          </a:p>
        </p:txBody>
      </p:sp>
      <p:grpSp>
        <p:nvGrpSpPr>
          <p:cNvPr id="109" name="Group"/>
          <p:cNvGrpSpPr/>
          <p:nvPr/>
        </p:nvGrpSpPr>
        <p:grpSpPr>
          <a:xfrm>
            <a:off x="1726704" y="2444750"/>
            <a:ext cx="10722865" cy="7073900"/>
            <a:chOff x="0" y="0"/>
            <a:chExt cx="10722864" cy="7073899"/>
          </a:xfrm>
        </p:grpSpPr>
        <p:grpSp>
          <p:nvGrpSpPr>
            <p:cNvPr id="107" name="Group"/>
            <p:cNvGrpSpPr/>
            <p:nvPr/>
          </p:nvGrpSpPr>
          <p:grpSpPr>
            <a:xfrm>
              <a:off x="-1" y="3657600"/>
              <a:ext cx="10722866" cy="3416300"/>
              <a:chOff x="0" y="0"/>
              <a:chExt cx="10722864" cy="3416299"/>
            </a:xfrm>
          </p:grpSpPr>
          <p:pic>
            <p:nvPicPr>
              <p:cNvPr id="105" name="pasted10.pdf" descr="pasted10.pdf"/>
              <p:cNvPicPr>
                <a:picLocks noChangeAspect="1"/>
              </p:cNvPicPr>
              <p:nvPr/>
            </p:nvPicPr>
            <p:blipFill>
              <a:blip r:embed="rId5">
                <a:extLst/>
              </a:blip>
              <a:stretch>
                <a:fillRect/>
              </a:stretch>
            </p:blipFill>
            <p:spPr>
              <a:xfrm>
                <a:off x="1652015" y="0"/>
                <a:ext cx="1633726" cy="1334592"/>
              </a:xfrm>
              <a:prstGeom prst="rect">
                <a:avLst/>
              </a:prstGeom>
              <a:ln w="12700" cap="flat">
                <a:noFill/>
                <a:miter lim="400000"/>
              </a:ln>
              <a:effectLst/>
            </p:spPr>
          </p:pic>
          <p:sp>
            <p:nvSpPr>
              <p:cNvPr id="106" name="遠離分爭是人的尊榮．…"/>
              <p:cNvSpPr/>
              <p:nvPr/>
            </p:nvSpPr>
            <p:spPr>
              <a:xfrm>
                <a:off x="0" y="1409700"/>
                <a:ext cx="10722864" cy="2006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ヒラギノ角ゴ Pro W3"/>
                    <a:ea typeface="ヒラギノ角ゴ Pro W3"/>
                    <a:cs typeface="ヒラギノ角ゴ Pro W3"/>
                    <a:sym typeface="ヒラギノ角ゴ Pro W3"/>
                  </a:defRPr>
                </a:pPr>
                <a:r>
                  <a:t>遠離分爭是人的尊榮．</a:t>
                </a:r>
              </a:p>
              <a:p>
                <a:pPr>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ヒラギノ角ゴ Pro W3"/>
                    <a:ea typeface="ヒラギノ角ゴ Pro W3"/>
                    <a:cs typeface="ヒラギノ角ゴ Pro W3"/>
                    <a:sym typeface="ヒラギノ角ゴ Pro W3"/>
                  </a:defRPr>
                </a:pPr>
                <a:r>
                  <a:t>愚妄人都愛爭鬧。 (箴 言 20:3)</a:t>
                </a:r>
              </a:p>
            </p:txBody>
          </p:sp>
        </p:grpSp>
        <p:sp>
          <p:nvSpPr>
            <p:cNvPr id="108" name="分爭"/>
            <p:cNvSpPr/>
            <p:nvPr/>
          </p:nvSpPr>
          <p:spPr>
            <a:xfrm>
              <a:off x="8363965" y="0"/>
              <a:ext cx="1638301" cy="863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ヒラギノ角ゴ Pro W3"/>
                  <a:ea typeface="ヒラギノ角ゴ Pro W3"/>
                  <a:cs typeface="ヒラギノ角ゴ Pro W3"/>
                  <a:sym typeface="ヒラギノ角ゴ Pro W3"/>
                </a:defRPr>
              </a:lvl1pPr>
            </a:lstStyle>
            <a:p>
              <a:pPr/>
              <a:r>
                <a:t>分爭</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5" grpId="1" fill="hold">
                                  <p:stCondLst>
                                    <p:cond delay="0"/>
                                  </p:stCondLst>
                                  <p:iterate type="el" backwards="0">
                                    <p:tmAbs val="0"/>
                                  </p:iterate>
                                  <p:childTnLst>
                                    <p:set>
                                      <p:cBhvr>
                                        <p:cTn id="6" fill="hold"/>
                                        <p:tgtEl>
                                          <p:spTgt spid="103"/>
                                        </p:tgtEl>
                                        <p:attrNameLst>
                                          <p:attrName>style.visibility</p:attrName>
                                        </p:attrNameLst>
                                      </p:cBhvr>
                                      <p:to>
                                        <p:strVal val="visible"/>
                                      </p:to>
                                    </p:set>
                                    <p:anim calcmode="lin" valueType="num">
                                      <p:cBhvr>
                                        <p:cTn id="7" dur="2500" fill="hold"/>
                                        <p:tgtEl>
                                          <p:spTgt spid="103"/>
                                        </p:tgtEl>
                                        <p:attrNameLst>
                                          <p:attrName>ppt_w</p:attrName>
                                        </p:attrNameLst>
                                      </p:cBhvr>
                                      <p:tavLst>
                                        <p:tav tm="0">
                                          <p:val>
                                            <p:fltVal val="0"/>
                                          </p:val>
                                        </p:tav>
                                        <p:tav tm="100000">
                                          <p:val>
                                            <p:strVal val="#ppt_w"/>
                                          </p:val>
                                        </p:tav>
                                      </p:tavLst>
                                    </p:anim>
                                    <p:anim calcmode="lin" valueType="num">
                                      <p:cBhvr>
                                        <p:cTn id="8" dur="2500" fill="hold"/>
                                        <p:tgtEl>
                                          <p:spTgt spid="103"/>
                                        </p:tgtEl>
                                        <p:attrNameLst>
                                          <p:attrName>ppt_h</p:attrName>
                                        </p:attrNameLst>
                                      </p:cBhvr>
                                      <p:tavLst>
                                        <p:tav tm="0">
                                          <p:val>
                                            <p:fltVal val="0"/>
                                          </p:val>
                                        </p:tav>
                                        <p:tav tm="100000">
                                          <p:val>
                                            <p:strVal val="#ppt_h"/>
                                          </p:val>
                                        </p:tav>
                                      </p:tavLst>
                                    </p:anim>
                                    <p:anim calcmode="lin" valueType="num">
                                      <p:cBhvr>
                                        <p:cTn id="9" dur="2500" fill="hold"/>
                                        <p:tgtEl>
                                          <p:spTgt spid="103"/>
                                        </p:tgtEl>
                                        <p:attrNameLst>
                                          <p:attrName>ppt_x</p:attrName>
                                        </p:attrNameLst>
                                      </p:cBhvr>
                                      <p:tavLst>
                                        <p:tav tm="0" fmla="#ppt_x+(cos(-2*pi*(1-$))*-#ppt_x-sin(-2*pi*(1-$))*(1-#ppt_y))*(1-$)">
                                          <p:val>
                                            <p:fltVal val="0"/>
                                          </p:val>
                                        </p:tav>
                                        <p:tav tm="100000">
                                          <p:val>
                                            <p:fltVal val="1"/>
                                          </p:val>
                                        </p:tav>
                                      </p:tavLst>
                                    </p:anim>
                                    <p:anim calcmode="lin" valueType="num">
                                      <p:cBhvr>
                                        <p:cTn id="10" dur="2500" fill="hold"/>
                                        <p:tgtEl>
                                          <p:spTgt spid="10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8" presetID="22" grpId="2" fill="hold">
                                  <p:stCondLst>
                                    <p:cond delay="0"/>
                                  </p:stCondLst>
                                  <p:iterate type="el" backwards="0">
                                    <p:tmAbs val="0"/>
                                  </p:iterate>
                                  <p:childTnLst>
                                    <p:set>
                                      <p:cBhvr>
                                        <p:cTn id="14" fill="hold"/>
                                        <p:tgtEl>
                                          <p:spTgt spid="109"/>
                                        </p:tgtEl>
                                        <p:attrNameLst>
                                          <p:attrName>style.visibility</p:attrName>
                                        </p:attrNameLst>
                                      </p:cBhvr>
                                      <p:to>
                                        <p:strVal val="visible"/>
                                      </p:to>
                                    </p:set>
                                    <p:animEffect filter="wipe(left)" transition="in">
                                      <p:cBhvr>
                                        <p:cTn id="15" dur="1000"/>
                                        <p:tgtEl>
                                          <p:spTgt spid="1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03" grpId="1"/>
      <p:bldP build="whole" bldLvl="1" animBg="1" rev="0" advAuto="0" spid="109" grpId="2"/>
    </p:bld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13" name="Joshua.gif" descr="Joshua.gif"/>
          <p:cNvPicPr>
            <a:picLocks noChangeAspect="1"/>
          </p:cNvPicPr>
          <p:nvPr/>
        </p:nvPicPr>
        <p:blipFill>
          <a:blip r:embed="rId3">
            <a:extLst/>
          </a:blip>
          <a:srcRect l="3667" t="997" r="3801" b="810"/>
          <a:stretch>
            <a:fillRect/>
          </a:stretch>
        </p:blipFill>
        <p:spPr>
          <a:xfrm>
            <a:off x="1810337" y="2205759"/>
            <a:ext cx="2738705" cy="4601545"/>
          </a:xfrm>
          <a:custGeom>
            <a:avLst/>
            <a:gdLst/>
            <a:ahLst/>
            <a:cxnLst>
              <a:cxn ang="0">
                <a:pos x="wd2" y="hd2"/>
              </a:cxn>
              <a:cxn ang="5400000">
                <a:pos x="wd2" y="hd2"/>
              </a:cxn>
              <a:cxn ang="10800000">
                <a:pos x="wd2" y="hd2"/>
              </a:cxn>
              <a:cxn ang="16200000">
                <a:pos x="wd2" y="hd2"/>
              </a:cxn>
            </a:cxnLst>
            <a:rect l="0" t="0" r="r" b="b"/>
            <a:pathLst>
              <a:path w="21574" h="21576" fill="norm" stroke="1" extrusionOk="0">
                <a:moveTo>
                  <a:pt x="21517" y="2"/>
                </a:moveTo>
                <a:cubicBezTo>
                  <a:pt x="21483" y="-11"/>
                  <a:pt x="21396" y="33"/>
                  <a:pt x="21324" y="99"/>
                </a:cubicBezTo>
                <a:cubicBezTo>
                  <a:pt x="21243" y="172"/>
                  <a:pt x="21122" y="214"/>
                  <a:pt x="21005" y="208"/>
                </a:cubicBezTo>
                <a:cubicBezTo>
                  <a:pt x="20881" y="203"/>
                  <a:pt x="20798" y="232"/>
                  <a:pt x="20770" y="294"/>
                </a:cubicBezTo>
                <a:cubicBezTo>
                  <a:pt x="20747" y="347"/>
                  <a:pt x="20701" y="382"/>
                  <a:pt x="20667" y="374"/>
                </a:cubicBezTo>
                <a:cubicBezTo>
                  <a:pt x="20633" y="365"/>
                  <a:pt x="20545" y="411"/>
                  <a:pt x="20470" y="474"/>
                </a:cubicBezTo>
                <a:cubicBezTo>
                  <a:pt x="20375" y="555"/>
                  <a:pt x="20303" y="574"/>
                  <a:pt x="20232" y="540"/>
                </a:cubicBezTo>
                <a:cubicBezTo>
                  <a:pt x="20093" y="471"/>
                  <a:pt x="19908" y="551"/>
                  <a:pt x="19942" y="664"/>
                </a:cubicBezTo>
                <a:cubicBezTo>
                  <a:pt x="19960" y="726"/>
                  <a:pt x="19889" y="781"/>
                  <a:pt x="19732" y="826"/>
                </a:cubicBezTo>
                <a:cubicBezTo>
                  <a:pt x="19466" y="904"/>
                  <a:pt x="19206" y="872"/>
                  <a:pt x="19301" y="774"/>
                </a:cubicBezTo>
                <a:cubicBezTo>
                  <a:pt x="19334" y="739"/>
                  <a:pt x="19335" y="726"/>
                  <a:pt x="19301" y="744"/>
                </a:cubicBezTo>
                <a:cubicBezTo>
                  <a:pt x="19266" y="763"/>
                  <a:pt x="19172" y="853"/>
                  <a:pt x="19088" y="945"/>
                </a:cubicBezTo>
                <a:cubicBezTo>
                  <a:pt x="18978" y="1067"/>
                  <a:pt x="18872" y="1113"/>
                  <a:pt x="18713" y="1115"/>
                </a:cubicBezTo>
                <a:cubicBezTo>
                  <a:pt x="18593" y="1116"/>
                  <a:pt x="18474" y="1131"/>
                  <a:pt x="18444" y="1148"/>
                </a:cubicBezTo>
                <a:cubicBezTo>
                  <a:pt x="18415" y="1166"/>
                  <a:pt x="18341" y="1171"/>
                  <a:pt x="18282" y="1157"/>
                </a:cubicBezTo>
                <a:cubicBezTo>
                  <a:pt x="18222" y="1144"/>
                  <a:pt x="18152" y="1171"/>
                  <a:pt x="18122" y="1217"/>
                </a:cubicBezTo>
                <a:cubicBezTo>
                  <a:pt x="18078" y="1286"/>
                  <a:pt x="18043" y="1290"/>
                  <a:pt x="17938" y="1237"/>
                </a:cubicBezTo>
                <a:cubicBezTo>
                  <a:pt x="17834" y="1186"/>
                  <a:pt x="17767" y="1186"/>
                  <a:pt x="17600" y="1239"/>
                </a:cubicBezTo>
                <a:cubicBezTo>
                  <a:pt x="17422" y="1296"/>
                  <a:pt x="17371" y="1293"/>
                  <a:pt x="17237" y="1221"/>
                </a:cubicBezTo>
                <a:cubicBezTo>
                  <a:pt x="17091" y="1142"/>
                  <a:pt x="17071" y="1143"/>
                  <a:pt x="16925" y="1239"/>
                </a:cubicBezTo>
                <a:cubicBezTo>
                  <a:pt x="16839" y="1296"/>
                  <a:pt x="16715" y="1330"/>
                  <a:pt x="16650" y="1316"/>
                </a:cubicBezTo>
                <a:cubicBezTo>
                  <a:pt x="16584" y="1301"/>
                  <a:pt x="16431" y="1351"/>
                  <a:pt x="16306" y="1431"/>
                </a:cubicBezTo>
                <a:cubicBezTo>
                  <a:pt x="16181" y="1510"/>
                  <a:pt x="15999" y="1593"/>
                  <a:pt x="15899" y="1611"/>
                </a:cubicBezTo>
                <a:cubicBezTo>
                  <a:pt x="15800" y="1630"/>
                  <a:pt x="15675" y="1712"/>
                  <a:pt x="15627" y="1794"/>
                </a:cubicBezTo>
                <a:cubicBezTo>
                  <a:pt x="15565" y="1899"/>
                  <a:pt x="15504" y="1933"/>
                  <a:pt x="15408" y="1911"/>
                </a:cubicBezTo>
                <a:cubicBezTo>
                  <a:pt x="15151" y="1852"/>
                  <a:pt x="14806" y="2146"/>
                  <a:pt x="14999" y="2261"/>
                </a:cubicBezTo>
                <a:cubicBezTo>
                  <a:pt x="15117" y="2331"/>
                  <a:pt x="15077" y="2502"/>
                  <a:pt x="14933" y="2547"/>
                </a:cubicBezTo>
                <a:cubicBezTo>
                  <a:pt x="14852" y="2574"/>
                  <a:pt x="14721" y="2635"/>
                  <a:pt x="14639" y="2683"/>
                </a:cubicBezTo>
                <a:cubicBezTo>
                  <a:pt x="14476" y="2781"/>
                  <a:pt x="14127" y="2817"/>
                  <a:pt x="14052" y="2745"/>
                </a:cubicBezTo>
                <a:cubicBezTo>
                  <a:pt x="14024" y="2718"/>
                  <a:pt x="13934" y="2726"/>
                  <a:pt x="13836" y="2761"/>
                </a:cubicBezTo>
                <a:cubicBezTo>
                  <a:pt x="13696" y="2812"/>
                  <a:pt x="13646" y="2809"/>
                  <a:pt x="13564" y="2745"/>
                </a:cubicBezTo>
                <a:cubicBezTo>
                  <a:pt x="13509" y="2702"/>
                  <a:pt x="13394" y="2650"/>
                  <a:pt x="13311" y="2631"/>
                </a:cubicBezTo>
                <a:cubicBezTo>
                  <a:pt x="13227" y="2613"/>
                  <a:pt x="13165" y="2568"/>
                  <a:pt x="13173" y="2533"/>
                </a:cubicBezTo>
                <a:cubicBezTo>
                  <a:pt x="13204" y="2392"/>
                  <a:pt x="13161" y="2345"/>
                  <a:pt x="12998" y="2345"/>
                </a:cubicBezTo>
                <a:cubicBezTo>
                  <a:pt x="12774" y="2345"/>
                  <a:pt x="12617" y="2114"/>
                  <a:pt x="12735" y="1959"/>
                </a:cubicBezTo>
                <a:cubicBezTo>
                  <a:pt x="12806" y="1867"/>
                  <a:pt x="12784" y="1835"/>
                  <a:pt x="12607" y="1766"/>
                </a:cubicBezTo>
                <a:cubicBezTo>
                  <a:pt x="12414" y="1691"/>
                  <a:pt x="12348" y="1491"/>
                  <a:pt x="12529" y="1531"/>
                </a:cubicBezTo>
                <a:cubicBezTo>
                  <a:pt x="12571" y="1541"/>
                  <a:pt x="12637" y="1515"/>
                  <a:pt x="12676" y="1474"/>
                </a:cubicBezTo>
                <a:cubicBezTo>
                  <a:pt x="12718" y="1429"/>
                  <a:pt x="12813" y="1410"/>
                  <a:pt x="12914" y="1425"/>
                </a:cubicBezTo>
                <a:cubicBezTo>
                  <a:pt x="13088" y="1452"/>
                  <a:pt x="13151" y="1370"/>
                  <a:pt x="12998" y="1314"/>
                </a:cubicBezTo>
                <a:cubicBezTo>
                  <a:pt x="12951" y="1296"/>
                  <a:pt x="12934" y="1261"/>
                  <a:pt x="12960" y="1236"/>
                </a:cubicBezTo>
                <a:cubicBezTo>
                  <a:pt x="12987" y="1210"/>
                  <a:pt x="12959" y="1186"/>
                  <a:pt x="12898" y="1183"/>
                </a:cubicBezTo>
                <a:cubicBezTo>
                  <a:pt x="12319" y="1157"/>
                  <a:pt x="12123" y="1135"/>
                  <a:pt x="12032" y="1090"/>
                </a:cubicBezTo>
                <a:cubicBezTo>
                  <a:pt x="11974" y="1062"/>
                  <a:pt x="11898" y="1055"/>
                  <a:pt x="11863" y="1075"/>
                </a:cubicBezTo>
                <a:cubicBezTo>
                  <a:pt x="11829" y="1096"/>
                  <a:pt x="11510" y="1118"/>
                  <a:pt x="11153" y="1124"/>
                </a:cubicBezTo>
                <a:cubicBezTo>
                  <a:pt x="10240" y="1140"/>
                  <a:pt x="9653" y="1171"/>
                  <a:pt x="9550" y="1209"/>
                </a:cubicBezTo>
                <a:cubicBezTo>
                  <a:pt x="9501" y="1227"/>
                  <a:pt x="9482" y="1277"/>
                  <a:pt x="9509" y="1319"/>
                </a:cubicBezTo>
                <a:cubicBezTo>
                  <a:pt x="9542" y="1370"/>
                  <a:pt x="9496" y="1405"/>
                  <a:pt x="9375" y="1423"/>
                </a:cubicBezTo>
                <a:cubicBezTo>
                  <a:pt x="9274" y="1439"/>
                  <a:pt x="9206" y="1478"/>
                  <a:pt x="9224" y="1509"/>
                </a:cubicBezTo>
                <a:cubicBezTo>
                  <a:pt x="9243" y="1540"/>
                  <a:pt x="9190" y="1616"/>
                  <a:pt x="9109" y="1678"/>
                </a:cubicBezTo>
                <a:cubicBezTo>
                  <a:pt x="9027" y="1741"/>
                  <a:pt x="8980" y="1835"/>
                  <a:pt x="9002" y="1887"/>
                </a:cubicBezTo>
                <a:cubicBezTo>
                  <a:pt x="9025" y="1939"/>
                  <a:pt x="9003" y="1997"/>
                  <a:pt x="8952" y="2015"/>
                </a:cubicBezTo>
                <a:cubicBezTo>
                  <a:pt x="8902" y="2034"/>
                  <a:pt x="8859" y="2129"/>
                  <a:pt x="8859" y="2229"/>
                </a:cubicBezTo>
                <a:cubicBezTo>
                  <a:pt x="8859" y="2331"/>
                  <a:pt x="8796" y="2455"/>
                  <a:pt x="8715" y="2508"/>
                </a:cubicBezTo>
                <a:cubicBezTo>
                  <a:pt x="8604" y="2581"/>
                  <a:pt x="8597" y="2599"/>
                  <a:pt x="8690" y="2587"/>
                </a:cubicBezTo>
                <a:cubicBezTo>
                  <a:pt x="8782" y="2574"/>
                  <a:pt x="8814" y="2630"/>
                  <a:pt x="8818" y="2812"/>
                </a:cubicBezTo>
                <a:cubicBezTo>
                  <a:pt x="8822" y="3000"/>
                  <a:pt x="8781" y="3076"/>
                  <a:pt x="8630" y="3160"/>
                </a:cubicBezTo>
                <a:cubicBezTo>
                  <a:pt x="8525" y="3219"/>
                  <a:pt x="8437" y="3290"/>
                  <a:pt x="8437" y="3318"/>
                </a:cubicBezTo>
                <a:cubicBezTo>
                  <a:pt x="8437" y="3346"/>
                  <a:pt x="8528" y="3319"/>
                  <a:pt x="8637" y="3258"/>
                </a:cubicBezTo>
                <a:cubicBezTo>
                  <a:pt x="8801" y="3166"/>
                  <a:pt x="8873" y="3155"/>
                  <a:pt x="9059" y="3197"/>
                </a:cubicBezTo>
                <a:cubicBezTo>
                  <a:pt x="9182" y="3225"/>
                  <a:pt x="9289" y="3287"/>
                  <a:pt x="9296" y="3337"/>
                </a:cubicBezTo>
                <a:cubicBezTo>
                  <a:pt x="9374" y="3873"/>
                  <a:pt x="9262" y="4087"/>
                  <a:pt x="8974" y="3952"/>
                </a:cubicBezTo>
                <a:cubicBezTo>
                  <a:pt x="8831" y="3886"/>
                  <a:pt x="8826" y="3887"/>
                  <a:pt x="8927" y="3964"/>
                </a:cubicBezTo>
                <a:cubicBezTo>
                  <a:pt x="9023" y="4036"/>
                  <a:pt x="9016" y="4057"/>
                  <a:pt x="8859" y="4107"/>
                </a:cubicBezTo>
                <a:cubicBezTo>
                  <a:pt x="8733" y="4147"/>
                  <a:pt x="8699" y="4181"/>
                  <a:pt x="8759" y="4217"/>
                </a:cubicBezTo>
                <a:cubicBezTo>
                  <a:pt x="8858" y="4276"/>
                  <a:pt x="8805" y="4393"/>
                  <a:pt x="8621" y="4520"/>
                </a:cubicBezTo>
                <a:cubicBezTo>
                  <a:pt x="8551" y="4568"/>
                  <a:pt x="8498" y="4674"/>
                  <a:pt x="8502" y="4756"/>
                </a:cubicBezTo>
                <a:cubicBezTo>
                  <a:pt x="8506" y="4839"/>
                  <a:pt x="8477" y="4919"/>
                  <a:pt x="8433" y="4935"/>
                </a:cubicBezTo>
                <a:cubicBezTo>
                  <a:pt x="8302" y="4983"/>
                  <a:pt x="8333" y="6084"/>
                  <a:pt x="8471" y="6241"/>
                </a:cubicBezTo>
                <a:cubicBezTo>
                  <a:pt x="8605" y="6395"/>
                  <a:pt x="8635" y="6804"/>
                  <a:pt x="8515" y="6848"/>
                </a:cubicBezTo>
                <a:cubicBezTo>
                  <a:pt x="8472" y="6864"/>
                  <a:pt x="8437" y="6899"/>
                  <a:pt x="8437" y="6926"/>
                </a:cubicBezTo>
                <a:cubicBezTo>
                  <a:pt x="8437" y="6954"/>
                  <a:pt x="8472" y="6964"/>
                  <a:pt x="8515" y="6949"/>
                </a:cubicBezTo>
                <a:cubicBezTo>
                  <a:pt x="8557" y="6933"/>
                  <a:pt x="8696" y="6943"/>
                  <a:pt x="8821" y="6971"/>
                </a:cubicBezTo>
                <a:cubicBezTo>
                  <a:pt x="9000" y="7011"/>
                  <a:pt x="9037" y="7047"/>
                  <a:pt x="8999" y="7133"/>
                </a:cubicBezTo>
                <a:cubicBezTo>
                  <a:pt x="8973" y="7193"/>
                  <a:pt x="8993" y="7272"/>
                  <a:pt x="9043" y="7308"/>
                </a:cubicBezTo>
                <a:cubicBezTo>
                  <a:pt x="9109" y="7355"/>
                  <a:pt x="9104" y="7394"/>
                  <a:pt x="9031" y="7447"/>
                </a:cubicBezTo>
                <a:cubicBezTo>
                  <a:pt x="8974" y="7488"/>
                  <a:pt x="8954" y="7543"/>
                  <a:pt x="8984" y="7572"/>
                </a:cubicBezTo>
                <a:cubicBezTo>
                  <a:pt x="9094" y="7678"/>
                  <a:pt x="9122" y="8036"/>
                  <a:pt x="9024" y="8106"/>
                </a:cubicBezTo>
                <a:cubicBezTo>
                  <a:pt x="8970" y="8145"/>
                  <a:pt x="8954" y="8177"/>
                  <a:pt x="8990" y="8177"/>
                </a:cubicBezTo>
                <a:cubicBezTo>
                  <a:pt x="9026" y="8177"/>
                  <a:pt x="8991" y="8220"/>
                  <a:pt x="8912" y="8272"/>
                </a:cubicBezTo>
                <a:cubicBezTo>
                  <a:pt x="8785" y="8355"/>
                  <a:pt x="8784" y="8370"/>
                  <a:pt x="8899" y="8396"/>
                </a:cubicBezTo>
                <a:cubicBezTo>
                  <a:pt x="9079" y="8437"/>
                  <a:pt x="9079" y="8823"/>
                  <a:pt x="8899" y="8863"/>
                </a:cubicBezTo>
                <a:cubicBezTo>
                  <a:pt x="8823" y="8881"/>
                  <a:pt x="8788" y="8928"/>
                  <a:pt x="8815" y="8979"/>
                </a:cubicBezTo>
                <a:cubicBezTo>
                  <a:pt x="8842" y="9029"/>
                  <a:pt x="8791" y="9103"/>
                  <a:pt x="8693" y="9156"/>
                </a:cubicBezTo>
                <a:cubicBezTo>
                  <a:pt x="8600" y="9205"/>
                  <a:pt x="8525" y="9294"/>
                  <a:pt x="8524" y="9353"/>
                </a:cubicBezTo>
                <a:cubicBezTo>
                  <a:pt x="8523" y="9411"/>
                  <a:pt x="8514" y="9800"/>
                  <a:pt x="8502" y="10214"/>
                </a:cubicBezTo>
                <a:lnTo>
                  <a:pt x="8480" y="10968"/>
                </a:lnTo>
                <a:lnTo>
                  <a:pt x="8271" y="10985"/>
                </a:lnTo>
                <a:cubicBezTo>
                  <a:pt x="8032" y="11005"/>
                  <a:pt x="7827" y="11145"/>
                  <a:pt x="7927" y="11219"/>
                </a:cubicBezTo>
                <a:cubicBezTo>
                  <a:pt x="8088" y="11340"/>
                  <a:pt x="7996" y="11723"/>
                  <a:pt x="7752" y="11940"/>
                </a:cubicBezTo>
                <a:cubicBezTo>
                  <a:pt x="7603" y="12072"/>
                  <a:pt x="7508" y="12222"/>
                  <a:pt x="7508" y="12327"/>
                </a:cubicBezTo>
                <a:cubicBezTo>
                  <a:pt x="7508" y="12420"/>
                  <a:pt x="7470" y="12511"/>
                  <a:pt x="7424" y="12528"/>
                </a:cubicBezTo>
                <a:cubicBezTo>
                  <a:pt x="7377" y="12545"/>
                  <a:pt x="7339" y="12600"/>
                  <a:pt x="7339" y="12650"/>
                </a:cubicBezTo>
                <a:cubicBezTo>
                  <a:pt x="7339" y="12701"/>
                  <a:pt x="7205" y="12813"/>
                  <a:pt x="7042" y="12898"/>
                </a:cubicBezTo>
                <a:cubicBezTo>
                  <a:pt x="6880" y="12983"/>
                  <a:pt x="6748" y="13089"/>
                  <a:pt x="6748" y="13134"/>
                </a:cubicBezTo>
                <a:cubicBezTo>
                  <a:pt x="6748" y="13179"/>
                  <a:pt x="6671" y="13227"/>
                  <a:pt x="6576" y="13242"/>
                </a:cubicBezTo>
                <a:cubicBezTo>
                  <a:pt x="6364" y="13275"/>
                  <a:pt x="6055" y="13628"/>
                  <a:pt x="6176" y="13700"/>
                </a:cubicBezTo>
                <a:cubicBezTo>
                  <a:pt x="6300" y="13774"/>
                  <a:pt x="6173" y="13860"/>
                  <a:pt x="5939" y="13860"/>
                </a:cubicBezTo>
                <a:cubicBezTo>
                  <a:pt x="5687" y="13860"/>
                  <a:pt x="5680" y="13908"/>
                  <a:pt x="5907" y="14080"/>
                </a:cubicBezTo>
                <a:cubicBezTo>
                  <a:pt x="6013" y="14160"/>
                  <a:pt x="6063" y="14249"/>
                  <a:pt x="6032" y="14307"/>
                </a:cubicBezTo>
                <a:cubicBezTo>
                  <a:pt x="6002" y="14364"/>
                  <a:pt x="6030" y="14411"/>
                  <a:pt x="6101" y="14428"/>
                </a:cubicBezTo>
                <a:cubicBezTo>
                  <a:pt x="6176" y="14445"/>
                  <a:pt x="6217" y="14532"/>
                  <a:pt x="6217" y="14664"/>
                </a:cubicBezTo>
                <a:cubicBezTo>
                  <a:pt x="6217" y="14835"/>
                  <a:pt x="6181" y="14881"/>
                  <a:pt x="6023" y="14917"/>
                </a:cubicBezTo>
                <a:cubicBezTo>
                  <a:pt x="5857" y="14955"/>
                  <a:pt x="5712" y="15097"/>
                  <a:pt x="5698" y="15232"/>
                </a:cubicBezTo>
                <a:cubicBezTo>
                  <a:pt x="5696" y="15253"/>
                  <a:pt x="5644" y="15291"/>
                  <a:pt x="5582" y="15313"/>
                </a:cubicBezTo>
                <a:cubicBezTo>
                  <a:pt x="5521" y="15336"/>
                  <a:pt x="5483" y="15395"/>
                  <a:pt x="5498" y="15447"/>
                </a:cubicBezTo>
                <a:cubicBezTo>
                  <a:pt x="5521" y="15527"/>
                  <a:pt x="5472" y="15544"/>
                  <a:pt x="5210" y="15542"/>
                </a:cubicBezTo>
                <a:cubicBezTo>
                  <a:pt x="4955" y="15540"/>
                  <a:pt x="4901" y="15556"/>
                  <a:pt x="4919" y="15630"/>
                </a:cubicBezTo>
                <a:cubicBezTo>
                  <a:pt x="4932" y="15680"/>
                  <a:pt x="5017" y="15754"/>
                  <a:pt x="5107" y="15795"/>
                </a:cubicBezTo>
                <a:cubicBezTo>
                  <a:pt x="5251" y="15862"/>
                  <a:pt x="5253" y="15878"/>
                  <a:pt x="5141" y="15933"/>
                </a:cubicBezTo>
                <a:cubicBezTo>
                  <a:pt x="5072" y="15968"/>
                  <a:pt x="5004" y="16054"/>
                  <a:pt x="4988" y="16123"/>
                </a:cubicBezTo>
                <a:cubicBezTo>
                  <a:pt x="4950" y="16290"/>
                  <a:pt x="4737" y="16425"/>
                  <a:pt x="4572" y="16387"/>
                </a:cubicBezTo>
                <a:cubicBezTo>
                  <a:pt x="4486" y="16367"/>
                  <a:pt x="4458" y="16377"/>
                  <a:pt x="4497" y="16415"/>
                </a:cubicBezTo>
                <a:cubicBezTo>
                  <a:pt x="4564" y="16479"/>
                  <a:pt x="4223" y="16786"/>
                  <a:pt x="4125" y="16750"/>
                </a:cubicBezTo>
                <a:cubicBezTo>
                  <a:pt x="4091" y="16738"/>
                  <a:pt x="4045" y="16769"/>
                  <a:pt x="4022" y="16823"/>
                </a:cubicBezTo>
                <a:cubicBezTo>
                  <a:pt x="3992" y="16892"/>
                  <a:pt x="3931" y="16911"/>
                  <a:pt x="3803" y="16891"/>
                </a:cubicBezTo>
                <a:cubicBezTo>
                  <a:pt x="3646" y="16867"/>
                  <a:pt x="3625" y="16883"/>
                  <a:pt x="3653" y="17025"/>
                </a:cubicBezTo>
                <a:cubicBezTo>
                  <a:pt x="3673" y="17129"/>
                  <a:pt x="3644" y="17196"/>
                  <a:pt x="3569" y="17213"/>
                </a:cubicBezTo>
                <a:cubicBezTo>
                  <a:pt x="3505" y="17228"/>
                  <a:pt x="3472" y="17259"/>
                  <a:pt x="3497" y="17282"/>
                </a:cubicBezTo>
                <a:cubicBezTo>
                  <a:pt x="3522" y="17306"/>
                  <a:pt x="3463" y="17373"/>
                  <a:pt x="3366" y="17431"/>
                </a:cubicBezTo>
                <a:cubicBezTo>
                  <a:pt x="3199" y="17530"/>
                  <a:pt x="3176" y="17532"/>
                  <a:pt x="2984" y="17457"/>
                </a:cubicBezTo>
                <a:cubicBezTo>
                  <a:pt x="2871" y="17413"/>
                  <a:pt x="2774" y="17383"/>
                  <a:pt x="2768" y="17390"/>
                </a:cubicBezTo>
                <a:cubicBezTo>
                  <a:pt x="2763" y="17398"/>
                  <a:pt x="2750" y="17489"/>
                  <a:pt x="2740" y="17593"/>
                </a:cubicBezTo>
                <a:cubicBezTo>
                  <a:pt x="2727" y="17741"/>
                  <a:pt x="2666" y="17808"/>
                  <a:pt x="2456" y="17900"/>
                </a:cubicBezTo>
                <a:cubicBezTo>
                  <a:pt x="2308" y="17965"/>
                  <a:pt x="2211" y="18032"/>
                  <a:pt x="2240" y="18049"/>
                </a:cubicBezTo>
                <a:cubicBezTo>
                  <a:pt x="2269" y="18066"/>
                  <a:pt x="2233" y="18096"/>
                  <a:pt x="2156" y="18114"/>
                </a:cubicBezTo>
                <a:cubicBezTo>
                  <a:pt x="2044" y="18140"/>
                  <a:pt x="2033" y="18160"/>
                  <a:pt x="2112" y="18216"/>
                </a:cubicBezTo>
                <a:cubicBezTo>
                  <a:pt x="2269" y="18329"/>
                  <a:pt x="2069" y="18429"/>
                  <a:pt x="1849" y="18347"/>
                </a:cubicBezTo>
                <a:cubicBezTo>
                  <a:pt x="1638" y="18268"/>
                  <a:pt x="1567" y="18268"/>
                  <a:pt x="1649" y="18347"/>
                </a:cubicBezTo>
                <a:cubicBezTo>
                  <a:pt x="1749" y="18443"/>
                  <a:pt x="1681" y="18757"/>
                  <a:pt x="1546" y="18819"/>
                </a:cubicBezTo>
                <a:cubicBezTo>
                  <a:pt x="1479" y="18850"/>
                  <a:pt x="1427" y="18890"/>
                  <a:pt x="1427" y="18911"/>
                </a:cubicBezTo>
                <a:cubicBezTo>
                  <a:pt x="1427" y="18944"/>
                  <a:pt x="1169" y="19148"/>
                  <a:pt x="796" y="19404"/>
                </a:cubicBezTo>
                <a:cubicBezTo>
                  <a:pt x="725" y="19452"/>
                  <a:pt x="666" y="19530"/>
                  <a:pt x="664" y="19579"/>
                </a:cubicBezTo>
                <a:cubicBezTo>
                  <a:pt x="663" y="19627"/>
                  <a:pt x="604" y="19711"/>
                  <a:pt x="536" y="19765"/>
                </a:cubicBezTo>
                <a:cubicBezTo>
                  <a:pt x="468" y="19818"/>
                  <a:pt x="411" y="19900"/>
                  <a:pt x="411" y="19945"/>
                </a:cubicBezTo>
                <a:cubicBezTo>
                  <a:pt x="411" y="19991"/>
                  <a:pt x="336" y="20070"/>
                  <a:pt x="242" y="20120"/>
                </a:cubicBezTo>
                <a:cubicBezTo>
                  <a:pt x="131" y="20180"/>
                  <a:pt x="89" y="20246"/>
                  <a:pt x="124" y="20310"/>
                </a:cubicBezTo>
                <a:cubicBezTo>
                  <a:pt x="152" y="20364"/>
                  <a:pt x="128" y="20464"/>
                  <a:pt x="67" y="20531"/>
                </a:cubicBezTo>
                <a:cubicBezTo>
                  <a:pt x="-20" y="20628"/>
                  <a:pt x="-22" y="20675"/>
                  <a:pt x="58" y="20751"/>
                </a:cubicBezTo>
                <a:cubicBezTo>
                  <a:pt x="114" y="20804"/>
                  <a:pt x="158" y="20880"/>
                  <a:pt x="158" y="20919"/>
                </a:cubicBezTo>
                <a:cubicBezTo>
                  <a:pt x="158" y="21000"/>
                  <a:pt x="518" y="21070"/>
                  <a:pt x="849" y="21054"/>
                </a:cubicBezTo>
                <a:cubicBezTo>
                  <a:pt x="973" y="21048"/>
                  <a:pt x="1104" y="21074"/>
                  <a:pt x="1143" y="21110"/>
                </a:cubicBezTo>
                <a:cubicBezTo>
                  <a:pt x="1216" y="21178"/>
                  <a:pt x="1415" y="21210"/>
                  <a:pt x="1740" y="21205"/>
                </a:cubicBezTo>
                <a:cubicBezTo>
                  <a:pt x="1842" y="21204"/>
                  <a:pt x="1956" y="21230"/>
                  <a:pt x="1993" y="21265"/>
                </a:cubicBezTo>
                <a:cubicBezTo>
                  <a:pt x="2061" y="21328"/>
                  <a:pt x="2363" y="21348"/>
                  <a:pt x="3391" y="21358"/>
                </a:cubicBezTo>
                <a:cubicBezTo>
                  <a:pt x="3705" y="21361"/>
                  <a:pt x="3981" y="21384"/>
                  <a:pt x="4006" y="21408"/>
                </a:cubicBezTo>
                <a:cubicBezTo>
                  <a:pt x="4032" y="21432"/>
                  <a:pt x="4453" y="21453"/>
                  <a:pt x="4938" y="21453"/>
                </a:cubicBezTo>
                <a:cubicBezTo>
                  <a:pt x="5927" y="21453"/>
                  <a:pt x="5926" y="21453"/>
                  <a:pt x="5645" y="21106"/>
                </a:cubicBezTo>
                <a:cubicBezTo>
                  <a:pt x="5524" y="20957"/>
                  <a:pt x="5381" y="20870"/>
                  <a:pt x="5179" y="20820"/>
                </a:cubicBezTo>
                <a:cubicBezTo>
                  <a:pt x="5019" y="20780"/>
                  <a:pt x="4888" y="20726"/>
                  <a:pt x="4888" y="20699"/>
                </a:cubicBezTo>
                <a:cubicBezTo>
                  <a:pt x="4888" y="20672"/>
                  <a:pt x="4778" y="20649"/>
                  <a:pt x="4641" y="20649"/>
                </a:cubicBezTo>
                <a:cubicBezTo>
                  <a:pt x="4505" y="20649"/>
                  <a:pt x="4372" y="20628"/>
                  <a:pt x="4347" y="20604"/>
                </a:cubicBezTo>
                <a:cubicBezTo>
                  <a:pt x="4322" y="20580"/>
                  <a:pt x="4110" y="20550"/>
                  <a:pt x="3875" y="20537"/>
                </a:cubicBezTo>
                <a:cubicBezTo>
                  <a:pt x="3293" y="20504"/>
                  <a:pt x="2995" y="20341"/>
                  <a:pt x="3062" y="20094"/>
                </a:cubicBezTo>
                <a:cubicBezTo>
                  <a:pt x="3089" y="19997"/>
                  <a:pt x="3159" y="19897"/>
                  <a:pt x="3219" y="19869"/>
                </a:cubicBezTo>
                <a:cubicBezTo>
                  <a:pt x="3278" y="19841"/>
                  <a:pt x="3404" y="19733"/>
                  <a:pt x="3497" y="19627"/>
                </a:cubicBezTo>
                <a:cubicBezTo>
                  <a:pt x="3592" y="19519"/>
                  <a:pt x="3804" y="19386"/>
                  <a:pt x="3985" y="19326"/>
                </a:cubicBezTo>
                <a:cubicBezTo>
                  <a:pt x="4178" y="19261"/>
                  <a:pt x="4325" y="19170"/>
                  <a:pt x="4357" y="19093"/>
                </a:cubicBezTo>
                <a:cubicBezTo>
                  <a:pt x="4441" y="18888"/>
                  <a:pt x="4925" y="18466"/>
                  <a:pt x="5166" y="18390"/>
                </a:cubicBezTo>
                <a:cubicBezTo>
                  <a:pt x="5288" y="18351"/>
                  <a:pt x="5449" y="18238"/>
                  <a:pt x="5523" y="18138"/>
                </a:cubicBezTo>
                <a:cubicBezTo>
                  <a:pt x="5597" y="18039"/>
                  <a:pt x="5700" y="17913"/>
                  <a:pt x="5751" y="17859"/>
                </a:cubicBezTo>
                <a:cubicBezTo>
                  <a:pt x="5802" y="17805"/>
                  <a:pt x="5933" y="17659"/>
                  <a:pt x="6042" y="17537"/>
                </a:cubicBezTo>
                <a:cubicBezTo>
                  <a:pt x="6151" y="17415"/>
                  <a:pt x="6335" y="17265"/>
                  <a:pt x="6451" y="17200"/>
                </a:cubicBezTo>
                <a:cubicBezTo>
                  <a:pt x="6568" y="17136"/>
                  <a:pt x="6664" y="17065"/>
                  <a:pt x="6664" y="17042"/>
                </a:cubicBezTo>
                <a:cubicBezTo>
                  <a:pt x="6664" y="17019"/>
                  <a:pt x="6892" y="16864"/>
                  <a:pt x="7170" y="16700"/>
                </a:cubicBezTo>
                <a:cubicBezTo>
                  <a:pt x="7449" y="16536"/>
                  <a:pt x="7677" y="16381"/>
                  <a:pt x="7677" y="16356"/>
                </a:cubicBezTo>
                <a:cubicBezTo>
                  <a:pt x="7677" y="16330"/>
                  <a:pt x="7896" y="16180"/>
                  <a:pt x="8165" y="16024"/>
                </a:cubicBezTo>
                <a:cubicBezTo>
                  <a:pt x="8434" y="15868"/>
                  <a:pt x="8738" y="15670"/>
                  <a:pt x="8840" y="15585"/>
                </a:cubicBezTo>
                <a:cubicBezTo>
                  <a:pt x="8942" y="15500"/>
                  <a:pt x="9154" y="15392"/>
                  <a:pt x="9315" y="15347"/>
                </a:cubicBezTo>
                <a:cubicBezTo>
                  <a:pt x="9476" y="15302"/>
                  <a:pt x="9635" y="15221"/>
                  <a:pt x="9665" y="15165"/>
                </a:cubicBezTo>
                <a:cubicBezTo>
                  <a:pt x="9695" y="15108"/>
                  <a:pt x="9813" y="15040"/>
                  <a:pt x="9928" y="15014"/>
                </a:cubicBezTo>
                <a:cubicBezTo>
                  <a:pt x="10251" y="14941"/>
                  <a:pt x="11002" y="14956"/>
                  <a:pt x="11188" y="15040"/>
                </a:cubicBezTo>
                <a:cubicBezTo>
                  <a:pt x="11278" y="15080"/>
                  <a:pt x="11426" y="15113"/>
                  <a:pt x="11516" y="15114"/>
                </a:cubicBezTo>
                <a:cubicBezTo>
                  <a:pt x="11719" y="15116"/>
                  <a:pt x="12154" y="15358"/>
                  <a:pt x="12154" y="15468"/>
                </a:cubicBezTo>
                <a:cubicBezTo>
                  <a:pt x="12154" y="15512"/>
                  <a:pt x="12198" y="15576"/>
                  <a:pt x="12254" y="15609"/>
                </a:cubicBezTo>
                <a:cubicBezTo>
                  <a:pt x="12320" y="15649"/>
                  <a:pt x="12369" y="15934"/>
                  <a:pt x="12391" y="16437"/>
                </a:cubicBezTo>
                <a:cubicBezTo>
                  <a:pt x="12410" y="16859"/>
                  <a:pt x="12459" y="17224"/>
                  <a:pt x="12501" y="17251"/>
                </a:cubicBezTo>
                <a:cubicBezTo>
                  <a:pt x="12607" y="17318"/>
                  <a:pt x="12598" y="19378"/>
                  <a:pt x="12492" y="19417"/>
                </a:cubicBezTo>
                <a:cubicBezTo>
                  <a:pt x="12445" y="19434"/>
                  <a:pt x="12407" y="19661"/>
                  <a:pt x="12407" y="19927"/>
                </a:cubicBezTo>
                <a:cubicBezTo>
                  <a:pt x="12407" y="20235"/>
                  <a:pt x="12363" y="20463"/>
                  <a:pt x="12285" y="20565"/>
                </a:cubicBezTo>
                <a:cubicBezTo>
                  <a:pt x="12219" y="20652"/>
                  <a:pt x="12154" y="20818"/>
                  <a:pt x="12138" y="20935"/>
                </a:cubicBezTo>
                <a:cubicBezTo>
                  <a:pt x="12112" y="21128"/>
                  <a:pt x="12130" y="21153"/>
                  <a:pt x="12335" y="21196"/>
                </a:cubicBezTo>
                <a:cubicBezTo>
                  <a:pt x="12460" y="21222"/>
                  <a:pt x="12586" y="21289"/>
                  <a:pt x="12617" y="21347"/>
                </a:cubicBezTo>
                <a:cubicBezTo>
                  <a:pt x="12670" y="21447"/>
                  <a:pt x="12728" y="21453"/>
                  <a:pt x="14020" y="21453"/>
                </a:cubicBezTo>
                <a:cubicBezTo>
                  <a:pt x="15151" y="21453"/>
                  <a:pt x="15379" y="21465"/>
                  <a:pt x="15421" y="21529"/>
                </a:cubicBezTo>
                <a:cubicBezTo>
                  <a:pt x="15452" y="21578"/>
                  <a:pt x="15504" y="21589"/>
                  <a:pt x="15565" y="21561"/>
                </a:cubicBezTo>
                <a:cubicBezTo>
                  <a:pt x="15617" y="21536"/>
                  <a:pt x="15761" y="21526"/>
                  <a:pt x="15887" y="21536"/>
                </a:cubicBezTo>
                <a:cubicBezTo>
                  <a:pt x="16050" y="21550"/>
                  <a:pt x="16141" y="21528"/>
                  <a:pt x="16206" y="21456"/>
                </a:cubicBezTo>
                <a:cubicBezTo>
                  <a:pt x="16257" y="21400"/>
                  <a:pt x="16350" y="21368"/>
                  <a:pt x="16418" y="21384"/>
                </a:cubicBezTo>
                <a:cubicBezTo>
                  <a:pt x="16484" y="21399"/>
                  <a:pt x="16604" y="21363"/>
                  <a:pt x="16687" y="21306"/>
                </a:cubicBezTo>
                <a:cubicBezTo>
                  <a:pt x="16770" y="21248"/>
                  <a:pt x="16887" y="21201"/>
                  <a:pt x="16947" y="21201"/>
                </a:cubicBezTo>
                <a:cubicBezTo>
                  <a:pt x="17006" y="21201"/>
                  <a:pt x="17120" y="21156"/>
                  <a:pt x="17200" y="21101"/>
                </a:cubicBezTo>
                <a:cubicBezTo>
                  <a:pt x="17279" y="21046"/>
                  <a:pt x="17394" y="21000"/>
                  <a:pt x="17453" y="21000"/>
                </a:cubicBezTo>
                <a:cubicBezTo>
                  <a:pt x="17697" y="21000"/>
                  <a:pt x="17538" y="20461"/>
                  <a:pt x="17247" y="20234"/>
                </a:cubicBezTo>
                <a:cubicBezTo>
                  <a:pt x="17054" y="20301"/>
                  <a:pt x="16692" y="20260"/>
                  <a:pt x="16493" y="20137"/>
                </a:cubicBezTo>
                <a:cubicBezTo>
                  <a:pt x="16356" y="20052"/>
                  <a:pt x="16298" y="19975"/>
                  <a:pt x="16309" y="19919"/>
                </a:cubicBezTo>
                <a:cubicBezTo>
                  <a:pt x="16180" y="19916"/>
                  <a:pt x="16034" y="19920"/>
                  <a:pt x="15852" y="19929"/>
                </a:cubicBezTo>
                <a:cubicBezTo>
                  <a:pt x="15239" y="19957"/>
                  <a:pt x="15177" y="19949"/>
                  <a:pt x="14983" y="19841"/>
                </a:cubicBezTo>
                <a:cubicBezTo>
                  <a:pt x="14763" y="19718"/>
                  <a:pt x="14706" y="19502"/>
                  <a:pt x="14868" y="19406"/>
                </a:cubicBezTo>
                <a:cubicBezTo>
                  <a:pt x="14919" y="19375"/>
                  <a:pt x="14957" y="19201"/>
                  <a:pt x="14952" y="19020"/>
                </a:cubicBezTo>
                <a:cubicBezTo>
                  <a:pt x="14947" y="18840"/>
                  <a:pt x="14978" y="18679"/>
                  <a:pt x="15021" y="18663"/>
                </a:cubicBezTo>
                <a:cubicBezTo>
                  <a:pt x="15064" y="18647"/>
                  <a:pt x="15078" y="18556"/>
                  <a:pt x="15052" y="18460"/>
                </a:cubicBezTo>
                <a:cubicBezTo>
                  <a:pt x="15022" y="18349"/>
                  <a:pt x="15045" y="18256"/>
                  <a:pt x="15118" y="18203"/>
                </a:cubicBezTo>
                <a:cubicBezTo>
                  <a:pt x="15204" y="18142"/>
                  <a:pt x="15237" y="17895"/>
                  <a:pt x="15246" y="17204"/>
                </a:cubicBezTo>
                <a:cubicBezTo>
                  <a:pt x="15252" y="16700"/>
                  <a:pt x="15284" y="16260"/>
                  <a:pt x="15318" y="16227"/>
                </a:cubicBezTo>
                <a:cubicBezTo>
                  <a:pt x="15351" y="16195"/>
                  <a:pt x="15333" y="16135"/>
                  <a:pt x="15277" y="16095"/>
                </a:cubicBezTo>
                <a:cubicBezTo>
                  <a:pt x="15221" y="16055"/>
                  <a:pt x="15205" y="16022"/>
                  <a:pt x="15243" y="16022"/>
                </a:cubicBezTo>
                <a:cubicBezTo>
                  <a:pt x="15281" y="16022"/>
                  <a:pt x="15241" y="15990"/>
                  <a:pt x="15152" y="15952"/>
                </a:cubicBezTo>
                <a:cubicBezTo>
                  <a:pt x="15013" y="15891"/>
                  <a:pt x="15005" y="15871"/>
                  <a:pt x="15105" y="15799"/>
                </a:cubicBezTo>
                <a:cubicBezTo>
                  <a:pt x="15176" y="15748"/>
                  <a:pt x="15226" y="15584"/>
                  <a:pt x="15230" y="15379"/>
                </a:cubicBezTo>
                <a:cubicBezTo>
                  <a:pt x="15237" y="15095"/>
                  <a:pt x="15261" y="15043"/>
                  <a:pt x="15377" y="15055"/>
                </a:cubicBezTo>
                <a:cubicBezTo>
                  <a:pt x="15465" y="15063"/>
                  <a:pt x="15513" y="15037"/>
                  <a:pt x="15505" y="14980"/>
                </a:cubicBezTo>
                <a:cubicBezTo>
                  <a:pt x="15497" y="14920"/>
                  <a:pt x="15540" y="14895"/>
                  <a:pt x="15646" y="14906"/>
                </a:cubicBezTo>
                <a:cubicBezTo>
                  <a:pt x="15797" y="14921"/>
                  <a:pt x="15798" y="14918"/>
                  <a:pt x="15649" y="14768"/>
                </a:cubicBezTo>
                <a:cubicBezTo>
                  <a:pt x="15499" y="14617"/>
                  <a:pt x="15500" y="14611"/>
                  <a:pt x="15677" y="14506"/>
                </a:cubicBezTo>
                <a:cubicBezTo>
                  <a:pt x="15826" y="14417"/>
                  <a:pt x="15840" y="14383"/>
                  <a:pt x="15759" y="14303"/>
                </a:cubicBezTo>
                <a:cubicBezTo>
                  <a:pt x="15678" y="14225"/>
                  <a:pt x="15688" y="14193"/>
                  <a:pt x="15805" y="14141"/>
                </a:cubicBezTo>
                <a:cubicBezTo>
                  <a:pt x="15901" y="14099"/>
                  <a:pt x="15920" y="14060"/>
                  <a:pt x="15865" y="14028"/>
                </a:cubicBezTo>
                <a:cubicBezTo>
                  <a:pt x="15819" y="14000"/>
                  <a:pt x="15771" y="13838"/>
                  <a:pt x="15755" y="13667"/>
                </a:cubicBezTo>
                <a:cubicBezTo>
                  <a:pt x="15736" y="13461"/>
                  <a:pt x="15674" y="13321"/>
                  <a:pt x="15577" y="13257"/>
                </a:cubicBezTo>
                <a:cubicBezTo>
                  <a:pt x="15444" y="13169"/>
                  <a:pt x="15443" y="13148"/>
                  <a:pt x="15559" y="13010"/>
                </a:cubicBezTo>
                <a:cubicBezTo>
                  <a:pt x="15676" y="12869"/>
                  <a:pt x="15674" y="12856"/>
                  <a:pt x="15530" y="12829"/>
                </a:cubicBezTo>
                <a:cubicBezTo>
                  <a:pt x="15234" y="12773"/>
                  <a:pt x="14895" y="12195"/>
                  <a:pt x="15090" y="12079"/>
                </a:cubicBezTo>
                <a:cubicBezTo>
                  <a:pt x="15124" y="12058"/>
                  <a:pt x="15159" y="12019"/>
                  <a:pt x="15165" y="11994"/>
                </a:cubicBezTo>
                <a:cubicBezTo>
                  <a:pt x="15170" y="11968"/>
                  <a:pt x="15185" y="11943"/>
                  <a:pt x="15196" y="11936"/>
                </a:cubicBezTo>
                <a:cubicBezTo>
                  <a:pt x="15207" y="11929"/>
                  <a:pt x="15224" y="11754"/>
                  <a:pt x="15233" y="11547"/>
                </a:cubicBezTo>
                <a:cubicBezTo>
                  <a:pt x="15246" y="11268"/>
                  <a:pt x="15220" y="11155"/>
                  <a:pt x="15130" y="11115"/>
                </a:cubicBezTo>
                <a:cubicBezTo>
                  <a:pt x="14949" y="11035"/>
                  <a:pt x="14925" y="10652"/>
                  <a:pt x="15099" y="10594"/>
                </a:cubicBezTo>
                <a:cubicBezTo>
                  <a:pt x="15217" y="10555"/>
                  <a:pt x="15201" y="10539"/>
                  <a:pt x="14999" y="10494"/>
                </a:cubicBezTo>
                <a:cubicBezTo>
                  <a:pt x="14826" y="10455"/>
                  <a:pt x="14766" y="10410"/>
                  <a:pt x="14777" y="10328"/>
                </a:cubicBezTo>
                <a:cubicBezTo>
                  <a:pt x="14797" y="10172"/>
                  <a:pt x="14684" y="9982"/>
                  <a:pt x="14592" y="10015"/>
                </a:cubicBezTo>
                <a:cubicBezTo>
                  <a:pt x="14551" y="10031"/>
                  <a:pt x="14498" y="10004"/>
                  <a:pt x="14471" y="9954"/>
                </a:cubicBezTo>
                <a:cubicBezTo>
                  <a:pt x="14443" y="9904"/>
                  <a:pt x="14382" y="9814"/>
                  <a:pt x="14333" y="9753"/>
                </a:cubicBezTo>
                <a:cubicBezTo>
                  <a:pt x="14284" y="9692"/>
                  <a:pt x="14238" y="9573"/>
                  <a:pt x="14233" y="9489"/>
                </a:cubicBezTo>
                <a:cubicBezTo>
                  <a:pt x="14228" y="9405"/>
                  <a:pt x="14171" y="9323"/>
                  <a:pt x="14108" y="9308"/>
                </a:cubicBezTo>
                <a:cubicBezTo>
                  <a:pt x="14020" y="9288"/>
                  <a:pt x="14016" y="9266"/>
                  <a:pt x="14089" y="9213"/>
                </a:cubicBezTo>
                <a:cubicBezTo>
                  <a:pt x="14163" y="9160"/>
                  <a:pt x="14154" y="9137"/>
                  <a:pt x="14048" y="9113"/>
                </a:cubicBezTo>
                <a:cubicBezTo>
                  <a:pt x="13973" y="9096"/>
                  <a:pt x="13933" y="9050"/>
                  <a:pt x="13958" y="9010"/>
                </a:cubicBezTo>
                <a:cubicBezTo>
                  <a:pt x="13983" y="8971"/>
                  <a:pt x="13947" y="8912"/>
                  <a:pt x="13880" y="8878"/>
                </a:cubicBezTo>
                <a:cubicBezTo>
                  <a:pt x="13784" y="8831"/>
                  <a:pt x="13780" y="8802"/>
                  <a:pt x="13858" y="8746"/>
                </a:cubicBezTo>
                <a:cubicBezTo>
                  <a:pt x="13913" y="8707"/>
                  <a:pt x="13967" y="8619"/>
                  <a:pt x="13980" y="8549"/>
                </a:cubicBezTo>
                <a:cubicBezTo>
                  <a:pt x="13992" y="8479"/>
                  <a:pt x="14052" y="8387"/>
                  <a:pt x="14111" y="8344"/>
                </a:cubicBezTo>
                <a:cubicBezTo>
                  <a:pt x="14268" y="8231"/>
                  <a:pt x="14268" y="6966"/>
                  <a:pt x="14111" y="6893"/>
                </a:cubicBezTo>
                <a:cubicBezTo>
                  <a:pt x="14040" y="6860"/>
                  <a:pt x="13990" y="6725"/>
                  <a:pt x="13983" y="6545"/>
                </a:cubicBezTo>
                <a:cubicBezTo>
                  <a:pt x="13971" y="6260"/>
                  <a:pt x="13978" y="6248"/>
                  <a:pt x="14224" y="6200"/>
                </a:cubicBezTo>
                <a:cubicBezTo>
                  <a:pt x="14543" y="6139"/>
                  <a:pt x="14544" y="6139"/>
                  <a:pt x="14561" y="6003"/>
                </a:cubicBezTo>
                <a:cubicBezTo>
                  <a:pt x="14572" y="5913"/>
                  <a:pt x="14627" y="5889"/>
                  <a:pt x="14833" y="5888"/>
                </a:cubicBezTo>
                <a:cubicBezTo>
                  <a:pt x="14975" y="5887"/>
                  <a:pt x="15146" y="5859"/>
                  <a:pt x="15211" y="5826"/>
                </a:cubicBezTo>
                <a:cubicBezTo>
                  <a:pt x="15277" y="5794"/>
                  <a:pt x="15527" y="5762"/>
                  <a:pt x="15768" y="5754"/>
                </a:cubicBezTo>
                <a:cubicBezTo>
                  <a:pt x="16014" y="5746"/>
                  <a:pt x="16224" y="5712"/>
                  <a:pt x="16246" y="5678"/>
                </a:cubicBezTo>
                <a:cubicBezTo>
                  <a:pt x="16300" y="5595"/>
                  <a:pt x="16888" y="5611"/>
                  <a:pt x="16943" y="5696"/>
                </a:cubicBezTo>
                <a:cubicBezTo>
                  <a:pt x="16967" y="5733"/>
                  <a:pt x="17063" y="5763"/>
                  <a:pt x="17156" y="5763"/>
                </a:cubicBezTo>
                <a:cubicBezTo>
                  <a:pt x="17273" y="5763"/>
                  <a:pt x="17309" y="5740"/>
                  <a:pt x="17275" y="5687"/>
                </a:cubicBezTo>
                <a:cubicBezTo>
                  <a:pt x="17247" y="5644"/>
                  <a:pt x="17306" y="5562"/>
                  <a:pt x="17409" y="5501"/>
                </a:cubicBezTo>
                <a:cubicBezTo>
                  <a:pt x="17536" y="5426"/>
                  <a:pt x="17588" y="5341"/>
                  <a:pt x="17575" y="5225"/>
                </a:cubicBezTo>
                <a:cubicBezTo>
                  <a:pt x="17562" y="5114"/>
                  <a:pt x="17598" y="5048"/>
                  <a:pt x="17684" y="5028"/>
                </a:cubicBezTo>
                <a:cubicBezTo>
                  <a:pt x="17756" y="5012"/>
                  <a:pt x="17816" y="4970"/>
                  <a:pt x="17816" y="4935"/>
                </a:cubicBezTo>
                <a:cubicBezTo>
                  <a:pt x="17816" y="4900"/>
                  <a:pt x="17873" y="4842"/>
                  <a:pt x="17944" y="4807"/>
                </a:cubicBezTo>
                <a:cubicBezTo>
                  <a:pt x="18059" y="4750"/>
                  <a:pt x="18060" y="4736"/>
                  <a:pt x="17944" y="4660"/>
                </a:cubicBezTo>
                <a:cubicBezTo>
                  <a:pt x="17827" y="4583"/>
                  <a:pt x="17827" y="4565"/>
                  <a:pt x="17972" y="4487"/>
                </a:cubicBezTo>
                <a:cubicBezTo>
                  <a:pt x="18097" y="4419"/>
                  <a:pt x="18125" y="4355"/>
                  <a:pt x="18091" y="4202"/>
                </a:cubicBezTo>
                <a:cubicBezTo>
                  <a:pt x="18063" y="4077"/>
                  <a:pt x="18087" y="3977"/>
                  <a:pt x="18157" y="3926"/>
                </a:cubicBezTo>
                <a:cubicBezTo>
                  <a:pt x="18227" y="3876"/>
                  <a:pt x="18278" y="3658"/>
                  <a:pt x="18297" y="3335"/>
                </a:cubicBezTo>
                <a:cubicBezTo>
                  <a:pt x="18332" y="2749"/>
                  <a:pt x="18372" y="2713"/>
                  <a:pt x="18951" y="2724"/>
                </a:cubicBezTo>
                <a:cubicBezTo>
                  <a:pt x="19372" y="2733"/>
                  <a:pt x="19408" y="2716"/>
                  <a:pt x="19188" y="2620"/>
                </a:cubicBezTo>
                <a:cubicBezTo>
                  <a:pt x="19069" y="2568"/>
                  <a:pt x="19065" y="2544"/>
                  <a:pt x="19154" y="2480"/>
                </a:cubicBezTo>
                <a:cubicBezTo>
                  <a:pt x="19244" y="2416"/>
                  <a:pt x="19221" y="2385"/>
                  <a:pt x="19004" y="2289"/>
                </a:cubicBezTo>
                <a:cubicBezTo>
                  <a:pt x="18700" y="2155"/>
                  <a:pt x="18683" y="2093"/>
                  <a:pt x="18916" y="1967"/>
                </a:cubicBezTo>
                <a:cubicBezTo>
                  <a:pt x="19011" y="1916"/>
                  <a:pt x="19079" y="1839"/>
                  <a:pt x="19073" y="1796"/>
                </a:cubicBezTo>
                <a:cubicBezTo>
                  <a:pt x="19047" y="1636"/>
                  <a:pt x="19086" y="1597"/>
                  <a:pt x="19379" y="1494"/>
                </a:cubicBezTo>
                <a:cubicBezTo>
                  <a:pt x="19812" y="1342"/>
                  <a:pt x="20046" y="1317"/>
                  <a:pt x="20176" y="1410"/>
                </a:cubicBezTo>
                <a:cubicBezTo>
                  <a:pt x="20265" y="1474"/>
                  <a:pt x="20311" y="1480"/>
                  <a:pt x="20411" y="1431"/>
                </a:cubicBezTo>
                <a:cubicBezTo>
                  <a:pt x="20511" y="1381"/>
                  <a:pt x="20557" y="1386"/>
                  <a:pt x="20651" y="1463"/>
                </a:cubicBezTo>
                <a:cubicBezTo>
                  <a:pt x="20750" y="1543"/>
                  <a:pt x="20801" y="1548"/>
                  <a:pt x="20986" y="1498"/>
                </a:cubicBezTo>
                <a:cubicBezTo>
                  <a:pt x="21127" y="1460"/>
                  <a:pt x="21182" y="1418"/>
                  <a:pt x="21139" y="1377"/>
                </a:cubicBezTo>
                <a:cubicBezTo>
                  <a:pt x="20997" y="1241"/>
                  <a:pt x="21038" y="1139"/>
                  <a:pt x="21295" y="1010"/>
                </a:cubicBezTo>
                <a:cubicBezTo>
                  <a:pt x="21557" y="879"/>
                  <a:pt x="21566" y="865"/>
                  <a:pt x="21574" y="450"/>
                </a:cubicBezTo>
                <a:cubicBezTo>
                  <a:pt x="21578" y="216"/>
                  <a:pt x="21552" y="14"/>
                  <a:pt x="21517" y="2"/>
                </a:cubicBezTo>
                <a:close/>
                <a:moveTo>
                  <a:pt x="14836" y="1718"/>
                </a:moveTo>
                <a:cubicBezTo>
                  <a:pt x="14746" y="1711"/>
                  <a:pt x="14683" y="1746"/>
                  <a:pt x="14733" y="1794"/>
                </a:cubicBezTo>
                <a:cubicBezTo>
                  <a:pt x="14759" y="1818"/>
                  <a:pt x="14839" y="1823"/>
                  <a:pt x="14911" y="1807"/>
                </a:cubicBezTo>
                <a:cubicBezTo>
                  <a:pt x="15014" y="1783"/>
                  <a:pt x="15015" y="1769"/>
                  <a:pt x="14930" y="1738"/>
                </a:cubicBezTo>
                <a:cubicBezTo>
                  <a:pt x="14898" y="1726"/>
                  <a:pt x="14866" y="1720"/>
                  <a:pt x="14836" y="1718"/>
                </a:cubicBezTo>
                <a:close/>
                <a:moveTo>
                  <a:pt x="17144" y="2866"/>
                </a:moveTo>
                <a:cubicBezTo>
                  <a:pt x="17264" y="2873"/>
                  <a:pt x="17358" y="2913"/>
                  <a:pt x="17375" y="2983"/>
                </a:cubicBezTo>
                <a:cubicBezTo>
                  <a:pt x="17392" y="3054"/>
                  <a:pt x="17338" y="3112"/>
                  <a:pt x="17222" y="3149"/>
                </a:cubicBezTo>
                <a:cubicBezTo>
                  <a:pt x="17081" y="3193"/>
                  <a:pt x="17064" y="3222"/>
                  <a:pt x="17140" y="3277"/>
                </a:cubicBezTo>
                <a:cubicBezTo>
                  <a:pt x="17258" y="3361"/>
                  <a:pt x="17176" y="3456"/>
                  <a:pt x="17019" y="3420"/>
                </a:cubicBezTo>
                <a:cubicBezTo>
                  <a:pt x="16956" y="3406"/>
                  <a:pt x="16884" y="3429"/>
                  <a:pt x="16856" y="3472"/>
                </a:cubicBezTo>
                <a:cubicBezTo>
                  <a:pt x="16782" y="3586"/>
                  <a:pt x="16569" y="3570"/>
                  <a:pt x="16446" y="3439"/>
                </a:cubicBezTo>
                <a:cubicBezTo>
                  <a:pt x="16283" y="3265"/>
                  <a:pt x="16283" y="3099"/>
                  <a:pt x="16446" y="3065"/>
                </a:cubicBezTo>
                <a:cubicBezTo>
                  <a:pt x="16525" y="3048"/>
                  <a:pt x="16666" y="2994"/>
                  <a:pt x="16759" y="2946"/>
                </a:cubicBezTo>
                <a:cubicBezTo>
                  <a:pt x="16878" y="2884"/>
                  <a:pt x="17023" y="2859"/>
                  <a:pt x="17144" y="2866"/>
                </a:cubicBezTo>
                <a:close/>
                <a:moveTo>
                  <a:pt x="15305" y="2875"/>
                </a:moveTo>
                <a:cubicBezTo>
                  <a:pt x="15343" y="2869"/>
                  <a:pt x="15386" y="2878"/>
                  <a:pt x="15452" y="2899"/>
                </a:cubicBezTo>
                <a:cubicBezTo>
                  <a:pt x="15648" y="2962"/>
                  <a:pt x="15668" y="3089"/>
                  <a:pt x="15490" y="3130"/>
                </a:cubicBezTo>
                <a:cubicBezTo>
                  <a:pt x="15420" y="3146"/>
                  <a:pt x="15384" y="3178"/>
                  <a:pt x="15405" y="3199"/>
                </a:cubicBezTo>
                <a:cubicBezTo>
                  <a:pt x="15416" y="3209"/>
                  <a:pt x="15411" y="3227"/>
                  <a:pt x="15396" y="3251"/>
                </a:cubicBezTo>
                <a:cubicBezTo>
                  <a:pt x="15381" y="3275"/>
                  <a:pt x="15355" y="3303"/>
                  <a:pt x="15321" y="3329"/>
                </a:cubicBezTo>
                <a:cubicBezTo>
                  <a:pt x="15203" y="3420"/>
                  <a:pt x="15189" y="3422"/>
                  <a:pt x="15080" y="3338"/>
                </a:cubicBezTo>
                <a:cubicBezTo>
                  <a:pt x="14906" y="3205"/>
                  <a:pt x="14760" y="3228"/>
                  <a:pt x="14824" y="3379"/>
                </a:cubicBezTo>
                <a:cubicBezTo>
                  <a:pt x="14867" y="3483"/>
                  <a:pt x="14843" y="3513"/>
                  <a:pt x="14699" y="3536"/>
                </a:cubicBezTo>
                <a:cubicBezTo>
                  <a:pt x="14500" y="3567"/>
                  <a:pt x="14477" y="3604"/>
                  <a:pt x="14608" y="3683"/>
                </a:cubicBezTo>
                <a:cubicBezTo>
                  <a:pt x="14634" y="3698"/>
                  <a:pt x="14643" y="3726"/>
                  <a:pt x="14642" y="3759"/>
                </a:cubicBezTo>
                <a:cubicBezTo>
                  <a:pt x="14642" y="3760"/>
                  <a:pt x="14642" y="3760"/>
                  <a:pt x="14642" y="3761"/>
                </a:cubicBezTo>
                <a:cubicBezTo>
                  <a:pt x="14641" y="3860"/>
                  <a:pt x="14541" y="4005"/>
                  <a:pt x="14439" y="4005"/>
                </a:cubicBezTo>
                <a:cubicBezTo>
                  <a:pt x="14392" y="4005"/>
                  <a:pt x="14359" y="4022"/>
                  <a:pt x="14370" y="4044"/>
                </a:cubicBezTo>
                <a:cubicBezTo>
                  <a:pt x="14376" y="4054"/>
                  <a:pt x="14364" y="4076"/>
                  <a:pt x="14336" y="4103"/>
                </a:cubicBezTo>
                <a:cubicBezTo>
                  <a:pt x="14308" y="4131"/>
                  <a:pt x="14267" y="4164"/>
                  <a:pt x="14217" y="4196"/>
                </a:cubicBezTo>
                <a:cubicBezTo>
                  <a:pt x="14139" y="4246"/>
                  <a:pt x="14088" y="4271"/>
                  <a:pt x="14048" y="4276"/>
                </a:cubicBezTo>
                <a:cubicBezTo>
                  <a:pt x="14028" y="4279"/>
                  <a:pt x="14015" y="4277"/>
                  <a:pt x="13995" y="4269"/>
                </a:cubicBezTo>
                <a:cubicBezTo>
                  <a:pt x="13976" y="4261"/>
                  <a:pt x="13953" y="4248"/>
                  <a:pt x="13930" y="4232"/>
                </a:cubicBezTo>
                <a:cubicBezTo>
                  <a:pt x="13871" y="4190"/>
                  <a:pt x="13792" y="4168"/>
                  <a:pt x="13751" y="4183"/>
                </a:cubicBezTo>
                <a:cubicBezTo>
                  <a:pt x="13609" y="4236"/>
                  <a:pt x="13342" y="4102"/>
                  <a:pt x="13270" y="3941"/>
                </a:cubicBezTo>
                <a:cubicBezTo>
                  <a:pt x="13230" y="3852"/>
                  <a:pt x="13221" y="3654"/>
                  <a:pt x="13248" y="3502"/>
                </a:cubicBezTo>
                <a:cubicBezTo>
                  <a:pt x="13289" y="3268"/>
                  <a:pt x="13323" y="3224"/>
                  <a:pt x="13470" y="3219"/>
                </a:cubicBezTo>
                <a:cubicBezTo>
                  <a:pt x="13566" y="3216"/>
                  <a:pt x="13747" y="3174"/>
                  <a:pt x="13873" y="3124"/>
                </a:cubicBezTo>
                <a:cubicBezTo>
                  <a:pt x="14030" y="3063"/>
                  <a:pt x="14267" y="3035"/>
                  <a:pt x="14611" y="3035"/>
                </a:cubicBezTo>
                <a:cubicBezTo>
                  <a:pt x="14815" y="3035"/>
                  <a:pt x="14945" y="3031"/>
                  <a:pt x="15033" y="3016"/>
                </a:cubicBezTo>
                <a:cubicBezTo>
                  <a:pt x="15077" y="3009"/>
                  <a:pt x="15113" y="2999"/>
                  <a:pt x="15140" y="2987"/>
                </a:cubicBezTo>
                <a:cubicBezTo>
                  <a:pt x="15166" y="2974"/>
                  <a:pt x="15185" y="2959"/>
                  <a:pt x="15202" y="2940"/>
                </a:cubicBezTo>
                <a:cubicBezTo>
                  <a:pt x="15236" y="2903"/>
                  <a:pt x="15268" y="2881"/>
                  <a:pt x="15305" y="2875"/>
                </a:cubicBezTo>
                <a:close/>
                <a:moveTo>
                  <a:pt x="16209" y="3511"/>
                </a:moveTo>
                <a:cubicBezTo>
                  <a:pt x="16247" y="3507"/>
                  <a:pt x="16290" y="3509"/>
                  <a:pt x="16334" y="3519"/>
                </a:cubicBezTo>
                <a:cubicBezTo>
                  <a:pt x="16442" y="3544"/>
                  <a:pt x="16450" y="3572"/>
                  <a:pt x="16378" y="3653"/>
                </a:cubicBezTo>
                <a:cubicBezTo>
                  <a:pt x="16269" y="3774"/>
                  <a:pt x="16138" y="3782"/>
                  <a:pt x="16068" y="3673"/>
                </a:cubicBezTo>
                <a:cubicBezTo>
                  <a:pt x="16019" y="3596"/>
                  <a:pt x="16094" y="3525"/>
                  <a:pt x="16209" y="3511"/>
                </a:cubicBezTo>
                <a:close/>
                <a:moveTo>
                  <a:pt x="16306" y="3779"/>
                </a:moveTo>
                <a:cubicBezTo>
                  <a:pt x="16429" y="3771"/>
                  <a:pt x="16554" y="3786"/>
                  <a:pt x="16665" y="3830"/>
                </a:cubicBezTo>
                <a:lnTo>
                  <a:pt x="16865" y="3908"/>
                </a:lnTo>
                <a:lnTo>
                  <a:pt x="16709" y="4103"/>
                </a:lnTo>
                <a:cubicBezTo>
                  <a:pt x="16622" y="4211"/>
                  <a:pt x="16477" y="4313"/>
                  <a:pt x="16387" y="4330"/>
                </a:cubicBezTo>
                <a:cubicBezTo>
                  <a:pt x="16297" y="4347"/>
                  <a:pt x="16185" y="4427"/>
                  <a:pt x="16137" y="4509"/>
                </a:cubicBezTo>
                <a:cubicBezTo>
                  <a:pt x="16045" y="4665"/>
                  <a:pt x="15928" y="4689"/>
                  <a:pt x="15677" y="4602"/>
                </a:cubicBezTo>
                <a:cubicBezTo>
                  <a:pt x="15561" y="4562"/>
                  <a:pt x="15531" y="4496"/>
                  <a:pt x="15546" y="4321"/>
                </a:cubicBezTo>
                <a:cubicBezTo>
                  <a:pt x="15571" y="4033"/>
                  <a:pt x="15936" y="3803"/>
                  <a:pt x="16306" y="3779"/>
                </a:cubicBezTo>
                <a:close/>
                <a:moveTo>
                  <a:pt x="14964" y="5985"/>
                </a:moveTo>
                <a:cubicBezTo>
                  <a:pt x="14942" y="5998"/>
                  <a:pt x="14953" y="6033"/>
                  <a:pt x="14983" y="6063"/>
                </a:cubicBezTo>
                <a:cubicBezTo>
                  <a:pt x="15067" y="6143"/>
                  <a:pt x="15112" y="6127"/>
                  <a:pt x="15055" y="6039"/>
                </a:cubicBezTo>
                <a:cubicBezTo>
                  <a:pt x="15028" y="5996"/>
                  <a:pt x="14987" y="5971"/>
                  <a:pt x="14964" y="5985"/>
                </a:cubicBezTo>
                <a:close/>
                <a:moveTo>
                  <a:pt x="16024" y="13573"/>
                </a:moveTo>
                <a:cubicBezTo>
                  <a:pt x="15957" y="13590"/>
                  <a:pt x="15976" y="13601"/>
                  <a:pt x="16074" y="13603"/>
                </a:cubicBezTo>
                <a:cubicBezTo>
                  <a:pt x="16163" y="13605"/>
                  <a:pt x="16215" y="13596"/>
                  <a:pt x="16187" y="13579"/>
                </a:cubicBezTo>
                <a:cubicBezTo>
                  <a:pt x="16159" y="13562"/>
                  <a:pt x="16085" y="13559"/>
                  <a:pt x="16024" y="13573"/>
                </a:cubicBezTo>
                <a:close/>
                <a:moveTo>
                  <a:pt x="1652" y="17958"/>
                </a:moveTo>
                <a:cubicBezTo>
                  <a:pt x="1554" y="17951"/>
                  <a:pt x="1511" y="17998"/>
                  <a:pt x="1602" y="18064"/>
                </a:cubicBezTo>
                <a:cubicBezTo>
                  <a:pt x="1675" y="18116"/>
                  <a:pt x="1733" y="18122"/>
                  <a:pt x="1799" y="18082"/>
                </a:cubicBezTo>
                <a:cubicBezTo>
                  <a:pt x="1865" y="18043"/>
                  <a:pt x="1852" y="18016"/>
                  <a:pt x="1765" y="17984"/>
                </a:cubicBezTo>
                <a:cubicBezTo>
                  <a:pt x="1722" y="17968"/>
                  <a:pt x="1685" y="17960"/>
                  <a:pt x="1652" y="17958"/>
                </a:cubicBezTo>
                <a:close/>
              </a:path>
            </a:pathLst>
          </a:custGeom>
          <a:ln w="12700">
            <a:miter lim="400000"/>
          </a:ln>
        </p:spPr>
      </p:pic>
      <p:sp>
        <p:nvSpPr>
          <p:cNvPr id="114" name="Triangle"/>
          <p:cNvSpPr/>
          <p:nvPr/>
        </p:nvSpPr>
        <p:spPr>
          <a:xfrm>
            <a:off x="1810312" y="1041400"/>
            <a:ext cx="10388601" cy="8712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gradFill>
            <a:gsLst>
              <a:gs pos="0">
                <a:srgbClr val="FFFEFC">
                  <a:alpha val="4285710"/>
                </a:srgbClr>
              </a:gs>
              <a:gs pos="100000">
                <a:srgbClr val="58596B">
                  <a:alpha val="4285710"/>
                </a:srgbClr>
              </a:gs>
            </a:gsLst>
            <a:lin ang="5400000"/>
          </a:gra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15" name="(1) Our status…"/>
          <p:cNvSpPr txBox="1"/>
          <p:nvPr/>
        </p:nvSpPr>
        <p:spPr>
          <a:xfrm>
            <a:off x="5377941" y="3900590"/>
            <a:ext cx="5524501" cy="548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6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5562600" algn="l"/>
              </a:tabLst>
              <a:defRPr b="1" sz="3800">
                <a:solidFill>
                  <a:srgbClr val="444444"/>
                </a:solidFill>
                <a:latin typeface="Georgia"/>
                <a:ea typeface="Georgia"/>
                <a:cs typeface="Georgia"/>
                <a:sym typeface="Georgia"/>
              </a:defRPr>
            </a:pPr>
            <a:r>
              <a:t>(1) Our status</a:t>
            </a:r>
          </a:p>
          <a:p>
            <a:pPr algn="l">
              <a:lnSpc>
                <a:spcPts val="6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5562600" algn="l"/>
              </a:tabLst>
              <a:defRPr b="1" sz="3800">
                <a:solidFill>
                  <a:srgbClr val="444444"/>
                </a:solidFill>
                <a:latin typeface="Georgia"/>
                <a:ea typeface="Georgia"/>
                <a:cs typeface="Georgia"/>
                <a:sym typeface="Georgia"/>
              </a:defRPr>
            </a:pPr>
            <a:r>
              <a:t>(2) Our problems</a:t>
            </a:r>
          </a:p>
          <a:p>
            <a:pPr algn="l">
              <a:lnSpc>
                <a:spcPts val="6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5562600" algn="l"/>
              </a:tabLst>
              <a:defRPr b="1" sz="3800">
                <a:solidFill>
                  <a:srgbClr val="444444"/>
                </a:solidFill>
                <a:latin typeface="Georgia"/>
                <a:ea typeface="Georgia"/>
                <a:cs typeface="Georgia"/>
                <a:sym typeface="Georgia"/>
              </a:defRPr>
            </a:pPr>
            <a:r>
              <a:t>(3) Our history</a:t>
            </a:r>
          </a:p>
          <a:p>
            <a:pPr algn="l">
              <a:lnSpc>
                <a:spcPts val="6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5562600" algn="l"/>
              </a:tabLst>
              <a:defRPr b="1" sz="3800">
                <a:solidFill>
                  <a:srgbClr val="444444"/>
                </a:solidFill>
                <a:latin typeface="Georgia"/>
                <a:ea typeface="Georgia"/>
                <a:cs typeface="Georgia"/>
                <a:sym typeface="Georgia"/>
              </a:defRPr>
            </a:pPr>
            <a:r>
              <a:t>(4) Our solution </a:t>
            </a:r>
          </a:p>
          <a:p>
            <a:pPr algn="l">
              <a:lnSpc>
                <a:spcPts val="6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5562600" algn="l"/>
              </a:tabLst>
              <a:defRPr b="1" sz="3800">
                <a:solidFill>
                  <a:srgbClr val="444444"/>
                </a:solidFill>
                <a:latin typeface="Georgia"/>
                <a:ea typeface="Georgia"/>
                <a:cs typeface="Georgia"/>
                <a:sym typeface="Georgia"/>
              </a:defRPr>
            </a:pPr>
            <a:r>
              <a:t>(5) Our goal</a:t>
            </a:r>
          </a:p>
          <a:p>
            <a:pPr algn="l">
              <a:lnSpc>
                <a:spcPts val="6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5562600" algn="l"/>
              </a:tabLst>
              <a:defRPr b="1" sz="3800">
                <a:solidFill>
                  <a:srgbClr val="444444"/>
                </a:solidFill>
                <a:latin typeface="Georgia"/>
                <a:ea typeface="Georgia"/>
                <a:cs typeface="Georgia"/>
                <a:sym typeface="Georgia"/>
              </a:defRPr>
            </a:pPr>
            <a:r>
              <a:t>(6) Our danger</a:t>
            </a:r>
          </a:p>
        </p:txBody>
      </p:sp>
      <p:sp>
        <p:nvSpPr>
          <p:cNvPr id="116" name="約書亞"/>
          <p:cNvSpPr/>
          <p:nvPr/>
        </p:nvSpPr>
        <p:spPr>
          <a:xfrm>
            <a:off x="5804462" y="813352"/>
            <a:ext cx="2400301" cy="2006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ヒラギノ角ゴ Pro W6"/>
                <a:ea typeface="ヒラギノ角ゴ Pro W6"/>
                <a:cs typeface="ヒラギノ角ゴ Pro W6"/>
                <a:sym typeface="ヒラギノ角ゴ Pro W6"/>
              </a:defRPr>
            </a:pPr>
          </a:p>
          <a:p>
            <a: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ヒラギノ角ゴ Pro W6"/>
                <a:ea typeface="ヒラギノ角ゴ Pro W6"/>
                <a:cs typeface="ヒラギノ角ゴ Pro W6"/>
                <a:sym typeface="ヒラギノ角ゴ Pro W6"/>
              </a:defRPr>
            </a:pPr>
            <a:r>
              <a:t>約書亞</a:t>
            </a:r>
          </a:p>
        </p:txBody>
      </p:sp>
      <p:sp>
        <p:nvSpPr>
          <p:cNvPr id="117" name="(B) 解決危機"/>
          <p:cNvSpPr/>
          <p:nvPr/>
        </p:nvSpPr>
        <p:spPr>
          <a:xfrm>
            <a:off x="1460500" y="25400"/>
            <a:ext cx="10261355" cy="1524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11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0096500" algn="l"/>
              </a:tabLst>
              <a:defRPr sz="8000">
                <a:solidFill>
                  <a:srgbClr val="000000"/>
                </a:solidFill>
                <a:latin typeface="AppleGothic"/>
                <a:ea typeface="AppleGothic"/>
                <a:cs typeface="AppleGothic"/>
                <a:sym typeface="AppleGothic"/>
              </a:defRPr>
            </a:pPr>
            <a:r>
              <a:t>(B)</a:t>
            </a:r>
            <a:r>
              <a:rPr sz="9200"/>
              <a:t> 解決危機</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 presetID="22" grpId="1" fill="hold">
                                  <p:stCondLst>
                                    <p:cond delay="0"/>
                                  </p:stCondLst>
                                  <p:iterate type="el" backwards="0">
                                    <p:tmAbs val="0"/>
                                  </p:iterate>
                                  <p:childTnLst>
                                    <p:set>
                                      <p:cBhvr>
                                        <p:cTn id="6" fill="hold"/>
                                        <p:tgtEl>
                                          <p:spTgt spid="114"/>
                                        </p:tgtEl>
                                        <p:attrNameLst>
                                          <p:attrName>style.visibility</p:attrName>
                                        </p:attrNameLst>
                                      </p:cBhvr>
                                      <p:to>
                                        <p:strVal val="visible"/>
                                      </p:to>
                                    </p:set>
                                    <p:animEffect filter="wipe(up)" transition="in">
                                      <p:cBhvr>
                                        <p:cTn id="7" dur="2500"/>
                                        <p:tgtEl>
                                          <p:spTgt spid="114"/>
                                        </p:tgtEl>
                                      </p:cBhvr>
                                    </p:animEffect>
                                  </p:childTnLst>
                                </p:cTn>
                              </p:par>
                            </p:childTnLst>
                          </p:cTn>
                        </p:par>
                        <p:par>
                          <p:cTn id="8" fill="hold">
                            <p:stCondLst>
                              <p:cond delay="2500"/>
                            </p:stCondLst>
                            <p:childTnLst>
                              <p:par>
                                <p:cTn id="9" presetClass="entr" nodeType="afterEffect" presetSubtype="1" presetID="22" grpId="2" fill="hold">
                                  <p:stCondLst>
                                    <p:cond delay="500"/>
                                  </p:stCondLst>
                                  <p:iterate type="el" backwards="0">
                                    <p:tmAbs val="0"/>
                                  </p:iterate>
                                  <p:childTnLst>
                                    <p:set>
                                      <p:cBhvr>
                                        <p:cTn id="10" fill="hold"/>
                                        <p:tgtEl>
                                          <p:spTgt spid="115"/>
                                        </p:tgtEl>
                                        <p:attrNameLst>
                                          <p:attrName>style.visibility</p:attrName>
                                        </p:attrNameLst>
                                      </p:cBhvr>
                                      <p:to>
                                        <p:strVal val="visible"/>
                                      </p:to>
                                    </p:set>
                                    <p:animEffect filter="wipe(up)" transition="in">
                                      <p:cBhvr>
                                        <p:cTn id="11" dur="2000"/>
                                        <p:tgtEl>
                                          <p:spTgt spid="1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14" grpId="1"/>
      <p:bldP build="whole" bldLvl="1" animBg="1" rev="0" advAuto="0" spid="115" grpId="2"/>
    </p:bld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1" name="Rectangle"/>
          <p:cNvSpPr/>
          <p:nvPr/>
        </p:nvSpPr>
        <p:spPr>
          <a:xfrm>
            <a:off x="1287480" y="25399"/>
            <a:ext cx="13055601" cy="1231901"/>
          </a:xfrm>
          <a:prstGeom prst="rect">
            <a:avLst/>
          </a:prstGeom>
          <a:solidFill>
            <a:srgbClr val="C8FEFF"/>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22" name="What do you argue about as a couple?…"/>
          <p:cNvSpPr/>
          <p:nvPr/>
        </p:nvSpPr>
        <p:spPr>
          <a:xfrm>
            <a:off x="1516080" y="6769100"/>
            <a:ext cx="11417301" cy="300870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4700"/>
              </a:lnSpc>
              <a:tabLst>
                <a:tab pos="11442700" algn="l"/>
              </a:tabLst>
              <a:defRPr b="1" sz="3000">
                <a:solidFill>
                  <a:srgbClr val="000000"/>
                </a:solidFill>
              </a:defRPr>
            </a:pPr>
          </a:p>
          <a:p>
            <a:pPr algn="l">
              <a:lnSpc>
                <a:spcPts val="4700"/>
              </a:lnSpc>
              <a:tabLst>
                <a:tab pos="11442700" algn="l"/>
              </a:tabLst>
              <a:defRPr b="1" sz="3000">
                <a:solidFill>
                  <a:srgbClr val="000000"/>
                </a:solidFill>
              </a:defRPr>
            </a:pPr>
            <a:r>
              <a:t>What do you argue about as a couple?</a:t>
            </a:r>
          </a:p>
          <a:p>
            <a:pPr algn="l">
              <a:lnSpc>
                <a:spcPts val="4700"/>
              </a:lnSpc>
              <a:tabLst>
                <a:tab pos="11442700" algn="l"/>
              </a:tabLst>
              <a:defRPr b="1" sz="3000">
                <a:solidFill>
                  <a:srgbClr val="000000"/>
                </a:solidFill>
              </a:defRPr>
            </a:pPr>
            <a:r>
              <a:t>Why do you argue?</a:t>
            </a:r>
          </a:p>
          <a:p>
            <a:pPr algn="l">
              <a:lnSpc>
                <a:spcPts val="4700"/>
              </a:lnSpc>
              <a:tabLst>
                <a:tab pos="11442700" algn="l"/>
              </a:tabLst>
              <a:defRPr b="1" sz="3000">
                <a:solidFill>
                  <a:srgbClr val="000000"/>
                </a:solidFill>
              </a:defRPr>
            </a:pPr>
            <a:r>
              <a:t>How long have you argued about the same thing?</a:t>
            </a:r>
          </a:p>
        </p:txBody>
      </p:sp>
      <p:sp>
        <p:nvSpPr>
          <p:cNvPr id="123" name="Rectangle"/>
          <p:cNvSpPr/>
          <p:nvPr/>
        </p:nvSpPr>
        <p:spPr>
          <a:xfrm>
            <a:off x="1338280" y="3810000"/>
            <a:ext cx="12954001" cy="2844800"/>
          </a:xfrm>
          <a:prstGeom prst="rect">
            <a:avLst/>
          </a:prstGeom>
          <a:solidFill>
            <a:srgbClr val="FFFEFC"/>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24" name="• 夫妻合一"/>
          <p:cNvSpPr/>
          <p:nvPr/>
        </p:nvSpPr>
        <p:spPr>
          <a:xfrm>
            <a:off x="1858980" y="3911600"/>
            <a:ext cx="5753101" cy="18923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5500"/>
              </a:lnSpc>
              <a:tabLst>
                <a:tab pos="5791200" algn="l"/>
              </a:tabLst>
              <a:defRPr sz="4600">
                <a:solidFill>
                  <a:srgbClr val="000000"/>
                </a:solidFill>
                <a:latin typeface="华文楷体"/>
                <a:ea typeface="华文楷体"/>
                <a:cs typeface="华文楷体"/>
                <a:sym typeface="华文楷体"/>
              </a:defRPr>
            </a:lvl1pPr>
          </a:lstStyle>
          <a:p>
            <a:pPr/>
            <a:r>
              <a:t>• 夫妻合一			</a:t>
            </a:r>
          </a:p>
        </p:txBody>
      </p:sp>
      <p:sp>
        <p:nvSpPr>
          <p:cNvPr id="125" name="• 與神同工時是很有樂趣的"/>
          <p:cNvSpPr/>
          <p:nvPr/>
        </p:nvSpPr>
        <p:spPr>
          <a:xfrm>
            <a:off x="1820880" y="5676900"/>
            <a:ext cx="6893360" cy="800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just">
              <a:lnSpc>
                <a:spcPts val="5500"/>
              </a:lnSpc>
              <a:tabLst/>
              <a:defRPr sz="4600">
                <a:solidFill>
                  <a:srgbClr val="000000"/>
                </a:solidFill>
                <a:latin typeface="华文楷体"/>
                <a:ea typeface="华文楷体"/>
                <a:cs typeface="华文楷体"/>
                <a:sym typeface="华文楷体"/>
              </a:defRPr>
            </a:lvl1pPr>
          </a:lstStyle>
          <a:p>
            <a:pPr/>
            <a:r>
              <a:t>• 與神同工時是很有樂趣的</a:t>
            </a:r>
          </a:p>
        </p:txBody>
      </p:sp>
      <p:grpSp>
        <p:nvGrpSpPr>
          <p:cNvPr id="128" name="Group"/>
          <p:cNvGrpSpPr/>
          <p:nvPr/>
        </p:nvGrpSpPr>
        <p:grpSpPr>
          <a:xfrm>
            <a:off x="1325580" y="6477000"/>
            <a:ext cx="9231945" cy="560449"/>
            <a:chOff x="0" y="0"/>
            <a:chExt cx="9231944" cy="560448"/>
          </a:xfrm>
        </p:grpSpPr>
        <p:sp>
          <p:nvSpPr>
            <p:cNvPr id="126" name="Line"/>
            <p:cNvSpPr/>
            <p:nvPr/>
          </p:nvSpPr>
          <p:spPr>
            <a:xfrm>
              <a:off x="0" y="292100"/>
              <a:ext cx="9231945" cy="101600"/>
            </a:xfrm>
            <a:prstGeom prst="line">
              <a:avLst/>
            </a:prstGeom>
            <a:noFill/>
            <a:ln w="304800" cap="flat">
              <a:solidFill>
                <a:srgbClr val="FCFC96"/>
              </a:solidFill>
              <a:prstDash val="solid"/>
              <a:miter lim="400000"/>
            </a:ln>
            <a:effectLst/>
          </p:spPr>
          <p:txBody>
            <a:bodyPr wrap="square" lIns="0" tIns="0" rIns="0" bIns="0" numCol="1" anchor="t">
              <a:noAutofit/>
            </a:bodyPr>
            <a:lstStyle/>
            <a:p>
              <a:pPr algn="l" defTabSz="457200">
                <a:lnSpc>
                  <a:spcPct val="100000"/>
                </a:lnSpc>
                <a:tabLst/>
                <a:defRPr sz="1200">
                  <a:solidFill>
                    <a:srgbClr val="000000"/>
                  </a:solidFill>
                </a:defRPr>
              </a:pPr>
            </a:p>
          </p:txBody>
        </p:sp>
        <p:sp>
          <p:nvSpPr>
            <p:cNvPr id="127" name="Questions"/>
            <p:cNvSpPr/>
            <p:nvPr/>
          </p:nvSpPr>
          <p:spPr>
            <a:xfrm>
              <a:off x="3086100" y="0"/>
              <a:ext cx="1955673" cy="56044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just">
                <a:lnSpc>
                  <a:spcPts val="3600"/>
                </a:lnSpc>
                <a:tabLst/>
                <a:defRPr b="1" sz="3000">
                  <a:solidFill>
                    <a:srgbClr val="000000"/>
                  </a:solidFill>
                </a:defRPr>
              </a:lvl1pPr>
            </a:lstStyle>
            <a:p>
              <a:pPr/>
              <a:r>
                <a:t>Questions</a:t>
              </a:r>
            </a:p>
          </p:txBody>
        </p:sp>
      </p:grpSp>
      <p:sp>
        <p:nvSpPr>
          <p:cNvPr id="129" name="• 神與你們同在"/>
          <p:cNvSpPr/>
          <p:nvPr/>
        </p:nvSpPr>
        <p:spPr>
          <a:xfrm>
            <a:off x="1858980" y="4800600"/>
            <a:ext cx="3972360" cy="800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just">
              <a:lnSpc>
                <a:spcPts val="5500"/>
              </a:lnSpc>
              <a:tabLst/>
              <a:defRPr sz="4600">
                <a:solidFill>
                  <a:srgbClr val="000000"/>
                </a:solidFill>
                <a:latin typeface="华文楷体"/>
                <a:ea typeface="华文楷体"/>
                <a:cs typeface="华文楷体"/>
                <a:sym typeface="华文楷体"/>
              </a:defRPr>
            </a:lvl1pPr>
          </a:lstStyle>
          <a:p>
            <a:pPr/>
            <a:r>
              <a:t>• 神與你們同在</a:t>
            </a:r>
          </a:p>
        </p:txBody>
      </p:sp>
      <p:pic>
        <p:nvPicPr>
          <p:cNvPr id="130" name="pasted2.pdf" descr="pasted2.pdf"/>
          <p:cNvPicPr>
            <a:picLocks noChangeAspect="1"/>
          </p:cNvPicPr>
          <p:nvPr/>
        </p:nvPicPr>
        <p:blipFill>
          <a:blip r:embed="rId3">
            <a:extLst/>
          </a:blip>
          <a:stretch>
            <a:fillRect/>
          </a:stretch>
        </p:blipFill>
        <p:spPr>
          <a:xfrm>
            <a:off x="8614599" y="3352800"/>
            <a:ext cx="4923511" cy="4521200"/>
          </a:xfrm>
          <a:prstGeom prst="rect">
            <a:avLst/>
          </a:prstGeom>
          <a:ln w="12700">
            <a:miter lim="400000"/>
          </a:ln>
          <a:effectLst>
            <a:outerShdw sx="100000" sy="100000" kx="0" ky="0" algn="b" rotWithShape="0" blurRad="127000" dist="76200" dir="8220000">
              <a:srgbClr val="FCFC96">
                <a:alpha val="75000"/>
              </a:srgbClr>
            </a:outerShdw>
          </a:effectLst>
        </p:spPr>
      </p:pic>
      <p:sp>
        <p:nvSpPr>
          <p:cNvPr id="131" name="(1) 危機使我們肯定我們的合一"/>
          <p:cNvSpPr/>
          <p:nvPr/>
        </p:nvSpPr>
        <p:spPr>
          <a:xfrm>
            <a:off x="1507950" y="133350"/>
            <a:ext cx="10843320" cy="1016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AppleGothic"/>
                <a:ea typeface="AppleGothic"/>
                <a:cs typeface="AppleGothic"/>
                <a:sym typeface="AppleGothic"/>
              </a:defRPr>
            </a:lvl1pPr>
          </a:lstStyle>
          <a:p>
            <a:pPr/>
            <a:r>
              <a:t>(1) 危機使我們肯定我們的合一</a:t>
            </a:r>
          </a:p>
        </p:txBody>
      </p:sp>
      <p:sp>
        <p:nvSpPr>
          <p:cNvPr id="132" name="凡你們腳掌所踏之地、我都照著我所應許摩西的話賜給你們了。 你平生的日子、必無一人能在你面前站立得住．我怎樣與摩西同在、也必照樣與你同在．我必不撇下你、也不丟棄你。 (約 書 亞 記 1:3,5)"/>
          <p:cNvSpPr/>
          <p:nvPr/>
        </p:nvSpPr>
        <p:spPr>
          <a:xfrm>
            <a:off x="1376380" y="1447800"/>
            <a:ext cx="11696701" cy="187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407900" algn="l"/>
              </a:tabLst>
              <a:defRPr sz="3000">
                <a:solidFill>
                  <a:srgbClr val="000000"/>
                </a:solidFill>
                <a:latin typeface="ヒラギノ角ゴ Pro W3"/>
                <a:ea typeface="ヒラギノ角ゴ Pro W3"/>
                <a:cs typeface="ヒラギノ角ゴ Pro W3"/>
                <a:sym typeface="ヒラギノ角ゴ Pro W3"/>
              </a:defRPr>
            </a:lvl1pPr>
          </a:lstStyle>
          <a:p>
            <a:pPr/>
            <a:r>
              <a:t>凡你們腳掌所踏之地、我都照著我所應許摩西的話賜給你們了。 你平生的日子、必無一人能在你面前站立得住．我怎樣與摩西同在、也必照樣與你同在．我必不撇下你、也不丟棄你。 (約 書 亞 記 1:3,5)</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124"/>
                                        </p:tgtEl>
                                        <p:attrNameLst>
                                          <p:attrName>style.visibility</p:attrName>
                                        </p:attrNameLst>
                                      </p:cBhvr>
                                      <p:to>
                                        <p:strVal val="visible"/>
                                      </p:to>
                                    </p:set>
                                    <p:anim calcmode="lin" valueType="num">
                                      <p:cBhvr>
                                        <p:cTn id="7" dur="1000" fill="hold"/>
                                        <p:tgtEl>
                                          <p:spTgt spid="124"/>
                                        </p:tgtEl>
                                        <p:attrNameLst>
                                          <p:attrName>ppt_x</p:attrName>
                                        </p:attrNameLst>
                                      </p:cBhvr>
                                      <p:tavLst>
                                        <p:tav tm="0">
                                          <p:val>
                                            <p:strVal val="0-#ppt_w/2"/>
                                          </p:val>
                                        </p:tav>
                                        <p:tav tm="100000">
                                          <p:val>
                                            <p:strVal val="#ppt_x"/>
                                          </p:val>
                                        </p:tav>
                                      </p:tavLst>
                                    </p:anim>
                                    <p:anim calcmode="lin" valueType="num">
                                      <p:cBhvr>
                                        <p:cTn id="8"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129"/>
                                        </p:tgtEl>
                                        <p:attrNameLst>
                                          <p:attrName>style.visibility</p:attrName>
                                        </p:attrNameLst>
                                      </p:cBhvr>
                                      <p:to>
                                        <p:strVal val="visible"/>
                                      </p:to>
                                    </p:set>
                                    <p:anim calcmode="lin" valueType="num">
                                      <p:cBhvr>
                                        <p:cTn id="13" dur="1000" fill="hold"/>
                                        <p:tgtEl>
                                          <p:spTgt spid="129"/>
                                        </p:tgtEl>
                                        <p:attrNameLst>
                                          <p:attrName>ppt_x</p:attrName>
                                        </p:attrNameLst>
                                      </p:cBhvr>
                                      <p:tavLst>
                                        <p:tav tm="0">
                                          <p:val>
                                            <p:strVal val="0-#ppt_w/2"/>
                                          </p:val>
                                        </p:tav>
                                        <p:tav tm="100000">
                                          <p:val>
                                            <p:strVal val="#ppt_x"/>
                                          </p:val>
                                        </p:tav>
                                      </p:tavLst>
                                    </p:anim>
                                    <p:anim calcmode="lin" valueType="num">
                                      <p:cBhvr>
                                        <p:cTn id="14" dur="1000" fill="hold"/>
                                        <p:tgtEl>
                                          <p:spTgt spid="12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125"/>
                                        </p:tgtEl>
                                        <p:attrNameLst>
                                          <p:attrName>style.visibility</p:attrName>
                                        </p:attrNameLst>
                                      </p:cBhvr>
                                      <p:to>
                                        <p:strVal val="visible"/>
                                      </p:to>
                                    </p:set>
                                    <p:anim calcmode="lin" valueType="num">
                                      <p:cBhvr>
                                        <p:cTn id="19" dur="1500" fill="hold"/>
                                        <p:tgtEl>
                                          <p:spTgt spid="125"/>
                                        </p:tgtEl>
                                        <p:attrNameLst>
                                          <p:attrName>ppt_x</p:attrName>
                                        </p:attrNameLst>
                                      </p:cBhvr>
                                      <p:tavLst>
                                        <p:tav tm="0">
                                          <p:val>
                                            <p:strVal val="0-#ppt_w/2"/>
                                          </p:val>
                                        </p:tav>
                                        <p:tav tm="100000">
                                          <p:val>
                                            <p:strVal val="#ppt_x"/>
                                          </p:val>
                                        </p:tav>
                                      </p:tavLst>
                                    </p:anim>
                                    <p:anim calcmode="lin" valueType="num">
                                      <p:cBhvr>
                                        <p:cTn id="20" dur="1500" fill="hold"/>
                                        <p:tgtEl>
                                          <p:spTgt spid="12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0" presetID="15" grpId="4" fill="hold">
                                  <p:stCondLst>
                                    <p:cond delay="0"/>
                                  </p:stCondLst>
                                  <p:iterate type="el" backwards="0">
                                    <p:tmAbs val="0"/>
                                  </p:iterate>
                                  <p:childTnLst>
                                    <p:set>
                                      <p:cBhvr>
                                        <p:cTn id="24" fill="hold"/>
                                        <p:tgtEl>
                                          <p:spTgt spid="130"/>
                                        </p:tgtEl>
                                        <p:attrNameLst>
                                          <p:attrName>style.visibility</p:attrName>
                                        </p:attrNameLst>
                                      </p:cBhvr>
                                      <p:to>
                                        <p:strVal val="visible"/>
                                      </p:to>
                                    </p:set>
                                    <p:anim calcmode="lin" valueType="num">
                                      <p:cBhvr>
                                        <p:cTn id="25" dur="1000" fill="hold"/>
                                        <p:tgtEl>
                                          <p:spTgt spid="130"/>
                                        </p:tgtEl>
                                        <p:attrNameLst>
                                          <p:attrName>ppt_w</p:attrName>
                                        </p:attrNameLst>
                                      </p:cBhvr>
                                      <p:tavLst>
                                        <p:tav tm="0">
                                          <p:val>
                                            <p:fltVal val="0"/>
                                          </p:val>
                                        </p:tav>
                                        <p:tav tm="100000">
                                          <p:val>
                                            <p:strVal val="#ppt_w"/>
                                          </p:val>
                                        </p:tav>
                                      </p:tavLst>
                                    </p:anim>
                                    <p:anim calcmode="lin" valueType="num">
                                      <p:cBhvr>
                                        <p:cTn id="26" dur="1000" fill="hold"/>
                                        <p:tgtEl>
                                          <p:spTgt spid="130"/>
                                        </p:tgtEl>
                                        <p:attrNameLst>
                                          <p:attrName>ppt_h</p:attrName>
                                        </p:attrNameLst>
                                      </p:cBhvr>
                                      <p:tavLst>
                                        <p:tav tm="0">
                                          <p:val>
                                            <p:fltVal val="0"/>
                                          </p:val>
                                        </p:tav>
                                        <p:tav tm="100000">
                                          <p:val>
                                            <p:strVal val="#ppt_h"/>
                                          </p:val>
                                        </p:tav>
                                      </p:tavLst>
                                    </p:anim>
                                    <p:anim calcmode="lin" valueType="num">
                                      <p:cBhvr>
                                        <p:cTn id="27" dur="1000" fill="hold"/>
                                        <p:tgtEl>
                                          <p:spTgt spid="130"/>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3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Class="entr" nodeType="clickEffect" presetSubtype="8" presetID="2" grpId="5" fill="hold">
                                  <p:stCondLst>
                                    <p:cond delay="0"/>
                                  </p:stCondLst>
                                  <p:iterate type="el" backwards="0">
                                    <p:tmAbs val="0"/>
                                  </p:iterate>
                                  <p:childTnLst>
                                    <p:set>
                                      <p:cBhvr>
                                        <p:cTn id="32" fill="hold"/>
                                        <p:tgtEl>
                                          <p:spTgt spid="128"/>
                                        </p:tgtEl>
                                        <p:attrNameLst>
                                          <p:attrName>style.visibility</p:attrName>
                                        </p:attrNameLst>
                                      </p:cBhvr>
                                      <p:to>
                                        <p:strVal val="visible"/>
                                      </p:to>
                                    </p:set>
                                    <p:anim calcmode="lin" valueType="num">
                                      <p:cBhvr>
                                        <p:cTn id="33" dur="1000" fill="hold"/>
                                        <p:tgtEl>
                                          <p:spTgt spid="128"/>
                                        </p:tgtEl>
                                        <p:attrNameLst>
                                          <p:attrName>ppt_x</p:attrName>
                                        </p:attrNameLst>
                                      </p:cBhvr>
                                      <p:tavLst>
                                        <p:tav tm="0">
                                          <p:val>
                                            <p:strVal val="0-#ppt_w/2"/>
                                          </p:val>
                                        </p:tav>
                                        <p:tav tm="100000">
                                          <p:val>
                                            <p:strVal val="#ppt_x"/>
                                          </p:val>
                                        </p:tav>
                                      </p:tavLst>
                                    </p:anim>
                                    <p:anim calcmode="lin" valueType="num">
                                      <p:cBhvr>
                                        <p:cTn id="34" dur="1000" fill="hold"/>
                                        <p:tgtEl>
                                          <p:spTgt spid="128"/>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Class="entr" nodeType="clickEffect" presetSubtype="8" presetID="22" grpId="6" fill="hold">
                                  <p:stCondLst>
                                    <p:cond delay="0"/>
                                  </p:stCondLst>
                                  <p:iterate type="el" backwards="0">
                                    <p:tmAbs val="0"/>
                                  </p:iterate>
                                  <p:childTnLst>
                                    <p:set>
                                      <p:cBhvr>
                                        <p:cTn id="38" fill="hold"/>
                                        <p:tgtEl>
                                          <p:spTgt spid="122">
                                            <p:bg/>
                                          </p:spTgt>
                                        </p:tgtEl>
                                        <p:attrNameLst>
                                          <p:attrName>style.visibility</p:attrName>
                                        </p:attrNameLst>
                                      </p:cBhvr>
                                      <p:to>
                                        <p:strVal val="visible"/>
                                      </p:to>
                                    </p:set>
                                    <p:animEffect filter="wipe(left)" transition="in">
                                      <p:cBhvr>
                                        <p:cTn id="39" dur="1000"/>
                                        <p:tgtEl>
                                          <p:spTgt spid="122">
                                            <p:bg/>
                                          </p:spTgt>
                                        </p:tgtEl>
                                      </p:cBhvr>
                                    </p:animEffect>
                                  </p:childTnLst>
                                </p:cTn>
                              </p:par>
                              <p:par>
                                <p:cTn id="40" presetClass="entr" nodeType="withEffect" presetSubtype="8" presetID="22" grpId="6" fill="hold">
                                  <p:stCondLst>
                                    <p:cond delay="0"/>
                                  </p:stCondLst>
                                  <p:iterate type="el" backwards="0">
                                    <p:tmAbs val="0"/>
                                  </p:iterate>
                                  <p:childTnLst>
                                    <p:set>
                                      <p:cBhvr>
                                        <p:cTn id="41" fill="hold"/>
                                        <p:tgtEl>
                                          <p:spTgt spid="122">
                                            <p:txEl>
                                              <p:pRg st="0" end="0"/>
                                            </p:txEl>
                                          </p:spTgt>
                                        </p:tgtEl>
                                        <p:attrNameLst>
                                          <p:attrName>style.visibility</p:attrName>
                                        </p:attrNameLst>
                                      </p:cBhvr>
                                      <p:to>
                                        <p:strVal val="visible"/>
                                      </p:to>
                                    </p:set>
                                    <p:animEffect filter="wipe(left)" transition="in">
                                      <p:cBhvr>
                                        <p:cTn id="42" dur="1000"/>
                                        <p:tgtEl>
                                          <p:spTgt spid="12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Class="entr" nodeType="clickEffect" presetSubtype="8" presetID="22" grpId="6" fill="hold">
                                  <p:stCondLst>
                                    <p:cond delay="0"/>
                                  </p:stCondLst>
                                  <p:iterate type="el" backwards="0">
                                    <p:tmAbs val="0"/>
                                  </p:iterate>
                                  <p:childTnLst>
                                    <p:set>
                                      <p:cBhvr>
                                        <p:cTn id="46" fill="hold"/>
                                        <p:tgtEl>
                                          <p:spTgt spid="122">
                                            <p:txEl>
                                              <p:pRg st="1" end="1"/>
                                            </p:txEl>
                                          </p:spTgt>
                                        </p:tgtEl>
                                        <p:attrNameLst>
                                          <p:attrName>style.visibility</p:attrName>
                                        </p:attrNameLst>
                                      </p:cBhvr>
                                      <p:to>
                                        <p:strVal val="visible"/>
                                      </p:to>
                                    </p:set>
                                    <p:animEffect filter="wipe(left)" transition="in">
                                      <p:cBhvr>
                                        <p:cTn id="47" dur="1000"/>
                                        <p:tgtEl>
                                          <p:spTgt spid="122">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Class="entr" nodeType="clickEffect" presetSubtype="8" presetID="22" grpId="6" fill="hold">
                                  <p:stCondLst>
                                    <p:cond delay="0"/>
                                  </p:stCondLst>
                                  <p:iterate type="el" backwards="0">
                                    <p:tmAbs val="0"/>
                                  </p:iterate>
                                  <p:childTnLst>
                                    <p:set>
                                      <p:cBhvr>
                                        <p:cTn id="51" fill="hold"/>
                                        <p:tgtEl>
                                          <p:spTgt spid="122">
                                            <p:txEl>
                                              <p:pRg st="2" end="2"/>
                                            </p:txEl>
                                          </p:spTgt>
                                        </p:tgtEl>
                                        <p:attrNameLst>
                                          <p:attrName>style.visibility</p:attrName>
                                        </p:attrNameLst>
                                      </p:cBhvr>
                                      <p:to>
                                        <p:strVal val="visible"/>
                                      </p:to>
                                    </p:set>
                                    <p:animEffect filter="wipe(left)" transition="in">
                                      <p:cBhvr>
                                        <p:cTn id="52" dur="1000"/>
                                        <p:tgtEl>
                                          <p:spTgt spid="122">
                                            <p:txEl>
                                              <p:pRg st="2" end="2"/>
                                            </p:txEl>
                                          </p:spTgt>
                                        </p:tgtEl>
                                      </p:cBhvr>
                                    </p:animEffect>
                                  </p:childTnLst>
                                </p:cTn>
                              </p:par>
                            </p:childTnLst>
                          </p:cTn>
                        </p:par>
                      </p:childTnLst>
                    </p:cTn>
                  </p:par>
                  <p:par>
                    <p:cTn id="53" fill="hold">
                      <p:stCondLst>
                        <p:cond delay="indefinite"/>
                      </p:stCondLst>
                      <p:childTnLst>
                        <p:par>
                          <p:cTn id="54" fill="hold">
                            <p:stCondLst>
                              <p:cond delay="0"/>
                            </p:stCondLst>
                            <p:childTnLst>
                              <p:par>
                                <p:cTn id="55" presetClass="entr" nodeType="clickEffect" presetSubtype="8" presetID="22" grpId="6" fill="hold">
                                  <p:stCondLst>
                                    <p:cond delay="0"/>
                                  </p:stCondLst>
                                  <p:iterate type="el" backwards="0">
                                    <p:tmAbs val="0"/>
                                  </p:iterate>
                                  <p:childTnLst>
                                    <p:set>
                                      <p:cBhvr>
                                        <p:cTn id="56" fill="hold"/>
                                        <p:tgtEl>
                                          <p:spTgt spid="122">
                                            <p:txEl>
                                              <p:pRg st="3" end="3"/>
                                            </p:txEl>
                                          </p:spTgt>
                                        </p:tgtEl>
                                        <p:attrNameLst>
                                          <p:attrName>style.visibility</p:attrName>
                                        </p:attrNameLst>
                                      </p:cBhvr>
                                      <p:to>
                                        <p:strVal val="visible"/>
                                      </p:to>
                                    </p:set>
                                    <p:animEffect filter="wipe(left)" transition="in">
                                      <p:cBhvr>
                                        <p:cTn id="57" dur="1000"/>
                                        <p:tgtEl>
                                          <p:spTgt spid="122">
                                            <p:txEl>
                                              <p:pRg st="3" end="3"/>
                                            </p:txEl>
                                          </p:spTgt>
                                        </p:tgtEl>
                                      </p:cBhvr>
                                    </p:animEffect>
                                  </p:childTnLst>
                                </p:cTn>
                              </p:par>
                            </p:childTnLst>
                          </p:cTn>
                        </p:par>
                      </p:childTnLst>
                    </p:cTn>
                  </p:par>
                  <p:par>
                    <p:cTn id="58" fill="hold">
                      <p:stCondLst>
                        <p:cond delay="indefinite"/>
                      </p:stCondLst>
                      <p:childTnLst>
                        <p:par>
                          <p:cTn id="59" fill="hold">
                            <p:stCondLst>
                              <p:cond delay="0"/>
                            </p:stCondLst>
                            <p:childTnLst>
                              <p:par>
                                <p:cTn id="60" presetClass="entr" nodeType="clickEffect" presetSubtype="8" presetID="22" grpId="6" fill="hold">
                                  <p:stCondLst>
                                    <p:cond delay="0"/>
                                  </p:stCondLst>
                                  <p:iterate type="el" backwards="0">
                                    <p:tmAbs val="0"/>
                                  </p:iterate>
                                  <p:childTnLst>
                                    <p:set>
                                      <p:cBhvr>
                                        <p:cTn id="61" fill="hold"/>
                                        <p:tgtEl>
                                          <p:spTgt spid="122">
                                            <p:txEl>
                                              <p:pRg st="4" end="4"/>
                                            </p:txEl>
                                          </p:spTgt>
                                        </p:tgtEl>
                                        <p:attrNameLst>
                                          <p:attrName>style.visibility</p:attrName>
                                        </p:attrNameLst>
                                      </p:cBhvr>
                                      <p:to>
                                        <p:strVal val="visible"/>
                                      </p:to>
                                    </p:set>
                                    <p:animEffect filter="wipe(left)" transition="in">
                                      <p:cBhvr>
                                        <p:cTn id="62" dur="1000"/>
                                        <p:tgtEl>
                                          <p:spTgt spid="122">
                                            <p:txEl>
                                              <p:pRg st="4" end="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9" grpId="2"/>
      <p:bldP build="whole" bldLvl="1" animBg="1" rev="0" advAuto="0" spid="124" grpId="1"/>
      <p:bldP build="p" bldLvl="5" animBg="1" rev="0" advAuto="0" spid="122" grpId="6"/>
      <p:bldP build="whole" bldLvl="1" animBg="1" rev="0" advAuto="0" spid="128" grpId="5"/>
      <p:bldP build="whole" bldLvl="1" animBg="1" rev="0" advAuto="0" spid="125" grpId="3"/>
      <p:bldP build="whole" bldLvl="1" animBg="1" rev="0" advAuto="0" spid="130" grpId="4"/>
    </p:bldLst>
  </p:timing>
</p:sld>
</file>

<file path=ppt/theme/_rels/theme1.xml.rels><?xml version="1.0" encoding="UTF-8"?>
<Relationships xmlns="http://schemas.openxmlformats.org/package/2006/relationships"><Relationship Id="rId1" Type="http://schemas.openxmlformats.org/officeDocument/2006/relationships/image" Target="../media/image2.jpeg"/></Relationships>

</file>

<file path=ppt/theme/_rels/theme2.xml.rels><?xml version="1.0" encoding="UTF-8"?>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xmlns:r="http://schemas.openxmlformats.org/officeDocument/2006/relationships" name="White">
  <a:themeElements>
    <a:clrScheme name="White">
      <a:dk1>
        <a:srgbClr val="FFFFFF"/>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38100" dir="2700000">
              <a:srgbClr val="000000">
                <a:alpha val="75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4444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38100" dir="2700000">
              <a:srgbClr val="000000">
                <a:alpha val="75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4444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